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0" r:id="rId2"/>
    <p:sldId id="258" r:id="rId3"/>
    <p:sldId id="274" r:id="rId4"/>
    <p:sldId id="275" r:id="rId5"/>
    <p:sldId id="276" r:id="rId6"/>
    <p:sldId id="278" r:id="rId7"/>
    <p:sldId id="280" r:id="rId8"/>
    <p:sldId id="281" r:id="rId9"/>
    <p:sldId id="283" r:id="rId10"/>
    <p:sldId id="288" r:id="rId11"/>
    <p:sldId id="286" r:id="rId12"/>
    <p:sldId id="289" r:id="rId13"/>
    <p:sldId id="290" r:id="rId14"/>
    <p:sldId id="291" r:id="rId15"/>
    <p:sldId id="292" r:id="rId16"/>
    <p:sldId id="293" r:id="rId17"/>
    <p:sldId id="287" r:id="rId18"/>
    <p:sldId id="294" r:id="rId1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Fundamentos de Lingüística Organizacional </a:t>
            </a:r>
            <a:endParaRPr lang="es-ES" sz="2400" dirty="0">
              <a:solidFill>
                <a:schemeClr val="bg1"/>
              </a:solidFill>
            </a:endParaRPr>
          </a:p>
        </p:txBody>
      </p:sp>
      <p:pic>
        <p:nvPicPr>
          <p:cNvPr id="5" name="Imagen 4">
            <a:extLst>
              <a:ext uri="{FF2B5EF4-FFF2-40B4-BE49-F238E27FC236}">
                <a16:creationId xmlns:a16="http://schemas.microsoft.com/office/drawing/2014/main" id="{E3980CBD-678D-4A82-9BE2-8068CE9F74D2}"/>
              </a:ext>
            </a:extLst>
          </p:cNvPr>
          <p:cNvPicPr>
            <a:picLocks noChangeAspect="1"/>
          </p:cNvPicPr>
          <p:nvPr/>
        </p:nvPicPr>
        <p:blipFill>
          <a:blip r:embed="rId3"/>
          <a:stretch>
            <a:fillRect/>
          </a:stretch>
        </p:blipFill>
        <p:spPr>
          <a:xfrm>
            <a:off x="5734928" y="3875407"/>
            <a:ext cx="3218136" cy="1138980"/>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33369" y="937404"/>
            <a:ext cx="7495738" cy="4216539"/>
          </a:xfrm>
          <a:prstGeom prst="rect">
            <a:avLst/>
          </a:prstGeom>
          <a:noFill/>
        </p:spPr>
        <p:txBody>
          <a:bodyPr wrap="square" rtlCol="0">
            <a:spAutoFit/>
          </a:bodyPr>
          <a:lstStyle/>
          <a:p>
            <a:pPr algn="just"/>
            <a:r>
              <a:rPr lang="es-ES" dirty="0"/>
              <a:t>Juan ha decido formar su propia empresa. Él abrió una tienda virtual de productos de nutrición y le ha ido muy bien. Sin embargo, él considera que necesita un nombre para posicionarlo como marca. En este sentido, Juan recuerda que existen distintos tipos de palabras de acuerdo con su estructura. Él decide consultarlas para construir un nombre creativo y lingüísticamente correcto.</a:t>
            </a:r>
          </a:p>
          <a:p>
            <a:pPr algn="just"/>
            <a:endParaRPr lang="es-ES" dirty="0"/>
          </a:p>
          <a:p>
            <a:pPr algn="just"/>
            <a:r>
              <a:rPr lang="es-ES" dirty="0"/>
              <a:t>Así pues, él encuentra la siguiente información en el texto de Moreno (2009) Las palabras se clasifican por su estructura en: </a:t>
            </a:r>
          </a:p>
          <a:p>
            <a:pPr algn="just"/>
            <a:endParaRPr lang="es-ES" dirty="0"/>
          </a:p>
          <a:p>
            <a:pPr algn="just"/>
            <a:r>
              <a:rPr lang="es-ES" dirty="0"/>
              <a:t>“primitivas: constituidas por un lexema + morfemas gramaticales; derivadas: constituidas por un lexema + morfemas derivativos; compuestas: constituidas por dos o más lexemas + morfemas gramaticales y parasintéticas: constituidas por procedimientos compositivo + derivativo” (p.34).</a:t>
            </a:r>
          </a:p>
          <a:p>
            <a:pPr algn="just"/>
            <a:endParaRPr lang="es-ES" sz="1600" dirty="0"/>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
        <p:nvSpPr>
          <p:cNvPr id="4" name="CuadroTexto 3">
            <a:extLst>
              <a:ext uri="{FF2B5EF4-FFF2-40B4-BE49-F238E27FC236}">
                <a16:creationId xmlns:a16="http://schemas.microsoft.com/office/drawing/2014/main" id="{E927DF16-8F7A-4493-8189-171D096039F3}"/>
              </a:ext>
            </a:extLst>
          </p:cNvPr>
          <p:cNvSpPr txBox="1"/>
          <p:nvPr/>
        </p:nvSpPr>
        <p:spPr>
          <a:xfrm>
            <a:off x="333369" y="244906"/>
            <a:ext cx="6613452" cy="461665"/>
          </a:xfrm>
          <a:prstGeom prst="rect">
            <a:avLst/>
          </a:prstGeom>
          <a:noFill/>
        </p:spPr>
        <p:txBody>
          <a:bodyPr wrap="square" rtlCol="0">
            <a:spAutoFit/>
          </a:bodyPr>
          <a:lstStyle/>
          <a:p>
            <a:r>
              <a:rPr lang="es-ES" sz="2400" b="1" dirty="0"/>
              <a:t>4. Caso o situación problémica</a:t>
            </a:r>
          </a:p>
        </p:txBody>
      </p:sp>
    </p:spTree>
    <p:extLst>
      <p:ext uri="{BB962C8B-B14F-4D97-AF65-F5344CB8AC3E}">
        <p14:creationId xmlns:p14="http://schemas.microsoft.com/office/powerpoint/2010/main" val="129724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293882"/>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29062" y="745550"/>
            <a:ext cx="7495738" cy="1015663"/>
          </a:xfrm>
          <a:prstGeom prst="rect">
            <a:avLst/>
          </a:prstGeom>
          <a:noFill/>
        </p:spPr>
        <p:txBody>
          <a:bodyPr wrap="square" rtlCol="0">
            <a:spAutoFit/>
          </a:bodyPr>
          <a:lstStyle/>
          <a:p>
            <a:pPr algn="just"/>
            <a:r>
              <a:rPr lang="es-ES" sz="2000" dirty="0"/>
              <a:t>Con esta información Juan construyó una palabra parasintética que busca posicionar su empresa. ¿Cuál de las siguientes palabras es la que creó Juan?</a:t>
            </a:r>
          </a:p>
        </p:txBody>
      </p:sp>
      <p:sp>
        <p:nvSpPr>
          <p:cNvPr id="9" name="CuadroTexto 8">
            <a:extLst>
              <a:ext uri="{FF2B5EF4-FFF2-40B4-BE49-F238E27FC236}">
                <a16:creationId xmlns:a16="http://schemas.microsoft.com/office/drawing/2014/main" id="{D61881E4-3DD7-4F8F-8E28-5BA96854B3E4}"/>
              </a:ext>
            </a:extLst>
          </p:cNvPr>
          <p:cNvSpPr txBox="1"/>
          <p:nvPr/>
        </p:nvSpPr>
        <p:spPr>
          <a:xfrm>
            <a:off x="429062" y="1863662"/>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429062" y="2564671"/>
            <a:ext cx="2367301" cy="1323439"/>
          </a:xfrm>
          <a:prstGeom prst="rect">
            <a:avLst/>
          </a:prstGeom>
          <a:noFill/>
        </p:spPr>
        <p:txBody>
          <a:bodyPr wrap="square" rtlCol="0">
            <a:spAutoFit/>
          </a:bodyPr>
          <a:lstStyle/>
          <a:p>
            <a:pPr lvl="0" algn="just"/>
            <a:r>
              <a:rPr lang="es-ES" sz="2000"/>
              <a:t>a. Sanísimo.</a:t>
            </a:r>
          </a:p>
          <a:p>
            <a:pPr lvl="0" algn="just"/>
            <a:r>
              <a:rPr lang="es-ES" sz="2000"/>
              <a:t>b. Súpernutritivo.</a:t>
            </a:r>
          </a:p>
          <a:p>
            <a:pPr lvl="0" algn="just"/>
            <a:r>
              <a:rPr lang="es-ES" sz="2000"/>
              <a:t>c. Vive sano.</a:t>
            </a:r>
          </a:p>
          <a:p>
            <a:pPr lvl="0" algn="just"/>
            <a:r>
              <a:rPr lang="es-ES" sz="2000"/>
              <a:t>d. Naturela.</a:t>
            </a:r>
            <a:endParaRPr lang="es-ES" sz="2000" dirty="0"/>
          </a:p>
        </p:txBody>
      </p:sp>
      <p:sp>
        <p:nvSpPr>
          <p:cNvPr id="11" name="Rectángulo 10">
            <a:extLst>
              <a:ext uri="{FF2B5EF4-FFF2-40B4-BE49-F238E27FC236}">
                <a16:creationId xmlns:a16="http://schemas.microsoft.com/office/drawing/2014/main" id="{BEA559D7-3059-443E-936D-75BEB74F176B}"/>
              </a:ext>
            </a:extLst>
          </p:cNvPr>
          <p:cNvSpPr/>
          <p:nvPr/>
        </p:nvSpPr>
        <p:spPr>
          <a:xfrm>
            <a:off x="7562688" y="4108963"/>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99847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F60DEF1-091B-4834-A3C4-C3877116D49F}"/>
              </a:ext>
            </a:extLst>
          </p:cNvPr>
          <p:cNvSpPr txBox="1"/>
          <p:nvPr/>
        </p:nvSpPr>
        <p:spPr>
          <a:xfrm>
            <a:off x="333369" y="937404"/>
            <a:ext cx="7495738" cy="3693319"/>
          </a:xfrm>
          <a:prstGeom prst="rect">
            <a:avLst/>
          </a:prstGeom>
          <a:noFill/>
        </p:spPr>
        <p:txBody>
          <a:bodyPr wrap="square" rtlCol="0">
            <a:spAutoFit/>
          </a:bodyPr>
          <a:lstStyle/>
          <a:p>
            <a:pPr algn="just"/>
            <a:r>
              <a:rPr lang="es-ES" dirty="0"/>
              <a:t>Un amigo suyo que es abogado, le pide que le ayude a redactar el siguiente texto, que es producto de un testimonio hablado. Este debe ser planteado por escrito con formalidad y cohesión. </a:t>
            </a:r>
          </a:p>
          <a:p>
            <a:pPr algn="just"/>
            <a:endParaRPr lang="es-ES" dirty="0"/>
          </a:p>
          <a:p>
            <a:pPr algn="just"/>
            <a:r>
              <a:rPr lang="es-ES" dirty="0"/>
              <a:t>“El tema surge porque el intendente le quiere quitar las tierras a Eusebio, el papá de </a:t>
            </a:r>
            <a:r>
              <a:rPr lang="es-ES" dirty="0" err="1"/>
              <a:t>Edelina</a:t>
            </a:r>
            <a:r>
              <a:rPr lang="es-ES" dirty="0"/>
              <a:t>, porque cree que Eusebio no les va a entregar o no va a cumplir con la entrega de animales a tiempo. (Eusebio tiene que “entregar” las tierras al intendente porque el intendente le dio un préstamo, invirtió en el campo de Eusebio) entonces este trata de buscar algo malo en el campo de Eusebio. Cuando Eusebio va a sacar a otros animales de un pantano, allí conoce a Orfelia, a quien más tarde convierte en su mujer y Orfelia es quien le ayuda a sacar el campo adelante para que el intendente no le quite las tierras a Eusebio”.(Macchi, 2013, p1.).</a:t>
            </a:r>
          </a:p>
        </p:txBody>
      </p:sp>
      <p:sp>
        <p:nvSpPr>
          <p:cNvPr id="5" name="CuadroTexto 4">
            <a:extLst>
              <a:ext uri="{FF2B5EF4-FFF2-40B4-BE49-F238E27FC236}">
                <a16:creationId xmlns:a16="http://schemas.microsoft.com/office/drawing/2014/main" id="{720D3FFA-9289-4ED8-8EDD-77F3E3EA1F5F}"/>
              </a:ext>
            </a:extLst>
          </p:cNvPr>
          <p:cNvSpPr txBox="1"/>
          <p:nvPr/>
        </p:nvSpPr>
        <p:spPr>
          <a:xfrm>
            <a:off x="333369" y="244906"/>
            <a:ext cx="6613452" cy="461665"/>
          </a:xfrm>
          <a:prstGeom prst="rect">
            <a:avLst/>
          </a:prstGeom>
          <a:noFill/>
        </p:spPr>
        <p:txBody>
          <a:bodyPr wrap="square" rtlCol="0">
            <a:spAutoFit/>
          </a:bodyPr>
          <a:lstStyle/>
          <a:p>
            <a:r>
              <a:rPr lang="es-ES" sz="2400" b="1" dirty="0"/>
              <a:t>5. Caso o situación problémica</a:t>
            </a:r>
          </a:p>
        </p:txBody>
      </p:sp>
      <p:pic>
        <p:nvPicPr>
          <p:cNvPr id="6" name="Imagen 5">
            <a:extLst>
              <a:ext uri="{FF2B5EF4-FFF2-40B4-BE49-F238E27FC236}">
                <a16:creationId xmlns:a16="http://schemas.microsoft.com/office/drawing/2014/main" id="{70F704E7-8961-41A2-A687-CDEC6F66AB77}"/>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253688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69485A5-B3E1-402D-B7EE-B630A61942E4}"/>
              </a:ext>
            </a:extLst>
          </p:cNvPr>
          <p:cNvSpPr/>
          <p:nvPr/>
        </p:nvSpPr>
        <p:spPr>
          <a:xfrm>
            <a:off x="223284" y="309592"/>
            <a:ext cx="7623544" cy="4524315"/>
          </a:xfrm>
          <a:prstGeom prst="rect">
            <a:avLst/>
          </a:prstGeom>
        </p:spPr>
        <p:txBody>
          <a:bodyPr wrap="square">
            <a:spAutoFit/>
          </a:bodyPr>
          <a:lstStyle/>
          <a:p>
            <a:pPr algn="just"/>
            <a:r>
              <a:rPr lang="es-ES" dirty="0"/>
              <a:t>Usted recuerda sus clases de Lengua y redacción en las que aprendió distintas estrategias de cohesión como: el uso de referencias anafóricas y catafóricas para retomar información o anunciarla. La elipsis, como una forma de supresión de información por ser considerada obvia o innecesaria; la sustitución como el reemplazo de un elemento léxico: y la cohesión como una forma de expresar relaciones lógicas entre oraciones. (Parra, 1993).</a:t>
            </a:r>
          </a:p>
          <a:p>
            <a:pPr algn="just"/>
            <a:endParaRPr lang="es-ES" dirty="0"/>
          </a:p>
          <a:p>
            <a:pPr algn="just"/>
            <a:r>
              <a:rPr lang="es-ES" dirty="0"/>
              <a:t>Usted corrige el párrafo de la siguiente forma:</a:t>
            </a:r>
          </a:p>
          <a:p>
            <a:pPr algn="just"/>
            <a:endParaRPr lang="es-ES" dirty="0"/>
          </a:p>
          <a:p>
            <a:pPr algn="just"/>
            <a:r>
              <a:rPr lang="es-ES" dirty="0"/>
              <a:t>El intendente le quiere quitar las tierras al señor Eusebio, quien se presume no las va a entregar o no va a cumplir con la devolución de animales. Por ello, el mandatario, busca aspectos negativos en el territorio del señor para despojarlo y recuperar una inversión que realizó allí. Sin embargo, un día Eusebio conoce a Orfelia a quien convierte en su mujer y junto a ella trabaja en el campo para sacarlo adelante, lo que deriva en la salvación de sus tierras de las pretensiones del intendente.</a:t>
            </a:r>
          </a:p>
        </p:txBody>
      </p:sp>
      <p:pic>
        <p:nvPicPr>
          <p:cNvPr id="5" name="Imagen 4">
            <a:extLst>
              <a:ext uri="{FF2B5EF4-FFF2-40B4-BE49-F238E27FC236}">
                <a16:creationId xmlns:a16="http://schemas.microsoft.com/office/drawing/2014/main" id="{A667B997-4944-4063-8293-6AFEDA90E0B9}"/>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297046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6412AF-F494-4F3A-80A8-F79A6855DF5E}"/>
              </a:ext>
            </a:extLst>
          </p:cNvPr>
          <p:cNvPicPr>
            <a:picLocks noChangeAspect="1"/>
          </p:cNvPicPr>
          <p:nvPr/>
        </p:nvPicPr>
        <p:blipFill>
          <a:blip r:embed="rId2"/>
          <a:stretch>
            <a:fillRect/>
          </a:stretch>
        </p:blipFill>
        <p:spPr>
          <a:xfrm>
            <a:off x="8079896" y="4355955"/>
            <a:ext cx="1064104" cy="376613"/>
          </a:xfrm>
          <a:prstGeom prst="rect">
            <a:avLst/>
          </a:prstGeom>
        </p:spPr>
      </p:pic>
      <p:sp>
        <p:nvSpPr>
          <p:cNvPr id="5" name="CuadroTexto 4">
            <a:extLst>
              <a:ext uri="{FF2B5EF4-FFF2-40B4-BE49-F238E27FC236}">
                <a16:creationId xmlns:a16="http://schemas.microsoft.com/office/drawing/2014/main" id="{571407A4-186C-4386-AAB4-0A3BF898C66C}"/>
              </a:ext>
            </a:extLst>
          </p:cNvPr>
          <p:cNvSpPr txBox="1"/>
          <p:nvPr/>
        </p:nvSpPr>
        <p:spPr>
          <a:xfrm>
            <a:off x="429062" y="293882"/>
            <a:ext cx="4616694" cy="461665"/>
          </a:xfrm>
          <a:prstGeom prst="rect">
            <a:avLst/>
          </a:prstGeom>
          <a:noFill/>
        </p:spPr>
        <p:txBody>
          <a:bodyPr wrap="square" rtlCol="0">
            <a:spAutoFit/>
          </a:bodyPr>
          <a:lstStyle/>
          <a:p>
            <a:r>
              <a:rPr lang="es-ES" sz="2400" b="1" dirty="0"/>
              <a:t>Enunciado</a:t>
            </a:r>
          </a:p>
        </p:txBody>
      </p:sp>
      <p:sp>
        <p:nvSpPr>
          <p:cNvPr id="6" name="CuadroTexto 5">
            <a:extLst>
              <a:ext uri="{FF2B5EF4-FFF2-40B4-BE49-F238E27FC236}">
                <a16:creationId xmlns:a16="http://schemas.microsoft.com/office/drawing/2014/main" id="{79FF4820-D1EC-456D-B0BB-64F0D1C4774F}"/>
              </a:ext>
            </a:extLst>
          </p:cNvPr>
          <p:cNvSpPr txBox="1"/>
          <p:nvPr/>
        </p:nvSpPr>
        <p:spPr>
          <a:xfrm>
            <a:off x="429062" y="1863662"/>
            <a:ext cx="4616694" cy="461665"/>
          </a:xfrm>
          <a:prstGeom prst="rect">
            <a:avLst/>
          </a:prstGeom>
          <a:noFill/>
        </p:spPr>
        <p:txBody>
          <a:bodyPr wrap="square" rtlCol="0">
            <a:spAutoFit/>
          </a:bodyPr>
          <a:lstStyle/>
          <a:p>
            <a:r>
              <a:rPr lang="es-ES" sz="2400" b="1" dirty="0"/>
              <a:t>Opciones de respuesta</a:t>
            </a:r>
          </a:p>
        </p:txBody>
      </p:sp>
      <p:sp>
        <p:nvSpPr>
          <p:cNvPr id="7" name="CuadroTexto 6">
            <a:extLst>
              <a:ext uri="{FF2B5EF4-FFF2-40B4-BE49-F238E27FC236}">
                <a16:creationId xmlns:a16="http://schemas.microsoft.com/office/drawing/2014/main" id="{FECDD484-05B5-4C1C-88FE-9EBED3DB0D73}"/>
              </a:ext>
            </a:extLst>
          </p:cNvPr>
          <p:cNvSpPr txBox="1"/>
          <p:nvPr/>
        </p:nvSpPr>
        <p:spPr>
          <a:xfrm>
            <a:off x="429062" y="745550"/>
            <a:ext cx="7495738" cy="707886"/>
          </a:xfrm>
          <a:prstGeom prst="rect">
            <a:avLst/>
          </a:prstGeom>
          <a:noFill/>
        </p:spPr>
        <p:txBody>
          <a:bodyPr wrap="square" rtlCol="0">
            <a:spAutoFit/>
          </a:bodyPr>
          <a:lstStyle/>
          <a:p>
            <a:pPr algn="just"/>
            <a:r>
              <a:rPr lang="es-ES" sz="2000" dirty="0"/>
              <a:t>De acuerdo con la corrección del párrafo, las estrategas de cohesión que usted usó fueron:</a:t>
            </a:r>
          </a:p>
        </p:txBody>
      </p:sp>
      <p:sp>
        <p:nvSpPr>
          <p:cNvPr id="8" name="CuadroTexto 7">
            <a:extLst>
              <a:ext uri="{FF2B5EF4-FFF2-40B4-BE49-F238E27FC236}">
                <a16:creationId xmlns:a16="http://schemas.microsoft.com/office/drawing/2014/main" id="{64C68695-C9C8-4EB0-AC7B-23789CEC965A}"/>
              </a:ext>
            </a:extLst>
          </p:cNvPr>
          <p:cNvSpPr txBox="1"/>
          <p:nvPr/>
        </p:nvSpPr>
        <p:spPr>
          <a:xfrm>
            <a:off x="429062" y="2525381"/>
            <a:ext cx="7495738" cy="1323439"/>
          </a:xfrm>
          <a:prstGeom prst="rect">
            <a:avLst/>
          </a:prstGeom>
          <a:noFill/>
        </p:spPr>
        <p:txBody>
          <a:bodyPr wrap="square" rtlCol="0">
            <a:spAutoFit/>
          </a:bodyPr>
          <a:lstStyle/>
          <a:p>
            <a:r>
              <a:rPr lang="es-CO" sz="2000" dirty="0"/>
              <a:t>a. Elipsis, referencia anafórica, conjunción, sustitución por sinonimia.</a:t>
            </a:r>
          </a:p>
          <a:p>
            <a:r>
              <a:rPr lang="es-CO" sz="2000" dirty="0"/>
              <a:t>b. Referencia catafórica, sustitución, referencia anafórica, elipsis.</a:t>
            </a:r>
          </a:p>
          <a:p>
            <a:r>
              <a:rPr lang="es-CO" sz="2000" dirty="0"/>
              <a:t>c. Referencia anafórica, conjunciones y, no; sustitución por sinonimia.  </a:t>
            </a:r>
          </a:p>
          <a:p>
            <a:r>
              <a:rPr lang="es-CO" sz="2000" dirty="0"/>
              <a:t>d. Referencia catafórica, conjunción, elipsis, sustitución por sinonimia. </a:t>
            </a:r>
            <a:endParaRPr lang="es-ES" sz="2000" dirty="0"/>
          </a:p>
        </p:txBody>
      </p:sp>
      <p:sp>
        <p:nvSpPr>
          <p:cNvPr id="9" name="Rectángulo 8">
            <a:extLst>
              <a:ext uri="{FF2B5EF4-FFF2-40B4-BE49-F238E27FC236}">
                <a16:creationId xmlns:a16="http://schemas.microsoft.com/office/drawing/2014/main" id="{AE6A6119-6DC0-49C7-BC9D-A681884B28DD}"/>
              </a:ext>
            </a:extLst>
          </p:cNvPr>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spTree>
    <p:extLst>
      <p:ext uri="{BB962C8B-B14F-4D97-AF65-F5344CB8AC3E}">
        <p14:creationId xmlns:p14="http://schemas.microsoft.com/office/powerpoint/2010/main" val="9977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81BFC50-CEDC-4C03-BFD7-ECE31EF5DE1C}"/>
              </a:ext>
            </a:extLst>
          </p:cNvPr>
          <p:cNvSpPr txBox="1"/>
          <p:nvPr/>
        </p:nvSpPr>
        <p:spPr>
          <a:xfrm>
            <a:off x="333369" y="852344"/>
            <a:ext cx="7495738" cy="3970318"/>
          </a:xfrm>
          <a:prstGeom prst="rect">
            <a:avLst/>
          </a:prstGeom>
          <a:noFill/>
        </p:spPr>
        <p:txBody>
          <a:bodyPr wrap="square" rtlCol="0">
            <a:spAutoFit/>
          </a:bodyPr>
          <a:lstStyle/>
          <a:p>
            <a:pPr algn="just"/>
            <a:r>
              <a:rPr lang="es-ES" dirty="0"/>
              <a:t>Como profesional en Lenguas Modernas usted es llamado a corregir la siguiente oración</a:t>
            </a:r>
          </a:p>
          <a:p>
            <a:pPr algn="just"/>
            <a:endParaRPr lang="es-ES" dirty="0"/>
          </a:p>
          <a:p>
            <a:pPr algn="just"/>
            <a:r>
              <a:rPr lang="es-ES" dirty="0"/>
              <a:t>El crecimiento de la lengua española ha resultado ser significativamente beneficioso en la parte profesional </a:t>
            </a:r>
          </a:p>
          <a:p>
            <a:pPr algn="just"/>
            <a:endParaRPr lang="es-ES" dirty="0"/>
          </a:p>
          <a:p>
            <a:pPr algn="just"/>
            <a:r>
              <a:rPr lang="es-ES" dirty="0"/>
              <a:t>Para ello, usted recuerda sus clases de redacción en las que aprendió que las oraciones simples tienen un solo verbo y las compuestas tienen más de uno, estas últimas pueden ser coordinadas, subordinadas o yuxtapuestas, de acuerdo con la relación que establezcan entre sí.</a:t>
            </a:r>
          </a:p>
          <a:p>
            <a:pPr algn="just"/>
            <a:endParaRPr lang="es-ES" dirty="0"/>
          </a:p>
          <a:p>
            <a:pPr algn="just"/>
            <a:r>
              <a:rPr lang="es-ES" dirty="0"/>
              <a:t>Usted corrige la oración de la siguiente forma</a:t>
            </a:r>
          </a:p>
          <a:p>
            <a:pPr algn="just"/>
            <a:r>
              <a:rPr lang="es-ES" dirty="0"/>
              <a:t>El incremento del uso de la lengua española ha sido beneficioso a nivel profesional.</a:t>
            </a:r>
          </a:p>
        </p:txBody>
      </p:sp>
      <p:sp>
        <p:nvSpPr>
          <p:cNvPr id="5" name="CuadroTexto 4">
            <a:extLst>
              <a:ext uri="{FF2B5EF4-FFF2-40B4-BE49-F238E27FC236}">
                <a16:creationId xmlns:a16="http://schemas.microsoft.com/office/drawing/2014/main" id="{4626064F-B560-4C17-AB5D-E0ADFE9E6A99}"/>
              </a:ext>
            </a:extLst>
          </p:cNvPr>
          <p:cNvSpPr txBox="1"/>
          <p:nvPr/>
        </p:nvSpPr>
        <p:spPr>
          <a:xfrm>
            <a:off x="333369" y="244906"/>
            <a:ext cx="6613452" cy="461665"/>
          </a:xfrm>
          <a:prstGeom prst="rect">
            <a:avLst/>
          </a:prstGeom>
          <a:noFill/>
        </p:spPr>
        <p:txBody>
          <a:bodyPr wrap="square" rtlCol="0">
            <a:spAutoFit/>
          </a:bodyPr>
          <a:lstStyle/>
          <a:p>
            <a:r>
              <a:rPr lang="es-ES" sz="2400" b="1" dirty="0"/>
              <a:t>6. Caso o situación problémica</a:t>
            </a:r>
          </a:p>
        </p:txBody>
      </p:sp>
    </p:spTree>
    <p:extLst>
      <p:ext uri="{BB962C8B-B14F-4D97-AF65-F5344CB8AC3E}">
        <p14:creationId xmlns:p14="http://schemas.microsoft.com/office/powerpoint/2010/main" val="377738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293146-8C0C-4772-A0E4-5D2D597A2A3C}"/>
              </a:ext>
            </a:extLst>
          </p:cNvPr>
          <p:cNvSpPr txBox="1"/>
          <p:nvPr/>
        </p:nvSpPr>
        <p:spPr>
          <a:xfrm>
            <a:off x="429062" y="293882"/>
            <a:ext cx="4616694" cy="461665"/>
          </a:xfrm>
          <a:prstGeom prst="rect">
            <a:avLst/>
          </a:prstGeom>
          <a:noFill/>
        </p:spPr>
        <p:txBody>
          <a:bodyPr wrap="square" rtlCol="0">
            <a:spAutoFit/>
          </a:bodyPr>
          <a:lstStyle/>
          <a:p>
            <a:r>
              <a:rPr lang="es-ES" sz="2400" b="1" dirty="0"/>
              <a:t>Enunciado</a:t>
            </a:r>
          </a:p>
        </p:txBody>
      </p:sp>
      <p:sp>
        <p:nvSpPr>
          <p:cNvPr id="5" name="CuadroTexto 4">
            <a:extLst>
              <a:ext uri="{FF2B5EF4-FFF2-40B4-BE49-F238E27FC236}">
                <a16:creationId xmlns:a16="http://schemas.microsoft.com/office/drawing/2014/main" id="{AF7251A7-F52D-4CC6-8805-FDDA4EA0963D}"/>
              </a:ext>
            </a:extLst>
          </p:cNvPr>
          <p:cNvSpPr txBox="1"/>
          <p:nvPr/>
        </p:nvSpPr>
        <p:spPr>
          <a:xfrm>
            <a:off x="429062" y="1863662"/>
            <a:ext cx="4616694" cy="461665"/>
          </a:xfrm>
          <a:prstGeom prst="rect">
            <a:avLst/>
          </a:prstGeom>
          <a:noFill/>
        </p:spPr>
        <p:txBody>
          <a:bodyPr wrap="square" rtlCol="0">
            <a:spAutoFit/>
          </a:bodyPr>
          <a:lstStyle/>
          <a:p>
            <a:r>
              <a:rPr lang="es-ES" sz="2400" b="1" dirty="0"/>
              <a:t>Opciones de respuesta</a:t>
            </a:r>
          </a:p>
        </p:txBody>
      </p:sp>
      <p:sp>
        <p:nvSpPr>
          <p:cNvPr id="6" name="CuadroTexto 5">
            <a:extLst>
              <a:ext uri="{FF2B5EF4-FFF2-40B4-BE49-F238E27FC236}">
                <a16:creationId xmlns:a16="http://schemas.microsoft.com/office/drawing/2014/main" id="{80934B78-7CC7-4356-A7F7-09EEC2DE62AD}"/>
              </a:ext>
            </a:extLst>
          </p:cNvPr>
          <p:cNvSpPr txBox="1"/>
          <p:nvPr/>
        </p:nvSpPr>
        <p:spPr>
          <a:xfrm>
            <a:off x="429062" y="1088919"/>
            <a:ext cx="7495738" cy="400110"/>
          </a:xfrm>
          <a:prstGeom prst="rect">
            <a:avLst/>
          </a:prstGeom>
          <a:noFill/>
        </p:spPr>
        <p:txBody>
          <a:bodyPr wrap="square" rtlCol="0">
            <a:spAutoFit/>
          </a:bodyPr>
          <a:lstStyle/>
          <a:p>
            <a:pPr algn="just"/>
            <a:r>
              <a:rPr lang="es-ES" sz="2000" dirty="0"/>
              <a:t>Al realizar la corrección de la oración usted:</a:t>
            </a:r>
          </a:p>
        </p:txBody>
      </p:sp>
      <p:sp>
        <p:nvSpPr>
          <p:cNvPr id="7" name="CuadroTexto 6">
            <a:extLst>
              <a:ext uri="{FF2B5EF4-FFF2-40B4-BE49-F238E27FC236}">
                <a16:creationId xmlns:a16="http://schemas.microsoft.com/office/drawing/2014/main" id="{8C576485-8C96-4735-91BB-3C117B31BF50}"/>
              </a:ext>
            </a:extLst>
          </p:cNvPr>
          <p:cNvSpPr txBox="1"/>
          <p:nvPr/>
        </p:nvSpPr>
        <p:spPr>
          <a:xfrm>
            <a:off x="429062" y="2525381"/>
            <a:ext cx="7495738" cy="1323439"/>
          </a:xfrm>
          <a:prstGeom prst="rect">
            <a:avLst/>
          </a:prstGeom>
          <a:noFill/>
        </p:spPr>
        <p:txBody>
          <a:bodyPr wrap="square" rtlCol="0">
            <a:spAutoFit/>
          </a:bodyPr>
          <a:lstStyle/>
          <a:p>
            <a:r>
              <a:rPr lang="es-ES" sz="2000" dirty="0"/>
              <a:t>a. Convirtió una oración simple en una coordinada. </a:t>
            </a:r>
          </a:p>
          <a:p>
            <a:r>
              <a:rPr lang="es-ES" sz="2000" dirty="0"/>
              <a:t>b. Convirtió una oración subordinada en una simple. </a:t>
            </a:r>
          </a:p>
          <a:p>
            <a:r>
              <a:rPr lang="es-ES" sz="2000" dirty="0"/>
              <a:t>c. Mantuvo la oración simple y la hizo más concisa.  </a:t>
            </a:r>
          </a:p>
          <a:p>
            <a:r>
              <a:rPr lang="es-ES" sz="2000" dirty="0"/>
              <a:t>d. Mantuvo la oración coordinada y la hizo más clara.</a:t>
            </a:r>
          </a:p>
        </p:txBody>
      </p:sp>
      <p:sp>
        <p:nvSpPr>
          <p:cNvPr id="8" name="Rectángulo 7">
            <a:extLst>
              <a:ext uri="{FF2B5EF4-FFF2-40B4-BE49-F238E27FC236}">
                <a16:creationId xmlns:a16="http://schemas.microsoft.com/office/drawing/2014/main" id="{3C9E7CEF-049D-42EA-81CB-D0A79C7AE2DD}"/>
              </a:ext>
            </a:extLst>
          </p:cNvPr>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spTree>
    <p:extLst>
      <p:ext uri="{BB962C8B-B14F-4D97-AF65-F5344CB8AC3E}">
        <p14:creationId xmlns:p14="http://schemas.microsoft.com/office/powerpoint/2010/main" val="12784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4634" y="1225373"/>
            <a:ext cx="7495738" cy="2860463"/>
          </a:xfrm>
          <a:prstGeom prst="rect">
            <a:avLst/>
          </a:prstGeom>
          <a:noFill/>
        </p:spPr>
        <p:txBody>
          <a:bodyPr wrap="square" rtlCol="0">
            <a:spAutoFit/>
          </a:bodyPr>
          <a:lstStyle/>
          <a:p>
            <a:pPr marL="457200" indent="-457200" algn="just">
              <a:lnSpc>
                <a:spcPct val="107000"/>
              </a:lnSpc>
              <a:spcAft>
                <a:spcPts val="800"/>
              </a:spcAft>
            </a:pPr>
            <a:r>
              <a:rPr lang="es-ES" dirty="0">
                <a:ea typeface="Times New Roman" panose="02020603050405020304" pitchFamily="18" charset="0"/>
                <a:cs typeface="Calibri" panose="020F0502020204030204" pitchFamily="34" charset="0"/>
              </a:rPr>
              <a:t>Moreno, J. (2009). Los niveles de análisis de la lengua. I.S.B.N.: 84-95015-67-6</a:t>
            </a:r>
            <a:r>
              <a:rPr lang="es-CO" dirty="0">
                <a:ea typeface="Times New Roman" panose="02020603050405020304" pitchFamily="18" charset="0"/>
                <a:cs typeface="Calibri" panose="020F0502020204030204" pitchFamily="34" charset="0"/>
              </a:rPr>
              <a:t>. </a:t>
            </a:r>
            <a:endParaRPr lang="es-CO" dirty="0">
              <a:ea typeface="Calibri" panose="020F0502020204030204" pitchFamily="34" charset="0"/>
              <a:cs typeface="Times New Roman" panose="02020603050405020304" pitchFamily="18" charset="0"/>
            </a:endParaRPr>
          </a:p>
          <a:p>
            <a:pPr marL="457200" indent="-457200" algn="just">
              <a:lnSpc>
                <a:spcPct val="107000"/>
              </a:lnSpc>
              <a:spcAft>
                <a:spcPts val="800"/>
              </a:spcAft>
            </a:pPr>
            <a:r>
              <a:rPr lang="es-CO" dirty="0">
                <a:ea typeface="Times New Roman" panose="02020603050405020304" pitchFamily="18" charset="0"/>
                <a:cs typeface="Calibri" panose="020F0502020204030204" pitchFamily="34" charset="0"/>
              </a:rPr>
              <a:t>CHOMSKY, Noam (2002): New </a:t>
            </a:r>
            <a:r>
              <a:rPr lang="es-CO" dirty="0" err="1">
                <a:ea typeface="Times New Roman" panose="02020603050405020304" pitchFamily="18" charset="0"/>
                <a:cs typeface="Calibri" panose="020F0502020204030204" pitchFamily="34" charset="0"/>
              </a:rPr>
              <a:t>Horizons</a:t>
            </a:r>
            <a:r>
              <a:rPr lang="es-CO" dirty="0">
                <a:ea typeface="Times New Roman" panose="02020603050405020304" pitchFamily="18" charset="0"/>
                <a:cs typeface="Calibri" panose="020F0502020204030204" pitchFamily="34" charset="0"/>
              </a:rPr>
              <a:t> in </a:t>
            </a:r>
            <a:r>
              <a:rPr lang="es-CO" dirty="0" err="1">
                <a:ea typeface="Times New Roman" panose="02020603050405020304" pitchFamily="18" charset="0"/>
                <a:cs typeface="Calibri" panose="020F0502020204030204" pitchFamily="34" charset="0"/>
              </a:rPr>
              <a:t>the</a:t>
            </a:r>
            <a:r>
              <a:rPr lang="es-CO" dirty="0">
                <a:ea typeface="Times New Roman" panose="02020603050405020304" pitchFamily="18" charset="0"/>
                <a:cs typeface="Calibri" panose="020F0502020204030204" pitchFamily="34" charset="0"/>
              </a:rPr>
              <a:t> </a:t>
            </a:r>
            <a:r>
              <a:rPr lang="es-CO" dirty="0" err="1">
                <a:ea typeface="Times New Roman" panose="02020603050405020304" pitchFamily="18" charset="0"/>
                <a:cs typeface="Calibri" panose="020F0502020204030204" pitchFamily="34" charset="0"/>
              </a:rPr>
              <a:t>Study</a:t>
            </a:r>
            <a:r>
              <a:rPr lang="es-CO" dirty="0">
                <a:ea typeface="Times New Roman" panose="02020603050405020304" pitchFamily="18" charset="0"/>
                <a:cs typeface="Calibri" panose="020F0502020204030204" pitchFamily="34" charset="0"/>
              </a:rPr>
              <a:t> </a:t>
            </a:r>
            <a:r>
              <a:rPr lang="es-CO" dirty="0" err="1">
                <a:ea typeface="Times New Roman" panose="02020603050405020304" pitchFamily="18" charset="0"/>
                <a:cs typeface="Calibri" panose="020F0502020204030204" pitchFamily="34" charset="0"/>
              </a:rPr>
              <a:t>of</a:t>
            </a:r>
            <a:r>
              <a:rPr lang="es-CO" dirty="0">
                <a:ea typeface="Times New Roman" panose="02020603050405020304" pitchFamily="18" charset="0"/>
                <a:cs typeface="Calibri" panose="020F0502020204030204" pitchFamily="34" charset="0"/>
              </a:rPr>
              <a:t> </a:t>
            </a:r>
            <a:r>
              <a:rPr lang="es-CO" dirty="0" err="1">
                <a:ea typeface="Times New Roman" panose="02020603050405020304" pitchFamily="18" charset="0"/>
                <a:cs typeface="Calibri" panose="020F0502020204030204" pitchFamily="34" charset="0"/>
              </a:rPr>
              <a:t>Language</a:t>
            </a:r>
            <a:r>
              <a:rPr lang="es-CO" dirty="0">
                <a:ea typeface="Times New Roman" panose="02020603050405020304" pitchFamily="18" charset="0"/>
                <a:cs typeface="Calibri" panose="020F0502020204030204" pitchFamily="34" charset="0"/>
              </a:rPr>
              <a:t> and </a:t>
            </a:r>
            <a:r>
              <a:rPr lang="es-CO" dirty="0" err="1">
                <a:ea typeface="Times New Roman" panose="02020603050405020304" pitchFamily="18" charset="0"/>
                <a:cs typeface="Calibri" panose="020F0502020204030204" pitchFamily="34" charset="0"/>
              </a:rPr>
              <a:t>Mind</a:t>
            </a:r>
            <a:r>
              <a:rPr lang="es-CO" dirty="0">
                <a:ea typeface="Times New Roman" panose="02020603050405020304" pitchFamily="18" charset="0"/>
                <a:cs typeface="Calibri" panose="020F0502020204030204" pitchFamily="34" charset="0"/>
              </a:rPr>
              <a:t>. Cambridge:  Cambridge </a:t>
            </a:r>
            <a:r>
              <a:rPr lang="es-CO" dirty="0" err="1">
                <a:ea typeface="Times New Roman" panose="02020603050405020304" pitchFamily="18" charset="0"/>
                <a:cs typeface="Calibri" panose="020F0502020204030204" pitchFamily="34" charset="0"/>
              </a:rPr>
              <a:t>University</a:t>
            </a:r>
            <a:r>
              <a:rPr lang="es-CO" dirty="0">
                <a:ea typeface="Times New Roman" panose="02020603050405020304" pitchFamily="18" charset="0"/>
                <a:cs typeface="Calibri" panose="020F0502020204030204" pitchFamily="34" charset="0"/>
              </a:rPr>
              <a:t> </a:t>
            </a:r>
            <a:r>
              <a:rPr lang="es-CO" dirty="0" err="1">
                <a:ea typeface="Times New Roman" panose="02020603050405020304" pitchFamily="18" charset="0"/>
                <a:cs typeface="Calibri" panose="020F0502020204030204" pitchFamily="34" charset="0"/>
              </a:rPr>
              <a:t>Press</a:t>
            </a:r>
            <a:r>
              <a:rPr lang="es-CO" dirty="0">
                <a:ea typeface="Times New Roman" panose="02020603050405020304" pitchFamily="18" charset="0"/>
                <a:cs typeface="Calibri" panose="020F0502020204030204" pitchFamily="34" charset="0"/>
              </a:rPr>
              <a:t>.</a:t>
            </a:r>
          </a:p>
          <a:p>
            <a:pPr marL="457200" indent="-457200" algn="just">
              <a:lnSpc>
                <a:spcPct val="107000"/>
              </a:lnSpc>
              <a:spcAft>
                <a:spcPts val="800"/>
              </a:spcAft>
            </a:pPr>
            <a:r>
              <a:rPr lang="es-CO" dirty="0">
                <a:ea typeface="Times New Roman" panose="02020603050405020304" pitchFamily="18" charset="0"/>
                <a:cs typeface="Calibri" panose="020F0502020204030204" pitchFamily="34" charset="0"/>
              </a:rPr>
              <a:t>JENKINS, Lyle (1999): </a:t>
            </a:r>
            <a:r>
              <a:rPr lang="es-CO" dirty="0" err="1">
                <a:ea typeface="Times New Roman" panose="02020603050405020304" pitchFamily="18" charset="0"/>
                <a:cs typeface="Calibri" panose="020F0502020204030204" pitchFamily="34" charset="0"/>
              </a:rPr>
              <a:t>Biolinguistics</a:t>
            </a:r>
            <a:r>
              <a:rPr lang="es-CO" dirty="0">
                <a:ea typeface="Times New Roman" panose="02020603050405020304" pitchFamily="18" charset="0"/>
                <a:cs typeface="Calibri" panose="020F0502020204030204" pitchFamily="34" charset="0"/>
              </a:rPr>
              <a:t>: </a:t>
            </a:r>
            <a:r>
              <a:rPr lang="es-CO" dirty="0" err="1">
                <a:ea typeface="Times New Roman" panose="02020603050405020304" pitchFamily="18" charset="0"/>
                <a:cs typeface="Calibri" panose="020F0502020204030204" pitchFamily="34" charset="0"/>
              </a:rPr>
              <a:t>Exploring</a:t>
            </a:r>
            <a:r>
              <a:rPr lang="es-CO" dirty="0">
                <a:ea typeface="Times New Roman" panose="02020603050405020304" pitchFamily="18" charset="0"/>
                <a:cs typeface="Calibri" panose="020F0502020204030204" pitchFamily="34" charset="0"/>
              </a:rPr>
              <a:t> </a:t>
            </a:r>
            <a:r>
              <a:rPr lang="es-CO" dirty="0" err="1">
                <a:ea typeface="Times New Roman" panose="02020603050405020304" pitchFamily="18" charset="0"/>
                <a:cs typeface="Calibri" panose="020F0502020204030204" pitchFamily="34" charset="0"/>
              </a:rPr>
              <a:t>the</a:t>
            </a:r>
            <a:r>
              <a:rPr lang="es-CO" dirty="0">
                <a:ea typeface="Times New Roman" panose="02020603050405020304" pitchFamily="18" charset="0"/>
                <a:cs typeface="Calibri" panose="020F0502020204030204" pitchFamily="34" charset="0"/>
              </a:rPr>
              <a:t> </a:t>
            </a:r>
            <a:r>
              <a:rPr lang="es-CO" dirty="0" err="1">
                <a:ea typeface="Times New Roman" panose="02020603050405020304" pitchFamily="18" charset="0"/>
                <a:cs typeface="Calibri" panose="020F0502020204030204" pitchFamily="34" charset="0"/>
              </a:rPr>
              <a:t>Biology</a:t>
            </a:r>
            <a:r>
              <a:rPr lang="es-CO" dirty="0">
                <a:ea typeface="Times New Roman" panose="02020603050405020304" pitchFamily="18" charset="0"/>
                <a:cs typeface="Calibri" panose="020F0502020204030204" pitchFamily="34" charset="0"/>
              </a:rPr>
              <a:t> </a:t>
            </a:r>
            <a:r>
              <a:rPr lang="es-CO" dirty="0" err="1">
                <a:ea typeface="Times New Roman" panose="02020603050405020304" pitchFamily="18" charset="0"/>
                <a:cs typeface="Calibri" panose="020F0502020204030204" pitchFamily="34" charset="0"/>
              </a:rPr>
              <a:t>of</a:t>
            </a:r>
            <a:r>
              <a:rPr lang="es-CO" dirty="0">
                <a:ea typeface="Times New Roman" panose="02020603050405020304" pitchFamily="18" charset="0"/>
                <a:cs typeface="Calibri" panose="020F0502020204030204" pitchFamily="34" charset="0"/>
              </a:rPr>
              <a:t> </a:t>
            </a:r>
            <a:r>
              <a:rPr lang="es-CO" dirty="0" err="1">
                <a:ea typeface="Times New Roman" panose="02020603050405020304" pitchFamily="18" charset="0"/>
                <a:cs typeface="Calibri" panose="020F0502020204030204" pitchFamily="34" charset="0"/>
              </a:rPr>
              <a:t>Language</a:t>
            </a:r>
            <a:r>
              <a:rPr lang="es-CO" dirty="0">
                <a:ea typeface="Times New Roman" panose="02020603050405020304" pitchFamily="18" charset="0"/>
                <a:cs typeface="Calibri" panose="020F0502020204030204" pitchFamily="34" charset="0"/>
              </a:rPr>
              <a:t>. Cambridge:  Cambridge </a:t>
            </a:r>
            <a:r>
              <a:rPr lang="es-CO" dirty="0" err="1">
                <a:ea typeface="Times New Roman" panose="02020603050405020304" pitchFamily="18" charset="0"/>
                <a:cs typeface="Calibri" panose="020F0502020204030204" pitchFamily="34" charset="0"/>
              </a:rPr>
              <a:t>University</a:t>
            </a:r>
            <a:r>
              <a:rPr lang="es-CO" dirty="0">
                <a:ea typeface="Times New Roman" panose="02020603050405020304" pitchFamily="18" charset="0"/>
                <a:cs typeface="Calibri" panose="020F0502020204030204" pitchFamily="34" charset="0"/>
              </a:rPr>
              <a:t> </a:t>
            </a:r>
            <a:r>
              <a:rPr lang="es-CO" dirty="0" err="1">
                <a:ea typeface="Times New Roman" panose="02020603050405020304" pitchFamily="18" charset="0"/>
                <a:cs typeface="Calibri" panose="020F0502020204030204" pitchFamily="34" charset="0"/>
              </a:rPr>
              <a:t>Press</a:t>
            </a:r>
            <a:r>
              <a:rPr lang="es-CO" dirty="0">
                <a:ea typeface="Times New Roman" panose="02020603050405020304" pitchFamily="18" charset="0"/>
                <a:cs typeface="Calibri" panose="020F0502020204030204" pitchFamily="34" charset="0"/>
              </a:rPr>
              <a:t>.</a:t>
            </a:r>
          </a:p>
          <a:p>
            <a:pPr marL="457200" indent="-457200" algn="just">
              <a:lnSpc>
                <a:spcPct val="107000"/>
              </a:lnSpc>
              <a:spcAft>
                <a:spcPts val="800"/>
              </a:spcAft>
            </a:pPr>
            <a:r>
              <a:rPr lang="es-CO" dirty="0">
                <a:ea typeface="Times New Roman" panose="02020603050405020304" pitchFamily="18" charset="0"/>
                <a:cs typeface="Calibri" panose="020F0502020204030204" pitchFamily="34" charset="0"/>
              </a:rPr>
              <a:t>Quesada, F. (2005). Sobre la naturaleza de la investigación lingüística: antecedentes y perspectivas. </a:t>
            </a:r>
            <a:r>
              <a:rPr lang="es-CO" dirty="0" err="1">
                <a:ea typeface="Times New Roman" panose="02020603050405020304" pitchFamily="18" charset="0"/>
                <a:cs typeface="Calibri" panose="020F0502020204030204" pitchFamily="34" charset="0"/>
              </a:rPr>
              <a:t>Leiras</a:t>
            </a:r>
            <a:r>
              <a:rPr lang="es-CO" dirty="0">
                <a:ea typeface="Times New Roman" panose="02020603050405020304" pitchFamily="18" charset="0"/>
                <a:cs typeface="Calibri" panose="020F0502020204030204" pitchFamily="34" charset="0"/>
              </a:rPr>
              <a:t>, 76, p. 127-142.</a:t>
            </a:r>
          </a:p>
          <a:p>
            <a:pPr marL="457200" indent="-457200" algn="just">
              <a:lnSpc>
                <a:spcPct val="107000"/>
              </a:lnSpc>
              <a:spcAft>
                <a:spcPts val="800"/>
              </a:spcAft>
            </a:pPr>
            <a:endParaRPr lang="es-CO" dirty="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47E52D29-F46E-43F5-9BCA-D278BA2899E7}"/>
              </a:ext>
            </a:extLst>
          </p:cNvPr>
          <p:cNvSpPr txBox="1"/>
          <p:nvPr/>
        </p:nvSpPr>
        <p:spPr>
          <a:xfrm>
            <a:off x="429062" y="457353"/>
            <a:ext cx="4616694" cy="461665"/>
          </a:xfrm>
          <a:prstGeom prst="rect">
            <a:avLst/>
          </a:prstGeom>
          <a:noFill/>
        </p:spPr>
        <p:txBody>
          <a:bodyPr wrap="square" rtlCol="0">
            <a:spAutoFit/>
          </a:bodyPr>
          <a:lstStyle/>
          <a:p>
            <a:r>
              <a:rPr lang="es-ES" sz="2400" b="1" dirty="0"/>
              <a:t>Referencias </a:t>
            </a:r>
          </a:p>
        </p:txBody>
      </p:sp>
      <p:pic>
        <p:nvPicPr>
          <p:cNvPr id="5" name="Imagen 4">
            <a:extLst>
              <a:ext uri="{FF2B5EF4-FFF2-40B4-BE49-F238E27FC236}">
                <a16:creationId xmlns:a16="http://schemas.microsoft.com/office/drawing/2014/main" id="{F08D4BF8-0AE6-4886-88E9-A6A5EB959759}"/>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373892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E83DB-ED02-4BDD-B1BA-FCF26BBC5441}"/>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585445AB-B486-4492-B83E-3D09E799B061}"/>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61596129-F497-4C0E-B57F-8821B1F3A44F}"/>
              </a:ext>
            </a:extLst>
          </p:cNvPr>
          <p:cNvPicPr>
            <a:picLocks noChangeAspect="1"/>
          </p:cNvPicPr>
          <p:nvPr/>
        </p:nvPicPr>
        <p:blipFill>
          <a:blip r:embed="rId2"/>
          <a:stretch>
            <a:fillRect/>
          </a:stretch>
        </p:blipFill>
        <p:spPr>
          <a:xfrm>
            <a:off x="1" y="6970"/>
            <a:ext cx="9156422" cy="5136530"/>
          </a:xfrm>
          <a:prstGeom prst="rect">
            <a:avLst/>
          </a:prstGeom>
        </p:spPr>
      </p:pic>
    </p:spTree>
    <p:extLst>
      <p:ext uri="{BB962C8B-B14F-4D97-AF65-F5344CB8AC3E}">
        <p14:creationId xmlns:p14="http://schemas.microsoft.com/office/powerpoint/2010/main" val="201973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7AF4114-B1D6-45B9-876F-62FC49B09654}"/>
              </a:ext>
            </a:extLst>
          </p:cNvPr>
          <p:cNvSpPr txBox="1"/>
          <p:nvPr/>
        </p:nvSpPr>
        <p:spPr>
          <a:xfrm>
            <a:off x="855250" y="1814720"/>
            <a:ext cx="5790763" cy="1107996"/>
          </a:xfrm>
          <a:prstGeom prst="rect">
            <a:avLst/>
          </a:prstGeom>
          <a:noFill/>
        </p:spPr>
        <p:txBody>
          <a:bodyPr wrap="square" rtlCol="0">
            <a:spAutoFit/>
          </a:bodyPr>
          <a:lstStyle/>
          <a:p>
            <a:r>
              <a:rPr lang="es-ES" sz="6600" b="1" dirty="0"/>
              <a:t>Comencemos…</a:t>
            </a:r>
          </a:p>
        </p:txBody>
      </p:sp>
      <p:pic>
        <p:nvPicPr>
          <p:cNvPr id="4" name="Imagen 3">
            <a:extLst>
              <a:ext uri="{FF2B5EF4-FFF2-40B4-BE49-F238E27FC236}">
                <a16:creationId xmlns:a16="http://schemas.microsoft.com/office/drawing/2014/main" id="{332A1AED-253E-4615-BBA2-AE0B1C218F6B}"/>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72167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104342"/>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354634" y="566007"/>
            <a:ext cx="7495738" cy="4401205"/>
          </a:xfrm>
          <a:prstGeom prst="rect">
            <a:avLst/>
          </a:prstGeom>
          <a:noFill/>
        </p:spPr>
        <p:txBody>
          <a:bodyPr wrap="square" rtlCol="0">
            <a:spAutoFit/>
          </a:bodyPr>
          <a:lstStyle/>
          <a:p>
            <a:r>
              <a:rPr lang="es-ES" sz="2000" dirty="0"/>
              <a:t>Lea con atención el siguiente párrafo:</a:t>
            </a:r>
          </a:p>
          <a:p>
            <a:endParaRPr lang="es-ES" sz="2000" dirty="0"/>
          </a:p>
          <a:p>
            <a:pPr algn="just"/>
            <a:r>
              <a:rPr lang="es-ES" sz="2000" dirty="0"/>
              <a:t>La trascendencia del lenguaje y las lenguas para el ser humano, así como para la organización y el desarrollo de las sociedades, ha subyugado a filósofos y científicos sociales y, particularmente, a los lingüistas. La elucidación de la naturaleza del lenguaje y el entendimiento de la conducta lingüística como parte de su funcionamiento, han conducido a la fundación y desarrollo de la ciencia lingüística, cuya importancia se refleja en el auge sin precedentes del enfoque lingüístico en las ciencias sociales. De tal forma que, en la filosofía de la segunda mitad del siglo XX, la lingüística adquiere primacía; es decir, el tema esencial y predilecto ha sido la reflexión sobre el lenguaje, lo que se ha denominado el giro lingüístico. (Quesada, 2005, p.129).</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67012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38360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29062" y="891724"/>
            <a:ext cx="7495738" cy="707886"/>
          </a:xfrm>
          <a:prstGeom prst="rect">
            <a:avLst/>
          </a:prstGeom>
          <a:noFill/>
        </p:spPr>
        <p:txBody>
          <a:bodyPr wrap="square" rtlCol="0">
            <a:spAutoFit/>
          </a:bodyPr>
          <a:lstStyle/>
          <a:p>
            <a:pPr algn="just"/>
            <a:r>
              <a:rPr lang="es-ES" sz="2000" dirty="0"/>
              <a:t>De acuerdo con lo planteando en el párrafo, según Quesada (2005), el giro lingüístico es:</a:t>
            </a:r>
          </a:p>
        </p:txBody>
      </p:sp>
      <p:sp>
        <p:nvSpPr>
          <p:cNvPr id="9" name="CuadroTexto 8">
            <a:extLst>
              <a:ext uri="{FF2B5EF4-FFF2-40B4-BE49-F238E27FC236}">
                <a16:creationId xmlns:a16="http://schemas.microsoft.com/office/drawing/2014/main" id="{D61881E4-3DD7-4F8F-8E28-5BA96854B3E4}"/>
              </a:ext>
            </a:extLst>
          </p:cNvPr>
          <p:cNvSpPr txBox="1"/>
          <p:nvPr/>
        </p:nvSpPr>
        <p:spPr>
          <a:xfrm>
            <a:off x="429062" y="1757884"/>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413091" y="2219549"/>
            <a:ext cx="6906517" cy="2308324"/>
          </a:xfrm>
          <a:prstGeom prst="rect">
            <a:avLst/>
          </a:prstGeom>
          <a:noFill/>
        </p:spPr>
        <p:txBody>
          <a:bodyPr wrap="square" rtlCol="0">
            <a:spAutoFit/>
          </a:bodyPr>
          <a:lstStyle/>
          <a:p>
            <a:pPr marL="342900" lvl="0" indent="-342900" algn="just">
              <a:buFont typeface="+mj-lt"/>
              <a:buAutoNum type="alphaLcParenR"/>
            </a:pPr>
            <a:r>
              <a:rPr lang="es-CO" dirty="0"/>
              <a:t>La trascendencia del lenguaje y las lenguas para el ser humano a lo largo de la historia.</a:t>
            </a:r>
          </a:p>
          <a:p>
            <a:pPr marL="342900" lvl="0" indent="-342900" algn="just">
              <a:buFont typeface="+mj-lt"/>
              <a:buAutoNum type="alphaLcParenR"/>
            </a:pPr>
            <a:r>
              <a:rPr lang="es-CO" dirty="0"/>
              <a:t>La elucidación de la naturaleza del lenguaje y el entendimiento de la conducta lingüística en la primera mitad del siglo XX.</a:t>
            </a:r>
          </a:p>
          <a:p>
            <a:pPr marL="342900" lvl="0" indent="-342900" algn="just">
              <a:buFont typeface="+mj-lt"/>
              <a:buAutoNum type="alphaLcParenR"/>
            </a:pPr>
            <a:r>
              <a:rPr lang="es-CO" dirty="0"/>
              <a:t>La primacía que ha tenido la lingüística desde la segunda mitad del siglo XX.</a:t>
            </a:r>
          </a:p>
          <a:p>
            <a:pPr marL="342900" lvl="0" indent="-342900" algn="just">
              <a:buFont typeface="+mj-lt"/>
              <a:buAutoNum type="alphaLcParenR"/>
            </a:pPr>
            <a:r>
              <a:rPr lang="es-CO" dirty="0"/>
              <a:t>El enfoque lingüístico de las ciencias sociales, que ha recorrido la historia de estas ciencias y su análisis. </a:t>
            </a:r>
          </a:p>
        </p:txBody>
      </p:sp>
      <p:sp>
        <p:nvSpPr>
          <p:cNvPr id="11" name="Rectángulo 10">
            <a:extLst>
              <a:ext uri="{FF2B5EF4-FFF2-40B4-BE49-F238E27FC236}">
                <a16:creationId xmlns:a16="http://schemas.microsoft.com/office/drawing/2014/main" id="{BEA559D7-3059-443E-936D-75BEB74F176B}"/>
              </a:ext>
            </a:extLst>
          </p:cNvPr>
          <p:cNvSpPr/>
          <p:nvPr/>
        </p:nvSpPr>
        <p:spPr>
          <a:xfrm>
            <a:off x="7562688" y="4108963"/>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4570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22652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429062" y="850942"/>
            <a:ext cx="7495738" cy="3693319"/>
          </a:xfrm>
          <a:prstGeom prst="rect">
            <a:avLst/>
          </a:prstGeom>
          <a:noFill/>
        </p:spPr>
        <p:txBody>
          <a:bodyPr wrap="square" rtlCol="0">
            <a:spAutoFit/>
          </a:bodyPr>
          <a:lstStyle/>
          <a:p>
            <a:r>
              <a:rPr lang="es-ES" dirty="0"/>
              <a:t>Lea con atención el siguiente párrafo </a:t>
            </a:r>
            <a:br>
              <a:rPr lang="es-ES" dirty="0"/>
            </a:br>
            <a:endParaRPr lang="es-ES" dirty="0"/>
          </a:p>
          <a:p>
            <a:pPr algn="just"/>
            <a:r>
              <a:rPr lang="es-ES" dirty="0"/>
              <a:t>Hasta la década del 70, la facultad del lenguaje se concebía como de naturaleza psicológica, y se asumía que la lingüística debía ser parte de la psicología. A partir de la década de 1980, se radicaliza la posición naturalista de Chomsky en el sentido de que la facultad del lenguaje constituye un órgano de la mente/cerebro. Por tanto, el lenguaje se concibe como un objeto biológico y, por ello, como parte de la biología humana. En consecuencia, debe ser objeto de una disciplina denominada «</a:t>
            </a:r>
            <a:r>
              <a:rPr lang="es-ES" dirty="0" err="1"/>
              <a:t>biolingüística</a:t>
            </a:r>
            <a:r>
              <a:rPr lang="es-ES" dirty="0"/>
              <a:t>» (Chomsky 2002 y Jenkins 1999). El tópico es el particular estado de los cerebros de la gente: el estado lingüístico. La </a:t>
            </a:r>
            <a:r>
              <a:rPr lang="es-ES" dirty="0" err="1"/>
              <a:t>biolingüística</a:t>
            </a:r>
            <a:r>
              <a:rPr lang="es-ES" dirty="0"/>
              <a:t> busca elucidar su naturaleza, sus propiedades, su desarrollo y su variedad, y su fundamento en una dotación biológica innata. (Quesada, 2005, p. 140)</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52839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38360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13091" y="833226"/>
            <a:ext cx="7495738" cy="707886"/>
          </a:xfrm>
          <a:prstGeom prst="rect">
            <a:avLst/>
          </a:prstGeom>
          <a:noFill/>
        </p:spPr>
        <p:txBody>
          <a:bodyPr wrap="square" rtlCol="0">
            <a:spAutoFit/>
          </a:bodyPr>
          <a:lstStyle/>
          <a:p>
            <a:pPr algn="just"/>
            <a:r>
              <a:rPr lang="es-ES" sz="2000" dirty="0"/>
              <a:t>De acuerdo con lo planteando en el párrafo según Quesada (2005), lo que la </a:t>
            </a:r>
            <a:r>
              <a:rPr lang="es-ES" sz="2000" dirty="0" err="1"/>
              <a:t>biolingüística</a:t>
            </a:r>
            <a:r>
              <a:rPr lang="es-ES" sz="2000" dirty="0"/>
              <a:t> pretende aclarar con respecto al lenguaje es:</a:t>
            </a:r>
          </a:p>
        </p:txBody>
      </p:sp>
      <p:sp>
        <p:nvSpPr>
          <p:cNvPr id="9" name="CuadroTexto 8">
            <a:extLst>
              <a:ext uri="{FF2B5EF4-FFF2-40B4-BE49-F238E27FC236}">
                <a16:creationId xmlns:a16="http://schemas.microsoft.com/office/drawing/2014/main" id="{D61881E4-3DD7-4F8F-8E28-5BA96854B3E4}"/>
              </a:ext>
            </a:extLst>
          </p:cNvPr>
          <p:cNvSpPr txBox="1"/>
          <p:nvPr/>
        </p:nvSpPr>
        <p:spPr>
          <a:xfrm>
            <a:off x="429062" y="1667529"/>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397567" y="2235936"/>
            <a:ext cx="6992061" cy="2308324"/>
          </a:xfrm>
          <a:prstGeom prst="rect">
            <a:avLst/>
          </a:prstGeom>
          <a:noFill/>
        </p:spPr>
        <p:txBody>
          <a:bodyPr wrap="square" rtlCol="0">
            <a:spAutoFit/>
          </a:bodyPr>
          <a:lstStyle/>
          <a:p>
            <a:pPr lvl="0" algn="just"/>
            <a:r>
              <a:rPr lang="es-ES"/>
              <a:t>a. Demostrar que no tiene nada ver con la psicología, y que este enfoque debe desestimarse por ser anacrónico.</a:t>
            </a:r>
          </a:p>
          <a:p>
            <a:pPr lvl="0" algn="just"/>
            <a:r>
              <a:rPr lang="es-ES"/>
              <a:t>b. Cómo se ha desarrollado, cuál es su naturaleza, y su fundamento en una dotación biológica innata.</a:t>
            </a:r>
          </a:p>
          <a:p>
            <a:pPr lvl="0" algn="just"/>
            <a:r>
              <a:rPr lang="es-ES"/>
              <a:t>c. Determinar qué es un estado lingüístico, su naturaleza y su relación o distancia con la psicología. </a:t>
            </a:r>
          </a:p>
          <a:p>
            <a:pPr lvl="0" algn="just"/>
            <a:r>
              <a:rPr lang="es-ES"/>
              <a:t>d. Analizar el recorrido que se anduvo entre los años 70 y los años 80, para evidenciar los cambios de enfoque.</a:t>
            </a:r>
            <a:endParaRPr lang="es-ES" dirty="0"/>
          </a:p>
        </p:txBody>
      </p:sp>
      <p:sp>
        <p:nvSpPr>
          <p:cNvPr id="11" name="Rectángulo 10">
            <a:extLst>
              <a:ext uri="{FF2B5EF4-FFF2-40B4-BE49-F238E27FC236}">
                <a16:creationId xmlns:a16="http://schemas.microsoft.com/office/drawing/2014/main" id="{BEA559D7-3059-443E-936D-75BEB74F176B}"/>
              </a:ext>
            </a:extLst>
          </p:cNvPr>
          <p:cNvSpPr/>
          <p:nvPr/>
        </p:nvSpPr>
        <p:spPr>
          <a:xfrm>
            <a:off x="7562688" y="4108963"/>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1237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457353"/>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354634" y="1185856"/>
            <a:ext cx="7495738" cy="3170099"/>
          </a:xfrm>
          <a:prstGeom prst="rect">
            <a:avLst/>
          </a:prstGeom>
          <a:noFill/>
        </p:spPr>
        <p:txBody>
          <a:bodyPr wrap="square" rtlCol="0">
            <a:spAutoFit/>
          </a:bodyPr>
          <a:lstStyle/>
          <a:p>
            <a:pPr algn="just"/>
            <a:r>
              <a:rPr lang="es-ES" sz="2000" dirty="0"/>
              <a:t>De acuerdo con Moreno (2009):</a:t>
            </a:r>
          </a:p>
          <a:p>
            <a:pPr algn="just"/>
            <a:endParaRPr lang="es-ES" sz="2000" dirty="0"/>
          </a:p>
          <a:p>
            <a:pPr algn="just"/>
            <a:r>
              <a:rPr lang="es-ES" sz="2000" dirty="0"/>
              <a:t>“Son oraciones simples aquellas que están formadas por una única relación sujeto/predicado. En estas oraciones sólo aparece un verbo.</a:t>
            </a:r>
          </a:p>
          <a:p>
            <a:pPr algn="just"/>
            <a:r>
              <a:rPr lang="es-ES" sz="2000" dirty="0"/>
              <a:t> Ejemplo:   Yo tengo esperanza” (p.59)</a:t>
            </a:r>
          </a:p>
          <a:p>
            <a:pPr algn="just"/>
            <a:endParaRPr lang="es-ES" sz="2000" dirty="0"/>
          </a:p>
          <a:p>
            <a:pPr algn="just"/>
            <a:r>
              <a:rPr lang="es-ES" sz="2000" dirty="0"/>
              <a:t>Nota: es fundamental que usted recuerde que cuando se realiza un análisis sintáctico los verbos pueden presentarse en perífrasis, o en ocasiones no cumplen una función verbal, sino de adjetivo o sustantivo.</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54869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38360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29062" y="845269"/>
            <a:ext cx="7495738" cy="923330"/>
          </a:xfrm>
          <a:prstGeom prst="rect">
            <a:avLst/>
          </a:prstGeom>
          <a:noFill/>
        </p:spPr>
        <p:txBody>
          <a:bodyPr wrap="square" rtlCol="0">
            <a:spAutoFit/>
          </a:bodyPr>
          <a:lstStyle/>
          <a:p>
            <a:pPr algn="just"/>
            <a:r>
              <a:rPr lang="es-ES" dirty="0"/>
              <a:t>De acuerdo con la definición de oraciones simple proporcionada por Moreno (2009), y con la nota que se plantea posteriormente ¿Cuál de las siguientes oraciones puede ser considerada una oración simple?</a:t>
            </a:r>
            <a:endParaRPr lang="es-ES" sz="2000" dirty="0"/>
          </a:p>
        </p:txBody>
      </p:sp>
      <p:sp>
        <p:nvSpPr>
          <p:cNvPr id="9" name="CuadroTexto 8">
            <a:extLst>
              <a:ext uri="{FF2B5EF4-FFF2-40B4-BE49-F238E27FC236}">
                <a16:creationId xmlns:a16="http://schemas.microsoft.com/office/drawing/2014/main" id="{D61881E4-3DD7-4F8F-8E28-5BA96854B3E4}"/>
              </a:ext>
            </a:extLst>
          </p:cNvPr>
          <p:cNvSpPr txBox="1"/>
          <p:nvPr/>
        </p:nvSpPr>
        <p:spPr>
          <a:xfrm>
            <a:off x="429062" y="1859336"/>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429062" y="2411738"/>
            <a:ext cx="6906517" cy="1754326"/>
          </a:xfrm>
          <a:prstGeom prst="rect">
            <a:avLst/>
          </a:prstGeom>
          <a:noFill/>
        </p:spPr>
        <p:txBody>
          <a:bodyPr wrap="square" rtlCol="0">
            <a:spAutoFit/>
          </a:bodyPr>
          <a:lstStyle/>
          <a:p>
            <a:pPr algn="just"/>
            <a:r>
              <a:rPr lang="es-ES" dirty="0"/>
              <a:t>a. Juan Felipe ha estado dormido por más de 24 horas en su habitación, con la puerta cerrada.</a:t>
            </a:r>
          </a:p>
          <a:p>
            <a:pPr algn="just"/>
            <a:r>
              <a:rPr lang="es-ES" dirty="0"/>
              <a:t>b. En busca de una identidad perdida, María… la incansable María.</a:t>
            </a:r>
          </a:p>
          <a:p>
            <a:pPr algn="just"/>
            <a:r>
              <a:rPr lang="es-ES" dirty="0"/>
              <a:t>c. Mientras en la habitación ella duerme, en el cuarto contiguo él aguarda esperanzado.  </a:t>
            </a:r>
          </a:p>
          <a:p>
            <a:pPr algn="just"/>
            <a:r>
              <a:rPr lang="es-ES" dirty="0"/>
              <a:t>d. Si me condenas a perderte, yo te condeno al pasado.</a:t>
            </a:r>
          </a:p>
        </p:txBody>
      </p:sp>
      <p:sp>
        <p:nvSpPr>
          <p:cNvPr id="11" name="Rectángulo 10">
            <a:extLst>
              <a:ext uri="{FF2B5EF4-FFF2-40B4-BE49-F238E27FC236}">
                <a16:creationId xmlns:a16="http://schemas.microsoft.com/office/drawing/2014/main" id="{BEA559D7-3059-443E-936D-75BEB74F176B}"/>
              </a:ext>
            </a:extLst>
          </p:cNvPr>
          <p:cNvSpPr/>
          <p:nvPr/>
        </p:nvSpPr>
        <p:spPr>
          <a:xfrm>
            <a:off x="7562688" y="4108963"/>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243735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1716</Words>
  <Application>Microsoft Office PowerPoint</Application>
  <PresentationFormat>Presentación en pantalla (16:9)</PresentationFormat>
  <Paragraphs>100</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49</cp:revision>
  <dcterms:created xsi:type="dcterms:W3CDTF">2018-10-16T22:27:03Z</dcterms:created>
  <dcterms:modified xsi:type="dcterms:W3CDTF">2022-01-11T21:16:03Z</dcterms:modified>
</cp:coreProperties>
</file>