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3" r:id="rId5"/>
    <p:sldId id="282" r:id="rId6"/>
    <p:sldId id="283" r:id="rId7"/>
    <p:sldId id="263" r:id="rId8"/>
    <p:sldId id="284"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7</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biernobogota.gov.co/prensa/93-noticias/1079-deporte-y-cultura-herramientas-para-la-inclusion-y-la-construccion-de-la-paz-en-bogota"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Fundamentos de las Empresas Culturales</a:t>
            </a:r>
            <a:endParaRPr lang="es-ES" sz="2400" dirty="0">
              <a:solidFill>
                <a:schemeClr val="bg1"/>
              </a:solidFill>
            </a:endParaRPr>
          </a:p>
        </p:txBody>
      </p:sp>
      <p:pic>
        <p:nvPicPr>
          <p:cNvPr id="7" name="Imagen 6">
            <a:extLst>
              <a:ext uri="{FF2B5EF4-FFF2-40B4-BE49-F238E27FC236}">
                <a16:creationId xmlns:a16="http://schemas.microsoft.com/office/drawing/2014/main" id="{3B2EBB53-8EAC-40FD-81F8-A4E6A0B16E9E}"/>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C36D990B-8522-4242-9139-1A3FC5B8ACA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539430"/>
          </a:xfrm>
          <a:prstGeom prst="rect">
            <a:avLst/>
          </a:prstGeom>
          <a:noFill/>
        </p:spPr>
        <p:txBody>
          <a:bodyPr wrap="square" rtlCol="0">
            <a:spAutoFit/>
          </a:bodyPr>
          <a:lstStyle/>
          <a:p>
            <a:pPr algn="just"/>
            <a:r>
              <a:rPr lang="es-CO" sz="1400" dirty="0"/>
              <a:t>Trescientos cincuenta niños, niñas y jóvenes en condición de vulnerabilidad de las localidades de Usme, Ciudad Bolívar, Rafael Uribe </a:t>
            </a:r>
            <a:r>
              <a:rPr lang="es-CO" sz="1400" dirty="0" err="1"/>
              <a:t>Uribe</a:t>
            </a:r>
            <a:r>
              <a:rPr lang="es-CO" sz="1400" dirty="0"/>
              <a:t> y San Cristóbal iniciaron hoy el proyecto “Fútbol para la Convivencia”, apuesta social, deportiva y recreativa para la re-significación del fútbol como deporte incluyente y aporte para la construcción de la paz y la convivencia en Bogotá.</a:t>
            </a:r>
          </a:p>
          <a:p>
            <a:pPr marL="342900" indent="-342900" algn="just">
              <a:buAutoNum type="arabicPeriod"/>
            </a:pPr>
            <a:endParaRPr lang="es-CO" sz="1400" dirty="0"/>
          </a:p>
          <a:p>
            <a:pPr algn="just"/>
            <a:r>
              <a:rPr lang="es-CO" sz="1400" dirty="0"/>
              <a:t>La Secretaría Distrital de Gobierno, a través del Programa Sur de Convivencia, presentó a los jóvenes el proyecto en la UPZ Danubio Azul de la localidad de Usme, en el marco de las acciones de fortalecimiento de la Seguridad y la Convivencia que adelanta desde el Plan 75/100 de Seguridad Humana.</a:t>
            </a:r>
          </a:p>
          <a:p>
            <a:pPr algn="just"/>
            <a:endParaRPr lang="es-CO" sz="1400" dirty="0"/>
          </a:p>
          <a:p>
            <a:pPr algn="just"/>
            <a:r>
              <a:rPr lang="es-CO" sz="1400" dirty="0"/>
              <a:t>Para el Subsecretario de Convivencia y Seguridad Ciudadana, Jonathan Nieto Blanco, la escuela de 'Fútbol para la Convivencia' se puso en marcha después de hacer un análisis de lo que es la convivencia en estos 19 sectores de Bogotá que presentan la mayor cantidad de homicidios.</a:t>
            </a:r>
          </a:p>
          <a:p>
            <a:pPr algn="just"/>
            <a:endParaRPr lang="es-CO" sz="1400" dirty="0"/>
          </a:p>
          <a:p>
            <a:pPr algn="just"/>
            <a:r>
              <a:rPr lang="es-CO" sz="1400" dirty="0"/>
              <a:t>“Creemos que si se les dan oportunidades a los jóvenes en la ciudad, tendremos mejores indicadores de convivencia y así le ganaremos la guerra a la delincuencia”, advirtió.</a:t>
            </a:r>
          </a:p>
        </p:txBody>
      </p:sp>
      <p:pic>
        <p:nvPicPr>
          <p:cNvPr id="5" name="Imagen 4">
            <a:extLst>
              <a:ext uri="{FF2B5EF4-FFF2-40B4-BE49-F238E27FC236}">
                <a16:creationId xmlns:a16="http://schemas.microsoft.com/office/drawing/2014/main" id="{075BEAE1-0C28-4090-9B31-45D56EB1930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1017478"/>
            <a:ext cx="7590988" cy="3108543"/>
          </a:xfrm>
          <a:prstGeom prst="rect">
            <a:avLst/>
          </a:prstGeom>
          <a:noFill/>
        </p:spPr>
        <p:txBody>
          <a:bodyPr wrap="square" rtlCol="0">
            <a:spAutoFit/>
          </a:bodyPr>
          <a:lstStyle/>
          <a:p>
            <a:pPr algn="just"/>
            <a:r>
              <a:rPr lang="es-CO" sz="1400" dirty="0"/>
              <a:t>Los niños que se vinculen a la escuela en el marco de Programa Sur de Convivencia, recibirán formación y prevención en derechos, paz, técnica futbolística y educación a través de talleres en valores y cultura ciudadana.</a:t>
            </a:r>
          </a:p>
          <a:p>
            <a:pPr algn="just"/>
            <a:r>
              <a:rPr lang="es-CO" sz="1400" dirty="0"/>
              <a:t>En cuanto a la participación de los padres de familia en este proyecto, ellos serán factores determinantes para el rescate y protección de los menores y así poder generar un proceso de convivencia familiar, aseguró Nieto Blanco.</a:t>
            </a:r>
          </a:p>
          <a:p>
            <a:pPr algn="just"/>
            <a:r>
              <a:rPr lang="es-CO" sz="1400" dirty="0"/>
              <a:t>Por su parte, Andrea, una de las jóvenes que integran uno de los clubes deportivos de una de las UPZ priorizadas, señaló que “más que el fútbol lo que necesitamos es convivencia, conocer gente buena y estar muy unidos. Que nos desquitemos jugando y haciendo el bien”, dijo.</a:t>
            </a:r>
          </a:p>
          <a:p>
            <a:pPr algn="just"/>
            <a:endParaRPr lang="es-CO" sz="1400" dirty="0"/>
          </a:p>
          <a:p>
            <a:pPr algn="just"/>
            <a:r>
              <a:rPr lang="es-CO" sz="1400" dirty="0"/>
              <a:t>Fuente:</a:t>
            </a:r>
          </a:p>
          <a:p>
            <a:pPr algn="just"/>
            <a:r>
              <a:rPr lang="es-CO" sz="1400" dirty="0"/>
              <a:t>Secretaria Distrital de Gobierno (2014). Deporte y cultura, herramientas para la inclusión y la construcción de la paz en Bogotá. Recuperado de </a:t>
            </a:r>
            <a:r>
              <a:rPr lang="es-CO" sz="1400" u="sng" dirty="0">
                <a:hlinkClick r:id="rId2"/>
              </a:rPr>
              <a:t>http://www.gobiernobogota.gov.co/prensa/93-noticias/1079-deporte-y-cultura-herramientas-para-la-inclusion-y-la-construccion-de-la-paz-en-bogota</a:t>
            </a:r>
            <a:endParaRPr lang="es-CO" sz="1400" b="1" dirty="0"/>
          </a:p>
        </p:txBody>
      </p:sp>
      <p:pic>
        <p:nvPicPr>
          <p:cNvPr id="5" name="Imagen 4">
            <a:extLst>
              <a:ext uri="{FF2B5EF4-FFF2-40B4-BE49-F238E27FC236}">
                <a16:creationId xmlns:a16="http://schemas.microsoft.com/office/drawing/2014/main" id="{37D7F64B-2B99-412A-ABFB-EEEC9698630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9340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pic>
        <p:nvPicPr>
          <p:cNvPr id="5" name="Imagen 4"/>
          <p:cNvPicPr/>
          <p:nvPr/>
        </p:nvPicPr>
        <p:blipFill>
          <a:blip r:embed="rId2"/>
          <a:stretch>
            <a:fillRect/>
          </a:stretch>
        </p:blipFill>
        <p:spPr>
          <a:xfrm>
            <a:off x="1694688" y="627896"/>
            <a:ext cx="4376927" cy="3806502"/>
          </a:xfrm>
          <a:prstGeom prst="rect">
            <a:avLst/>
          </a:prstGeom>
        </p:spPr>
      </p:pic>
      <p:sp>
        <p:nvSpPr>
          <p:cNvPr id="6" name="Rectángulo 5"/>
          <p:cNvSpPr/>
          <p:nvPr/>
        </p:nvSpPr>
        <p:spPr>
          <a:xfrm>
            <a:off x="238562" y="4434397"/>
            <a:ext cx="7856456" cy="461665"/>
          </a:xfrm>
          <a:prstGeom prst="rect">
            <a:avLst/>
          </a:prstGeom>
        </p:spPr>
        <p:txBody>
          <a:bodyPr wrap="square">
            <a:spAutoFit/>
          </a:bodyPr>
          <a:lstStyle/>
          <a:p>
            <a:r>
              <a:rPr lang="es-CO" sz="1200" dirty="0"/>
              <a:t>Fuente: Secretaria de Cultural, Recreación y Deporte (2011). Plan Decenal de Cultural Bogotá D. C 2012-2021. Recuperado de: http://www.culturarecreacionydeporte.gov.co/sites/default/files/biblioteca-digital/plan_decenal_cultura.pdf</a:t>
            </a:r>
            <a:endParaRPr lang="es-CO" sz="1200" b="1" dirty="0"/>
          </a:p>
        </p:txBody>
      </p:sp>
      <p:pic>
        <p:nvPicPr>
          <p:cNvPr id="7" name="Imagen 6">
            <a:extLst>
              <a:ext uri="{FF2B5EF4-FFF2-40B4-BE49-F238E27FC236}">
                <a16:creationId xmlns:a16="http://schemas.microsoft.com/office/drawing/2014/main" id="{D4D7ED69-5E1F-4D50-83BD-AA234753D77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5321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627895"/>
            <a:ext cx="7590988" cy="1323439"/>
          </a:xfrm>
          <a:prstGeom prst="rect">
            <a:avLst/>
          </a:prstGeom>
          <a:noFill/>
        </p:spPr>
        <p:txBody>
          <a:bodyPr wrap="square" rtlCol="0">
            <a:spAutoFit/>
          </a:bodyPr>
          <a:lstStyle/>
          <a:p>
            <a:r>
              <a:rPr lang="es-CO" sz="1600" dirty="0"/>
              <a:t>De acuerdo con la información publicada por la Secretaria de Gobierno de Bogotá, el proyecto “Futbol para la convivencia” es una estrategia de Plan Decenal de Cultural de Bogotá, que pertenece al </a:t>
            </a:r>
            <a:r>
              <a:rPr lang="es-CO" sz="1600" dirty="0" err="1"/>
              <a:t>Subcampo</a:t>
            </a:r>
            <a:r>
              <a:rPr lang="es-CO" sz="1600" dirty="0"/>
              <a:t> (1)_________, a la dimensión (2)____________ que busca mejorar la tensión (3)__________ (Apóyese de la imagen Esquema General Plan Decenal de Cultura de Bogotá) </a:t>
            </a:r>
          </a:p>
        </p:txBody>
      </p:sp>
      <p:sp>
        <p:nvSpPr>
          <p:cNvPr id="4" name="CuadroTexto 3"/>
          <p:cNvSpPr txBox="1"/>
          <p:nvPr/>
        </p:nvSpPr>
        <p:spPr>
          <a:xfrm>
            <a:off x="238562" y="1522007"/>
            <a:ext cx="4616694" cy="830997"/>
          </a:xfrm>
          <a:prstGeom prst="rect">
            <a:avLst/>
          </a:prstGeom>
          <a:noFill/>
        </p:spPr>
        <p:txBody>
          <a:bodyPr wrap="square" rtlCol="0">
            <a:spAutoFit/>
          </a:bodyPr>
          <a:lstStyle/>
          <a:p>
            <a:endParaRPr lang="es-ES" sz="2400" b="1" dirty="0"/>
          </a:p>
          <a:p>
            <a:r>
              <a:rPr lang="es-ES" sz="2400" b="1" dirty="0"/>
              <a:t>Opciones de respuesta</a:t>
            </a:r>
          </a:p>
        </p:txBody>
      </p:sp>
      <p:sp>
        <p:nvSpPr>
          <p:cNvPr id="5" name="CuadroTexto 4"/>
          <p:cNvSpPr txBox="1"/>
          <p:nvPr/>
        </p:nvSpPr>
        <p:spPr>
          <a:xfrm>
            <a:off x="238562" y="2441807"/>
            <a:ext cx="7590988" cy="1877437"/>
          </a:xfrm>
          <a:prstGeom prst="rect">
            <a:avLst/>
          </a:prstGeom>
          <a:noFill/>
        </p:spPr>
        <p:txBody>
          <a:bodyPr wrap="square" rtlCol="0">
            <a:spAutoFit/>
          </a:bodyPr>
          <a:lstStyle/>
          <a:p>
            <a:pPr lvl="0"/>
            <a:r>
              <a:rPr lang="es-CO" sz="1600" dirty="0"/>
              <a:t>a. (1) </a:t>
            </a:r>
            <a:r>
              <a:rPr lang="es-CO" sz="1600" u="sng" dirty="0"/>
              <a:t>Artes,</a:t>
            </a:r>
            <a:r>
              <a:rPr lang="es-CO" sz="1600" dirty="0"/>
              <a:t> (2) </a:t>
            </a:r>
            <a:r>
              <a:rPr lang="es-CO" sz="1600" u="sng" dirty="0"/>
              <a:t>Apropiación, (3) Conocimiento académico-saber empírico</a:t>
            </a:r>
            <a:r>
              <a:rPr lang="es-CO" sz="1600" dirty="0"/>
              <a:t>.  </a:t>
            </a:r>
          </a:p>
          <a:p>
            <a:r>
              <a:rPr lang="es-CO" sz="1600" dirty="0"/>
              <a:t> </a:t>
            </a:r>
          </a:p>
          <a:p>
            <a:pPr lvl="0"/>
            <a:r>
              <a:rPr lang="es-CO" sz="1600" dirty="0"/>
              <a:t>b. (1) </a:t>
            </a:r>
            <a:r>
              <a:rPr lang="es-CO" sz="1600" u="sng" dirty="0"/>
              <a:t>Artes, </a:t>
            </a:r>
            <a:r>
              <a:rPr lang="es-CO" sz="1600" dirty="0"/>
              <a:t>(2) </a:t>
            </a:r>
            <a:r>
              <a:rPr lang="es-CO" sz="1600" u="sng" dirty="0"/>
              <a:t>Investigación, </a:t>
            </a:r>
            <a:r>
              <a:rPr lang="es-CO" sz="1600" dirty="0"/>
              <a:t>(3) </a:t>
            </a:r>
            <a:r>
              <a:rPr lang="es-CO" sz="1600" u="sng" dirty="0"/>
              <a:t>Educación formal-formación artística</a:t>
            </a:r>
            <a:r>
              <a:rPr lang="es-CO" sz="1600" dirty="0"/>
              <a:t>.  </a:t>
            </a:r>
          </a:p>
          <a:p>
            <a:r>
              <a:rPr lang="es-CO" sz="1600" dirty="0"/>
              <a:t> </a:t>
            </a:r>
          </a:p>
          <a:p>
            <a:pPr lvl="0"/>
            <a:r>
              <a:rPr lang="es-CO" sz="1600" dirty="0"/>
              <a:t>c. (1) </a:t>
            </a:r>
            <a:r>
              <a:rPr lang="es-CO" sz="1600" u="sng" dirty="0"/>
              <a:t>Patrimonio Cultural, </a:t>
            </a:r>
            <a:r>
              <a:rPr lang="es-CO" sz="1600" dirty="0"/>
              <a:t>(2) </a:t>
            </a:r>
            <a:r>
              <a:rPr lang="es-CO" sz="1600" u="sng" dirty="0"/>
              <a:t>Protección</a:t>
            </a:r>
            <a:r>
              <a:rPr lang="es-CO" sz="1600" dirty="0"/>
              <a:t>, (3) </a:t>
            </a:r>
            <a:r>
              <a:rPr lang="es-CO" sz="1600" u="sng" dirty="0"/>
              <a:t>Saber tradicional-conocimiento académico.</a:t>
            </a:r>
            <a:endParaRPr lang="es-CO" sz="1600" dirty="0"/>
          </a:p>
          <a:p>
            <a:r>
              <a:rPr lang="es-CO" sz="1600" dirty="0"/>
              <a:t> </a:t>
            </a:r>
          </a:p>
          <a:p>
            <a:pPr lvl="0"/>
            <a:r>
              <a:rPr lang="es-CO" sz="1600" dirty="0"/>
              <a:t>d. (1) </a:t>
            </a:r>
            <a:r>
              <a:rPr lang="es-CO" sz="1600" u="sng" dirty="0"/>
              <a:t>Prácticas Culturales, </a:t>
            </a:r>
            <a:r>
              <a:rPr lang="es-CO" sz="1600" dirty="0"/>
              <a:t>(2) </a:t>
            </a:r>
            <a:r>
              <a:rPr lang="es-CO" sz="1600" u="sng" dirty="0"/>
              <a:t>Apropiación, </a:t>
            </a:r>
            <a:r>
              <a:rPr lang="es-CO" sz="1600" dirty="0"/>
              <a:t>(3) </a:t>
            </a:r>
            <a:r>
              <a:rPr lang="es-CO" sz="1600" u="sng" dirty="0"/>
              <a:t>Discriminación-reconocimiento.</a:t>
            </a:r>
            <a:endParaRPr lang="es-CO" sz="16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02BB3445-5066-4E99-A278-CCCFAE48BB2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CACF5-31B4-4D18-A443-2401642B0EC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24830DB-8E3B-4317-AE61-FBA60ADABE7A}"/>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98DCB1E-7FE2-423B-9281-CFA32D7EC29B}"/>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30002269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694</Words>
  <Application>Microsoft Office PowerPoint</Application>
  <PresentationFormat>Presentación en pantalla (16:9)</PresentationFormat>
  <Paragraphs>39</Paragraphs>
  <Slides>8</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2022-01-11T21:42:04Z</dcterms:modified>
</cp:coreProperties>
</file>