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Fundamentos en Ingeniería</a:t>
            </a:r>
            <a:endParaRPr lang="es-ES" sz="2400" dirty="0">
              <a:solidFill>
                <a:schemeClr val="bg1"/>
              </a:solidFill>
            </a:endParaRPr>
          </a:p>
        </p:txBody>
      </p:sp>
      <p:pic>
        <p:nvPicPr>
          <p:cNvPr id="7" name="Imagen 6">
            <a:extLst>
              <a:ext uri="{FF2B5EF4-FFF2-40B4-BE49-F238E27FC236}">
                <a16:creationId xmlns:a16="http://schemas.microsoft.com/office/drawing/2014/main" id="{2554006E-15DB-40C1-9ED4-B9ED3C20B970}"/>
              </a:ext>
            </a:extLst>
          </p:cNvPr>
          <p:cNvPicPr>
            <a:picLocks noChangeAspect="1"/>
          </p:cNvPicPr>
          <p:nvPr/>
        </p:nvPicPr>
        <p:blipFill>
          <a:blip r:embed="rId3"/>
          <a:stretch>
            <a:fillRect/>
          </a:stretch>
        </p:blipFill>
        <p:spPr>
          <a:xfrm>
            <a:off x="5962310" y="4081215"/>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4278094"/>
          </a:xfrm>
          <a:prstGeom prst="rect">
            <a:avLst/>
          </a:prstGeom>
          <a:noFill/>
        </p:spPr>
        <p:txBody>
          <a:bodyPr wrap="square" rtlCol="0">
            <a:spAutoFit/>
          </a:bodyPr>
          <a:lstStyle/>
          <a:p>
            <a:pPr algn="just"/>
            <a:r>
              <a:rPr lang="es-CO" sz="1600" dirty="0"/>
              <a:t>La empresa GREENLIFE esta desarrollando  el  proyecto DISEÑO E IMPLEMENTACIÓN DE SISTEMAS DE SANEAMIENTO BÁSICOS NO CONVENCIONALES EN EL SECTOR RURAL DE BOGOTÁ, se han determinado las siguientes etapas para la construcción de una unidad sanitaria:</a:t>
            </a:r>
          </a:p>
          <a:p>
            <a:pPr algn="just"/>
            <a:endParaRPr lang="es-CO" sz="1600" dirty="0"/>
          </a:p>
          <a:p>
            <a:pPr algn="just"/>
            <a:r>
              <a:rPr lang="es-CO" sz="1600" dirty="0"/>
              <a:t>1. Mezclado: Las materias primas se diluyen en agua, de igual forma se procede con los esmaltes, se homogeneizan y se almacenan. Tiempo: 2 Horas. </a:t>
            </a:r>
          </a:p>
          <a:p>
            <a:pPr algn="just"/>
            <a:r>
              <a:rPr lang="es-CO" sz="1600" dirty="0"/>
              <a:t>2. Llenado:  La pasta de colado se llena en los moldes para darle forma. Tiempo 6 horas. </a:t>
            </a:r>
          </a:p>
          <a:p>
            <a:pPr algn="just"/>
            <a:r>
              <a:rPr lang="es-CO" sz="1600" dirty="0"/>
              <a:t>3. Desmonte: Consiste en retirar la pieza del molde una vez esta se encuentre con la rigidez adecuada. Tiempo 20 minutos. </a:t>
            </a:r>
          </a:p>
          <a:p>
            <a:pPr algn="just"/>
            <a:r>
              <a:rPr lang="es-CO" sz="1600" dirty="0"/>
              <a:t>4. Secado y pulido: Una vez obtenida la pieza se hacen labores de pulido y acabado, a la vez se retira el contenido de humedad. Tiempo 1 hora. </a:t>
            </a:r>
          </a:p>
          <a:p>
            <a:pPr algn="just"/>
            <a:r>
              <a:rPr lang="es-CO" sz="1600" dirty="0"/>
              <a:t>5. Esmaltado: Se aplican capas de esmalte mediante pulverización con compresores. Tiempo 2 horas.</a:t>
            </a:r>
          </a:p>
          <a:p>
            <a:pPr algn="just"/>
            <a:r>
              <a:rPr lang="es-CO" sz="1600" dirty="0"/>
              <a:t>6.   Cocción: Por último se llevan al horno en donde la pieza obtiene sus características finales.                  </a:t>
            </a:r>
          </a:p>
          <a:p>
            <a:pPr algn="just"/>
            <a:r>
              <a:rPr lang="es-CO" sz="1600" dirty="0"/>
              <a:t>7.  Ensamble, tiempo 5 horas generación de partes.</a:t>
            </a:r>
          </a:p>
        </p:txBody>
      </p:sp>
      <p:pic>
        <p:nvPicPr>
          <p:cNvPr id="5" name="Imagen 4">
            <a:extLst>
              <a:ext uri="{FF2B5EF4-FFF2-40B4-BE49-F238E27FC236}">
                <a16:creationId xmlns:a16="http://schemas.microsoft.com/office/drawing/2014/main" id="{ADCEEB17-5E15-48D5-A814-F060C2E7637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Para lograr esto los ingenieros ¿qué tipo de ciencias son las que más utilizan?</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es-CO" sz="2000" dirty="0"/>
              <a:t>a. Las ciencias humanas.</a:t>
            </a:r>
          </a:p>
          <a:p>
            <a:pPr lvl="0"/>
            <a:r>
              <a:rPr lang="es-CO" sz="2000" dirty="0"/>
              <a:t>b. Las ciencias sociales.</a:t>
            </a:r>
          </a:p>
          <a:p>
            <a:pPr lvl="0"/>
            <a:r>
              <a:rPr lang="es-CO" sz="2000" dirty="0"/>
              <a:t>c. Las ciencias básicas y aplicadas.</a:t>
            </a:r>
          </a:p>
          <a:p>
            <a:pPr lvl="0"/>
            <a:r>
              <a:rPr lang="es-CO" sz="2000" dirty="0"/>
              <a:t>d. Las ciencias naturales.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2E703AF5-9831-4B36-8C63-168BF99C5FD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031873"/>
          </a:xfrm>
          <a:prstGeom prst="rect">
            <a:avLst/>
          </a:prstGeom>
          <a:noFill/>
        </p:spPr>
        <p:txBody>
          <a:bodyPr wrap="square" rtlCol="0">
            <a:spAutoFit/>
          </a:bodyPr>
          <a:lstStyle/>
          <a:p>
            <a:pPr algn="just"/>
            <a:r>
              <a:rPr lang="es-CO" sz="1600" dirty="0"/>
              <a:t>Un asiento de </a:t>
            </a:r>
            <a:r>
              <a:rPr lang="es-CO" sz="1600" dirty="0" err="1"/>
              <a:t>Camry</a:t>
            </a:r>
            <a:r>
              <a:rPr lang="es-CO" sz="1600" dirty="0"/>
              <a:t> consistía de varias piezas: los ensambles delantero y derecho, el asiento por detrás y los respaldos y travesaños laterales. Debido a estas características, el asiento presentaba varios retos. El ensamble final era una parte propensa a ser dañada y en general la pieza más grande de todas las instaladas. Para el departamento de Control de Calidad era un artículo de seguridad que tenía que satisfacer los estándares rigurosos para las pruebas de choque del automóvil. Por otra parte, el asiento era una parte sensible al tacto, ya que su superficie de acabado debía satisfacer al cliente, pero aun así no había estándares precisos en esta área. Para compras, el juego de asientos era el más caro de todas las piezas compradas, costando 740 USD, donde  la tela representaba casi la mitad del costo. </a:t>
            </a:r>
          </a:p>
          <a:p>
            <a:pPr algn="just"/>
            <a:r>
              <a:rPr lang="es-CO" sz="1600" dirty="0"/>
              <a:t>KMS, la empresa fabricante de asientos, lograba cumplir con el pedido de asientos, gracias a un sistema de control de la línea de producción de Toyota que mostraba el modelo y color del vehículo que se estaba ensamblando en la línea, una vez salía del proceso de pintura. KMS lograba, además por su cercanía con la planta de Toyota, cumplir con el pedido de asientos para el momento en que el vehículo está saliendo por la línea de ensamble. </a:t>
            </a:r>
          </a:p>
        </p:txBody>
      </p:sp>
      <p:pic>
        <p:nvPicPr>
          <p:cNvPr id="5" name="Imagen 4">
            <a:extLst>
              <a:ext uri="{FF2B5EF4-FFF2-40B4-BE49-F238E27FC236}">
                <a16:creationId xmlns:a16="http://schemas.microsoft.com/office/drawing/2014/main" id="{5BCEB633-79C5-4B7C-B028-A00F3A5D81E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El problema de investigación de los asientos  se puede formular como:</a:t>
            </a:r>
          </a:p>
          <a:p>
            <a:pPr algn="just"/>
            <a:endParaRPr lang="es-CO" sz="2000" dirty="0"/>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2585323"/>
          </a:xfrm>
          <a:prstGeom prst="rect">
            <a:avLst/>
          </a:prstGeom>
          <a:noFill/>
        </p:spPr>
        <p:txBody>
          <a:bodyPr wrap="square" rtlCol="0">
            <a:spAutoFit/>
          </a:bodyPr>
          <a:lstStyle/>
          <a:p>
            <a:pPr lvl="0"/>
            <a:r>
              <a:rPr lang="es-CO" dirty="0"/>
              <a:t>a. ¿Cómo ajustar el sistema de producción del </a:t>
            </a:r>
            <a:r>
              <a:rPr lang="es-CO" dirty="0" err="1"/>
              <a:t>Camry</a:t>
            </a:r>
            <a:r>
              <a:rPr lang="es-CO" dirty="0"/>
              <a:t> para cumplir con la demanda de vehículos del departamento de ventas?</a:t>
            </a:r>
          </a:p>
          <a:p>
            <a:pPr lvl="0"/>
            <a:r>
              <a:rPr lang="es-CO" dirty="0"/>
              <a:t>b. ¿Cómo ajustar el sistema de producción de KMS para que pueda proveer los asientos del </a:t>
            </a:r>
            <a:r>
              <a:rPr lang="es-CO" dirty="0" err="1"/>
              <a:t>Camry</a:t>
            </a:r>
            <a:r>
              <a:rPr lang="es-CO" dirty="0"/>
              <a:t> justo a tiempo sin defectos en su calidad?</a:t>
            </a:r>
          </a:p>
          <a:p>
            <a:pPr lvl="0"/>
            <a:r>
              <a:rPr lang="es-CO" dirty="0"/>
              <a:t>c. ¿Cómo producir el conjunto de asientos para el </a:t>
            </a:r>
            <a:r>
              <a:rPr lang="es-CO" dirty="0" err="1"/>
              <a:t>Camry</a:t>
            </a:r>
            <a:r>
              <a:rPr lang="es-CO" dirty="0"/>
              <a:t>, sin afectar la calidad y en el principio de JIT y SPT?</a:t>
            </a:r>
          </a:p>
          <a:p>
            <a:pPr lvl="0"/>
            <a:r>
              <a:rPr lang="es-CO" dirty="0"/>
              <a:t>d. ¿Cómo hacer que la planta Toyota produzca los 45 automóviles de la línea </a:t>
            </a:r>
            <a:r>
              <a:rPr lang="es-CO" dirty="0" err="1"/>
              <a:t>Camry</a:t>
            </a:r>
            <a:r>
              <a:rPr lang="es-CO" dirty="0"/>
              <a:t> por turno, sin generar reprocesos y demoras de tiempo en cada turno y que permita recuperar la eficiencia relativa de producción?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D65CA46D-CD36-4A8E-89F6-CD6AE672661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5EA02-A77D-4413-8FA3-FF5642371778}"/>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9B1F4D47-4D7B-42AC-966A-04213BBCB50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03CA19DC-A661-4873-84B3-681002AF8732}"/>
              </a:ext>
            </a:extLst>
          </p:cNvPr>
          <p:cNvPicPr>
            <a:picLocks noChangeAspect="1"/>
          </p:cNvPicPr>
          <p:nvPr/>
        </p:nvPicPr>
        <p:blipFill>
          <a:blip r:embed="rId2"/>
          <a:stretch>
            <a:fillRect/>
          </a:stretch>
        </p:blipFill>
        <p:spPr>
          <a:xfrm>
            <a:off x="4723" y="0"/>
            <a:ext cx="9139277" cy="5143500"/>
          </a:xfrm>
          <a:prstGeom prst="rect">
            <a:avLst/>
          </a:prstGeom>
        </p:spPr>
      </p:pic>
    </p:spTree>
    <p:extLst>
      <p:ext uri="{BB962C8B-B14F-4D97-AF65-F5344CB8AC3E}">
        <p14:creationId xmlns:p14="http://schemas.microsoft.com/office/powerpoint/2010/main" val="242011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340A9EF0-4B37-4679-941A-7B6A0BF27D5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1400" dirty="0"/>
              <a:t>SYSLOGIC es una empresa dedicada a la producción de software web a la medida para la cual utiliza tres herramientas de desarrollo: SYSHTML(A) definición de interfaz de usuario, WEBSERVICE(W) creación de conexiones web y OBCD(DB) manejo de objetos y bases de datos. </a:t>
            </a:r>
          </a:p>
          <a:p>
            <a:pPr algn="just"/>
            <a:r>
              <a:rPr lang="es-CO" sz="1400" dirty="0"/>
              <a:t>Mediante el uso de estas herramientas se desarrolla el sistema de información utilizando dos tipos de modelos (RUP) </a:t>
            </a:r>
            <a:r>
              <a:rPr lang="es-CO" sz="1400" dirty="0" err="1"/>
              <a:t>Rational</a:t>
            </a:r>
            <a:r>
              <a:rPr lang="es-CO" sz="1400" dirty="0"/>
              <a:t> </a:t>
            </a:r>
            <a:r>
              <a:rPr lang="es-CO" sz="1400" dirty="0" err="1"/>
              <a:t>Unified</a:t>
            </a:r>
            <a:r>
              <a:rPr lang="es-CO" sz="1400" dirty="0"/>
              <a:t> </a:t>
            </a:r>
            <a:r>
              <a:rPr lang="es-CO" sz="1400" dirty="0" err="1"/>
              <a:t>Process</a:t>
            </a:r>
            <a:r>
              <a:rPr lang="es-CO" sz="1400" dirty="0"/>
              <a:t> y XP (Extreme </a:t>
            </a:r>
            <a:r>
              <a:rPr lang="es-CO" sz="1400" dirty="0" err="1"/>
              <a:t>programming</a:t>
            </a:r>
            <a:r>
              <a:rPr lang="es-CO" sz="1400" dirty="0"/>
              <a:t>), Las herramientas se manejan en el mismo orden para cada uno de los modelos de desarrollo esto es:  primero se definen los procesos y funciones del sistema y luego la programación.  </a:t>
            </a:r>
          </a:p>
          <a:p>
            <a:pPr algn="just"/>
            <a:r>
              <a:rPr lang="es-CO" sz="1400" dirty="0"/>
              <a:t>En la tabla se expone  el consumo en horas de cada proceso dependiendo del modelo que se maneje, así también el máximo de horas por día para cada proceso y la guanacia obtenida al implementar cada uno de los modelos de desarrollo.</a:t>
            </a:r>
          </a:p>
        </p:txBody>
      </p:sp>
      <p:pic>
        <p:nvPicPr>
          <p:cNvPr id="5" name="2 Imagen"/>
          <p:cNvPicPr>
            <a:picLocks noChangeAspect="1"/>
          </p:cNvPicPr>
          <p:nvPr/>
        </p:nvPicPr>
        <p:blipFill rotWithShape="1">
          <a:blip r:embed="rId2">
            <a:extLst>
              <a:ext uri="{28A0092B-C50C-407E-A947-70E740481C1C}">
                <a14:useLocalDpi xmlns:a14="http://schemas.microsoft.com/office/drawing/2010/main" val="0"/>
              </a:ext>
            </a:extLst>
          </a:blip>
          <a:srcRect l="2049" t="5207" r="3485" b="7999"/>
          <a:stretch/>
        </p:blipFill>
        <p:spPr>
          <a:xfrm>
            <a:off x="367077" y="3161067"/>
            <a:ext cx="7462473" cy="1618782"/>
          </a:xfrm>
          <a:prstGeom prst="rect">
            <a:avLst/>
          </a:prstGeom>
        </p:spPr>
      </p:pic>
      <p:pic>
        <p:nvPicPr>
          <p:cNvPr id="6" name="Imagen 5">
            <a:extLst>
              <a:ext uri="{FF2B5EF4-FFF2-40B4-BE49-F238E27FC236}">
                <a16:creationId xmlns:a16="http://schemas.microsoft.com/office/drawing/2014/main" id="{229A0A4C-CDEF-40DE-81C7-A45F64331F6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20216"/>
            <a:ext cx="7590988" cy="1015663"/>
          </a:xfrm>
          <a:prstGeom prst="rect">
            <a:avLst/>
          </a:prstGeom>
          <a:noFill/>
        </p:spPr>
        <p:txBody>
          <a:bodyPr wrap="square" rtlCol="0">
            <a:spAutoFit/>
          </a:bodyPr>
          <a:lstStyle/>
          <a:p>
            <a:pPr algn="just"/>
            <a:r>
              <a:rPr lang="es-CO" sz="2000" dirty="0"/>
              <a:t>Considerando la anterior información de qué manera se debe modelar matemáticamente la función objetivo que permite maximizar  las ganancias del proceso.</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lvl="0"/>
            <a:r>
              <a:rPr lang="it-IT" dirty="0"/>
              <a:t>a. MRUP – MXP        Max=  XA(2.06)+ XW( 2.11).</a:t>
            </a:r>
          </a:p>
          <a:p>
            <a:pPr lvl="0"/>
            <a:r>
              <a:rPr lang="it-IT" dirty="0"/>
              <a:t>b. MRUP – MXP        Max=  XDB(1.06)+ XW( 1.11).</a:t>
            </a:r>
          </a:p>
          <a:p>
            <a:pPr lvl="0"/>
            <a:r>
              <a:rPr lang="it-IT" dirty="0"/>
              <a:t>c.  MRUP – MXP        Max=  XRUP(2.11)+ XXP( 2.06).</a:t>
            </a:r>
          </a:p>
          <a:p>
            <a:pPr lvl="0"/>
            <a:r>
              <a:rPr lang="it-IT" dirty="0"/>
              <a:t>d. MA+MW+MDB     Max=  XRUP(2.06)+ XXP( 2.11).</a:t>
            </a:r>
            <a:endParaRPr lang="es-CO"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133DD5F0-F9B3-4A16-A79B-9A8D03D6524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400" dirty="0"/>
              <a:t>La humanidad desde sus orígenes se  ha enfrentado a la naturaleza y ha requerido la solución sistemática de diversos problemas como la alimentación, el refugio, el transporte, la transformación del entorno y  otros más para trascender en el tiempo como especie. </a:t>
            </a:r>
          </a:p>
        </p:txBody>
      </p:sp>
      <p:pic>
        <p:nvPicPr>
          <p:cNvPr id="5" name="Imagen 4">
            <a:extLst>
              <a:ext uri="{FF2B5EF4-FFF2-40B4-BE49-F238E27FC236}">
                <a16:creationId xmlns:a16="http://schemas.microsoft.com/office/drawing/2014/main" id="{4321C493-771D-44F7-9943-14623BE0D00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En este sentido los ingenieros surgieron por:</a:t>
            </a:r>
          </a:p>
          <a:p>
            <a:pPr algn="just"/>
            <a:endParaRPr lang="es-CO" sz="2000" dirty="0"/>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1200329"/>
          </a:xfrm>
          <a:prstGeom prst="rect">
            <a:avLst/>
          </a:prstGeom>
          <a:noFill/>
        </p:spPr>
        <p:txBody>
          <a:bodyPr wrap="square" rtlCol="0">
            <a:spAutoFit/>
          </a:bodyPr>
          <a:lstStyle/>
          <a:p>
            <a:pPr lvl="0"/>
            <a:r>
              <a:rPr lang="es-CO" dirty="0"/>
              <a:t>a. La necesidad de construir.</a:t>
            </a:r>
          </a:p>
          <a:p>
            <a:pPr lvl="0"/>
            <a:r>
              <a:rPr lang="es-CO" dirty="0"/>
              <a:t>b. La necesidad de comunicarse.</a:t>
            </a:r>
          </a:p>
          <a:p>
            <a:pPr lvl="0"/>
            <a:r>
              <a:rPr lang="es-CO" dirty="0"/>
              <a:t>c. La necesidad de crear.</a:t>
            </a:r>
          </a:p>
          <a:p>
            <a:pPr lvl="0"/>
            <a:r>
              <a:rPr lang="es-CO" dirty="0"/>
              <a:t>d. La necesidad de supervivencia.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6C648D07-C03E-4ED2-B86B-C708CEB129B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308324"/>
          </a:xfrm>
          <a:prstGeom prst="rect">
            <a:avLst/>
          </a:prstGeom>
          <a:noFill/>
        </p:spPr>
        <p:txBody>
          <a:bodyPr wrap="square" rtlCol="0">
            <a:spAutoFit/>
          </a:bodyPr>
          <a:lstStyle/>
          <a:p>
            <a:pPr algn="just"/>
            <a:r>
              <a:rPr lang="es-CO" sz="2400" dirty="0"/>
              <a:t>El ejercicio de la ingeniería busca la solución de problemas, para lo cual se vale del conocimiento de las matemáticas, la física y la química, el cual aplica en la naturaleza para transformarla y brindarle a la humanidad soluciones desde el lápiz con el cual puede escribir su historia e idear el futuro hasta viajar a la luna. </a:t>
            </a:r>
          </a:p>
        </p:txBody>
      </p:sp>
      <p:pic>
        <p:nvPicPr>
          <p:cNvPr id="5" name="Imagen 4">
            <a:extLst>
              <a:ext uri="{FF2B5EF4-FFF2-40B4-BE49-F238E27FC236}">
                <a16:creationId xmlns:a16="http://schemas.microsoft.com/office/drawing/2014/main" id="{52666A93-B614-414B-8968-E105E3A223F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Para lograr esto los ingenieros ¿qué tipo de ciencias son las que más utilizan?</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r>
              <a:rPr lang="es-CO" sz="2000" dirty="0"/>
              <a:t>a. Las ciencias humanas.</a:t>
            </a:r>
          </a:p>
          <a:p>
            <a:pPr lvl="0"/>
            <a:r>
              <a:rPr lang="es-CO" sz="2000" dirty="0"/>
              <a:t>b. Las ciencias sociales.</a:t>
            </a:r>
          </a:p>
          <a:p>
            <a:pPr lvl="0"/>
            <a:r>
              <a:rPr lang="es-CO" sz="2000" dirty="0"/>
              <a:t>c. Las ciencias básicas y aplicadas.</a:t>
            </a:r>
          </a:p>
          <a:p>
            <a:pPr lvl="0"/>
            <a:r>
              <a:rPr lang="es-CO" sz="2000" dirty="0"/>
              <a:t>d. Las ciencias naturales.</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9159105E-EEC8-46F1-BF35-CF7544D4890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1193</Words>
  <Application>Microsoft Office PowerPoint</Application>
  <PresentationFormat>Presentación en pantalla (16:9)</PresentationFormat>
  <Paragraphs>74</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2022-01-12T19:42:22Z</dcterms:modified>
</cp:coreProperties>
</file>