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5" r:id="rId7"/>
    <p:sldId id="280" r:id="rId8"/>
    <p:sldId id="279" r:id="rId9"/>
    <p:sldId id="281" r:id="rId10"/>
    <p:sldId id="278" r:id="rId11"/>
    <p:sldId id="282" r:id="rId12"/>
    <p:sldId id="277" r:id="rId13"/>
    <p:sldId id="283" r:id="rId14"/>
    <p:sldId id="274"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Fundamentación Financiera</a:t>
            </a: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294477"/>
            <a:ext cx="7495738" cy="2554545"/>
          </a:xfrm>
          <a:prstGeom prst="rect">
            <a:avLst/>
          </a:prstGeom>
          <a:noFill/>
        </p:spPr>
        <p:txBody>
          <a:bodyPr wrap="square" rtlCol="0">
            <a:spAutoFit/>
          </a:bodyPr>
          <a:lstStyle/>
          <a:p>
            <a:pPr algn="just"/>
            <a:r>
              <a:rPr lang="es-ES" sz="2000" dirty="0"/>
              <a:t>La firma A y R Ltda., tuvo el año pasado un período de cobro de 60 días de sus cuentas de clientes, manteniendo una cartera promedio al cobro de 100 millones de pesos. Para el nuevo año las proyecciones indican que dicha cartera se duplicará acompañada de un crecimiento importante en las ventas a crédito que las llevará a 800 millones de pesos. Se solicita calcular el período de cobro que se tendrá en el nuevo año si se cumplen las proyecciones, teniendo en cuenta que para estos efectos la firma A y R considera el año de 360 días.</a:t>
            </a:r>
          </a:p>
        </p:txBody>
      </p:sp>
    </p:spTree>
    <p:extLst>
      <p:ext uri="{BB962C8B-B14F-4D97-AF65-F5344CB8AC3E}">
        <p14:creationId xmlns:p14="http://schemas.microsoft.com/office/powerpoint/2010/main" val="337715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200329"/>
          </a:xfrm>
          <a:prstGeom prst="rect">
            <a:avLst/>
          </a:prstGeom>
          <a:noFill/>
        </p:spPr>
        <p:txBody>
          <a:bodyPr wrap="square" rtlCol="0">
            <a:spAutoFit/>
          </a:bodyPr>
          <a:lstStyle/>
          <a:p>
            <a:pPr algn="just"/>
            <a:r>
              <a:rPr lang="es-ES" sz="2400" dirty="0"/>
              <a:t>Usted deberá calcular la rotación de la cartera según los nuevos valores para determinar el período esperado de cobro en promedio el cual será de:</a:t>
            </a:r>
            <a:endParaRPr lang="es-CO" sz="2400" dirty="0"/>
          </a:p>
        </p:txBody>
      </p:sp>
      <p:sp>
        <p:nvSpPr>
          <p:cNvPr id="4" name="CuadroTexto 3"/>
          <p:cNvSpPr txBox="1"/>
          <p:nvPr/>
        </p:nvSpPr>
        <p:spPr>
          <a:xfrm>
            <a:off x="238562" y="206373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21637"/>
            <a:ext cx="7590988" cy="1569660"/>
          </a:xfrm>
          <a:prstGeom prst="rect">
            <a:avLst/>
          </a:prstGeom>
          <a:noFill/>
        </p:spPr>
        <p:txBody>
          <a:bodyPr wrap="square" rtlCol="0">
            <a:spAutoFit/>
          </a:bodyPr>
          <a:lstStyle/>
          <a:p>
            <a:pPr lvl="0" algn="just"/>
            <a:r>
              <a:rPr lang="es-ES" sz="2400" dirty="0"/>
              <a:t>a. 45 días.</a:t>
            </a:r>
          </a:p>
          <a:p>
            <a:pPr lvl="0" algn="just"/>
            <a:r>
              <a:rPr lang="es-ES" sz="2400" dirty="0"/>
              <a:t>b. 60 días.</a:t>
            </a:r>
          </a:p>
          <a:p>
            <a:pPr lvl="0" algn="just"/>
            <a:r>
              <a:rPr lang="es-ES" sz="2400" dirty="0"/>
              <a:t>c. 90 días.</a:t>
            </a:r>
          </a:p>
          <a:p>
            <a:pPr lvl="0" algn="just"/>
            <a:r>
              <a:rPr lang="es-ES" sz="2400" dirty="0"/>
              <a:t>d. 30 días.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82050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323622" y="635960"/>
            <a:ext cx="7495738" cy="4401205"/>
          </a:xfrm>
          <a:prstGeom prst="rect">
            <a:avLst/>
          </a:prstGeom>
          <a:noFill/>
        </p:spPr>
        <p:txBody>
          <a:bodyPr wrap="square" rtlCol="0">
            <a:spAutoFit/>
          </a:bodyPr>
          <a:lstStyle/>
          <a:p>
            <a:pPr algn="just"/>
            <a:r>
              <a:rPr lang="es-ES" sz="2000" dirty="0"/>
              <a:t>En un desayuno de trabajo al cual se le ha invitado como consultor financiero de la firma CONFECCIONES MODERNAS S.A., se plantean las proyecciones para el año que está por comenzar. Se recuerda que la empresa mantiene un promedio de 200 millones de pesos en inventarios de mercancías y que éstos tuvieron en el año que termina una rotación de 5 veces, es decir un período de 72 días en promedio en relación con el costo anual de las ventas. La gerencia considera que en el nuevo año se mantendrá en promedio un inventario de igual valor al del año anterior, pero se espera que las ventas aumenten y en consecuencia mejore la rotación del inventario. Se espera que el período de rotación sea de 60 días para lo cual se desea conocer cuál será el nivel del costo de las mercancías vendidas que debe alcanzarse en el nuevo año para lograr este indicador. La gerencia para sus cálculos supone años de 360 días.</a:t>
            </a:r>
            <a:endParaRPr lang="es-CO" sz="2000" dirty="0"/>
          </a:p>
        </p:txBody>
      </p:sp>
    </p:spTree>
    <p:extLst>
      <p:ext uri="{BB962C8B-B14F-4D97-AF65-F5344CB8AC3E}">
        <p14:creationId xmlns:p14="http://schemas.microsoft.com/office/powerpoint/2010/main" val="227320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627895"/>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1182673"/>
            <a:ext cx="7590988" cy="1015663"/>
          </a:xfrm>
          <a:prstGeom prst="rect">
            <a:avLst/>
          </a:prstGeom>
          <a:noFill/>
        </p:spPr>
        <p:txBody>
          <a:bodyPr wrap="square" rtlCol="0">
            <a:spAutoFit/>
          </a:bodyPr>
          <a:lstStyle/>
          <a:p>
            <a:pPr algn="just"/>
            <a:r>
              <a:rPr lang="es-ES" sz="2000" dirty="0"/>
              <a:t>Luego de aplicar unos rápidos cálculos referidos a las rotaciones en el año y los períodos equivalentes, usted indica que el valor del costo de las ventas que cumplirá con el indicador propuesto es:</a:t>
            </a:r>
            <a:endParaRPr lang="es-CO" sz="2000" dirty="0"/>
          </a:p>
        </p:txBody>
      </p:sp>
      <p:sp>
        <p:nvSpPr>
          <p:cNvPr id="4" name="CuadroTexto 3"/>
          <p:cNvSpPr txBox="1"/>
          <p:nvPr/>
        </p:nvSpPr>
        <p:spPr>
          <a:xfrm>
            <a:off x="238562" y="229457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849348"/>
            <a:ext cx="7590988" cy="1323439"/>
          </a:xfrm>
          <a:prstGeom prst="rect">
            <a:avLst/>
          </a:prstGeom>
          <a:noFill/>
        </p:spPr>
        <p:txBody>
          <a:bodyPr wrap="square" rtlCol="0">
            <a:spAutoFit/>
          </a:bodyPr>
          <a:lstStyle/>
          <a:p>
            <a:pPr lvl="0" algn="just"/>
            <a:r>
              <a:rPr lang="es-ES" sz="2000" dirty="0"/>
              <a:t>a. 1000 millones de pesos.</a:t>
            </a:r>
          </a:p>
          <a:p>
            <a:pPr lvl="0" algn="just"/>
            <a:r>
              <a:rPr lang="es-ES" sz="2000" dirty="0"/>
              <a:t>b. 1400 millones de pesos.</a:t>
            </a:r>
          </a:p>
          <a:p>
            <a:pPr lvl="0" algn="just"/>
            <a:r>
              <a:rPr lang="es-ES" sz="2000" dirty="0"/>
              <a:t>c. 1300 millones de pesos.</a:t>
            </a:r>
          </a:p>
          <a:p>
            <a:pPr lvl="0" algn="just"/>
            <a:r>
              <a:rPr lang="es-ES" sz="2000" dirty="0"/>
              <a:t>d. 1200 millones de pesos.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3138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892642"/>
            <a:ext cx="7495738" cy="3785652"/>
          </a:xfrm>
          <a:prstGeom prst="rect">
            <a:avLst/>
          </a:prstGeom>
          <a:noFill/>
        </p:spPr>
        <p:txBody>
          <a:bodyPr wrap="square" rtlCol="0">
            <a:spAutoFit/>
          </a:bodyPr>
          <a:lstStyle/>
          <a:p>
            <a:pPr algn="just"/>
            <a:r>
              <a:rPr lang="es-ES" sz="2000" dirty="0">
                <a:solidFill>
                  <a:srgbClr val="000000"/>
                </a:solidFill>
                <a:latin typeface="Calibri" panose="020F0502020204030204" pitchFamily="34" charset="0"/>
              </a:rPr>
              <a:t>La empresa Muebles Modernos ha crecido considerablemente sus ventas en los últimos meses debido principalmente a que decidió otorgar crédito a sus clientes. Comprar a plazos motivó a los compradores dado que los precios son relativamente altos por la calidad de los productos, pero bien aceptados por los consumidores. Sin embargo, las ventas a crédito implican el riesgo de que algunos clientes no paguen, situación que se presentó por una factura que no será pagada por un comprador. El Gerente de la compañía está analizando la situación para registrar sus efectos contables y financieros, para lo cual ha recurrido a usted para que lo asesore ante el hecho de que la empresa determinó que alguna de sus facturas por cobrar por ventas tiene poca posibilidad de ser recaudadas.</a:t>
            </a:r>
            <a:endParaRPr lang="es-419" sz="2400" dirty="0">
              <a:effectLst/>
            </a:endParaRPr>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ES" sz="2000" dirty="0">
                <a:solidFill>
                  <a:srgbClr val="000000"/>
                </a:solidFill>
                <a:latin typeface="Calibri" panose="020F0502020204030204" pitchFamily="34" charset="0"/>
              </a:rPr>
              <a:t>Usted recomendaría al gerente que la contabilidad registre la posible pérdida por esta situación en una de las siguientes opciones:</a:t>
            </a:r>
            <a:endParaRPr lang="es-419" sz="2400" dirty="0">
              <a:effectLst/>
            </a:endParaRPr>
          </a:p>
        </p:txBody>
      </p:sp>
      <p:sp>
        <p:nvSpPr>
          <p:cNvPr id="4" name="CuadroTexto 3"/>
          <p:cNvSpPr txBox="1"/>
          <p:nvPr/>
        </p:nvSpPr>
        <p:spPr>
          <a:xfrm>
            <a:off x="238562" y="150885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50489"/>
            <a:ext cx="7590988" cy="2862322"/>
          </a:xfrm>
          <a:prstGeom prst="rect">
            <a:avLst/>
          </a:prstGeom>
          <a:noFill/>
        </p:spPr>
        <p:txBody>
          <a:bodyPr wrap="square" rtlCol="0">
            <a:spAutoFit/>
          </a:bodyPr>
          <a:lstStyle/>
          <a:p>
            <a:pPr algn="just"/>
            <a:r>
              <a:rPr lang="es-ES" sz="2000" dirty="0">
                <a:solidFill>
                  <a:srgbClr val="000000"/>
                </a:solidFill>
                <a:latin typeface="Calibri" panose="020F0502020204030204" pitchFamily="34" charset="0"/>
              </a:rPr>
              <a:t>a. Retirarlas de la cuenta de cartera comercial o de deudores-clientes y contabilizar un gasto por el mismo valor en el Estado de Resultados.</a:t>
            </a:r>
          </a:p>
          <a:p>
            <a:pPr algn="just"/>
            <a:r>
              <a:rPr lang="es-ES" sz="2000" dirty="0">
                <a:solidFill>
                  <a:srgbClr val="000000"/>
                </a:solidFill>
                <a:latin typeface="Calibri" panose="020F0502020204030204" pitchFamily="34" charset="0"/>
              </a:rPr>
              <a:t>b. Reconocer la pérdida de los valores no cobrables disminuyéndolos únicamente en la cuenta de cartera comercial o deudores-clientes.                                                                                                                                       c. Reconocer la pérdida mediante un gasto por los valores no cobrables y disminuir el valor del activo mediante una cuenta de provisión para deudas de difícil cobro. </a:t>
            </a:r>
          </a:p>
          <a:p>
            <a:pPr algn="just"/>
            <a:r>
              <a:rPr lang="es-ES" sz="2000" dirty="0">
                <a:solidFill>
                  <a:srgbClr val="000000"/>
                </a:solidFill>
                <a:latin typeface="Calibri" panose="020F0502020204030204" pitchFamily="34" charset="0"/>
              </a:rPr>
              <a:t>d. Reconocer la pérdida de los valores no cobrables únicamente mediante su contabilización en un gasto.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3785652"/>
          </a:xfrm>
          <a:prstGeom prst="rect">
            <a:avLst/>
          </a:prstGeom>
          <a:noFill/>
        </p:spPr>
        <p:txBody>
          <a:bodyPr wrap="square" rtlCol="0">
            <a:spAutoFit/>
          </a:bodyPr>
          <a:lstStyle/>
          <a:p>
            <a:pPr algn="just"/>
            <a:r>
              <a:rPr lang="es-ES" sz="2000" dirty="0"/>
              <a:t>El gerente de la empresa EL VATIO S.A. lo ha contactado a usted, que es su consultor financiero, para solicitarle su recomendación para registrar contablemente los gastos incurridos en una ampliación que acaba de concluir en las instalaciones de la empresa y cuyo valor fue de 80 millones de pesos. Dicha ampliación permitirá crecer las operaciones y aumentar significativamente las ventas que vienen comportándose exitosamente. El gerente está preocupado porque al llevar el valor de los gastos relacionados con esta ampliación a los gastos del período resulta una pérdida operacional importante por lo cual requiere que se le indique cómo podría registrar este hecho sin presentar una pérdida en un año de exitosa operación comercial y operacional.</a:t>
            </a:r>
            <a:endParaRPr lang="es-CO" sz="2000" dirty="0"/>
          </a:p>
        </p:txBody>
      </p:sp>
    </p:spTree>
    <p:extLst>
      <p:ext uri="{BB962C8B-B14F-4D97-AF65-F5344CB8AC3E}">
        <p14:creationId xmlns:p14="http://schemas.microsoft.com/office/powerpoint/2010/main" val="184110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ES" sz="2000" dirty="0"/>
              <a:t>Luego de analizar que este tipo de situaciones tiene un tratamiento contable particular, recomienda a la empresa:</a:t>
            </a:r>
            <a:endParaRPr lang="es-CO"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2554545"/>
          </a:xfrm>
          <a:prstGeom prst="rect">
            <a:avLst/>
          </a:prstGeom>
          <a:noFill/>
        </p:spPr>
        <p:txBody>
          <a:bodyPr wrap="square" rtlCol="0">
            <a:spAutoFit/>
          </a:bodyPr>
          <a:lstStyle/>
          <a:p>
            <a:pPr lvl="0" algn="just"/>
            <a:r>
              <a:rPr lang="es-ES" sz="2000" dirty="0"/>
              <a:t>a. Aumentar el valor del activo e Incrementar en el patrimonio de los accionistas el valor total de la ampliación.</a:t>
            </a:r>
          </a:p>
          <a:p>
            <a:pPr lvl="0" algn="just"/>
            <a:r>
              <a:rPr lang="es-ES" sz="2000" dirty="0"/>
              <a:t>b. Registrar los pagos efectuados a los contratistas de la ampliación luego de informar a la próxima Asamblea General de Accionistas.</a:t>
            </a:r>
          </a:p>
          <a:p>
            <a:pPr lvl="0" algn="just"/>
            <a:r>
              <a:rPr lang="es-ES" sz="2000" dirty="0"/>
              <a:t>c. Contabilizar el valor de la ampliación como un activo diferido para amortizarlo en más de un período contable.</a:t>
            </a:r>
          </a:p>
          <a:p>
            <a:pPr lvl="0" algn="just"/>
            <a:r>
              <a:rPr lang="es-ES" sz="2000" dirty="0"/>
              <a:t>d. Depreciar de manera acelerada las instalaciones de la fábrica incluyendo el valor de la ampliación.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82037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334255" y="986700"/>
            <a:ext cx="7495738" cy="3170099"/>
          </a:xfrm>
          <a:prstGeom prst="rect">
            <a:avLst/>
          </a:prstGeom>
          <a:noFill/>
        </p:spPr>
        <p:txBody>
          <a:bodyPr wrap="square" rtlCol="0">
            <a:spAutoFit/>
          </a:bodyPr>
          <a:lstStyle/>
          <a:p>
            <a:pPr algn="just"/>
            <a:r>
              <a:rPr lang="es-ES" sz="2000" dirty="0"/>
              <a:t>Usted, que es un conocido analista financiero recibe una consulta del Señor Ramírez, uno de los socios de la empresa PRODUCTORA NACIONAL DE AEROSOLES Ltda., sobre algunos indicadores financieros que ha presentado la gerencia de esa firma con base en los estados financieros al último cierre contable. La empresa mostraba en su último Balance General o Estado de Situación Financiera un total de activos de 500 millones de pesos y ha llamado la atención del señor Ramírez el indicador de endeudamiento total que se encuentra en 60%, es decir que esa proporción de los activos estaba financiada por pasivos.</a:t>
            </a:r>
            <a:endParaRPr lang="es-CO" sz="2000" dirty="0"/>
          </a:p>
        </p:txBody>
      </p:sp>
    </p:spTree>
    <p:extLst>
      <p:ext uri="{BB962C8B-B14F-4D97-AF65-F5344CB8AC3E}">
        <p14:creationId xmlns:p14="http://schemas.microsoft.com/office/powerpoint/2010/main" val="20179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marL="0" algn="just" rtl="0" eaLnBrk="1" latinLnBrk="0" hangingPunct="1">
              <a:spcBef>
                <a:spcPts val="0"/>
              </a:spcBef>
              <a:spcAft>
                <a:spcPts val="0"/>
              </a:spcAft>
            </a:pPr>
            <a:r>
              <a:rPr lang="es-CO" sz="2000" kern="1200" dirty="0">
                <a:solidFill>
                  <a:srgbClr val="000000"/>
                </a:solidFill>
                <a:effectLst/>
                <a:latin typeface="Calibri" panose="020F0502020204030204" pitchFamily="34" charset="0"/>
                <a:ea typeface="+mn-ea"/>
                <a:cs typeface="+mn-cs"/>
              </a:rPr>
              <a:t>Sin embargo el señor Ramírez quiere saber si alguna consecuencia adicional se puede deducir entre las siguientes cuatro afirmaciones. ¿Cuál es la correcta?</a:t>
            </a:r>
            <a:endParaRPr lang="es-419" sz="2400" dirty="0">
              <a:effectLst/>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algn="just"/>
            <a:r>
              <a:rPr lang="es-ES" sz="2000"/>
              <a:t>a. La empresa está en situación de iliquidez.</a:t>
            </a:r>
          </a:p>
          <a:p>
            <a:pPr algn="just"/>
            <a:r>
              <a:rPr lang="es-ES" sz="2000"/>
              <a:t>b. El patrimonio de la sociedad era de $200 millones de pesos.</a:t>
            </a:r>
          </a:p>
          <a:p>
            <a:pPr algn="just"/>
            <a:r>
              <a:rPr lang="es-ES" sz="2000"/>
              <a:t>c. El pasivo total era de $200 millones de pesos.</a:t>
            </a:r>
          </a:p>
          <a:p>
            <a:pPr algn="just"/>
            <a:r>
              <a:rPr lang="es-ES" sz="2000"/>
              <a:t>d. Los socios no tienen control sobre los activos.</a:t>
            </a:r>
            <a:endParaRPr lang="es-ES"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13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TotalTime>
  <Words>1199</Words>
  <Application>Microsoft Office PowerPoint</Application>
  <PresentationFormat>Presentación en pantalla (16:9)</PresentationFormat>
  <Paragraphs>58</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40</cp:revision>
  <dcterms:created xsi:type="dcterms:W3CDTF">2018-10-16T22:27:03Z</dcterms:created>
  <dcterms:modified xsi:type="dcterms:W3CDTF">2022-01-11T18:57:23Z</dcterms:modified>
</cp:coreProperties>
</file>