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60" r:id="rId5"/>
    <p:sldId id="258" r:id="rId6"/>
    <p:sldId id="262" r:id="rId7"/>
    <p:sldId id="273" r:id="rId8"/>
    <p:sldId id="263" r:id="rId9"/>
    <p:sldId id="274" r:id="rId10"/>
    <p:sldId id="275" r:id="rId11"/>
    <p:sldId id="276" r:id="rId12"/>
    <p:sldId id="278" r:id="rId13"/>
    <p:sldId id="277" r:id="rId14"/>
    <p:sldId id="279" r:id="rId15"/>
    <p:sldId id="281" r:id="rId16"/>
    <p:sldId id="280" r:id="rId17"/>
    <p:sldId id="282" r:id="rId18"/>
    <p:sldId id="283" r:id="rId19"/>
    <p:sldId id="284" r:id="rId20"/>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Formación y comunicación en ambientes virtuales</a:t>
            </a:r>
            <a:endParaRPr lang="es-ES" sz="2400" dirty="0">
              <a:solidFill>
                <a:schemeClr val="bg1"/>
              </a:solidFill>
            </a:endParaRPr>
          </a:p>
        </p:txBody>
      </p:sp>
      <p:pic>
        <p:nvPicPr>
          <p:cNvPr id="4" name="Imagen 3">
            <a:extLst>
              <a:ext uri="{FF2B5EF4-FFF2-40B4-BE49-F238E27FC236}">
                <a16:creationId xmlns:a16="http://schemas.microsoft.com/office/drawing/2014/main" id="{F0006241-10FC-40F2-9617-32C7342093F1}"/>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MX" sz="2000" dirty="0"/>
              <a:t>De acuerdo con la lectura, el fragmento subrayado puede ser explicado de forma sencilla, sin alterar la idea que expresa, de la siguiente manera:</a:t>
            </a:r>
            <a:endParaRPr lang="es-CO" sz="2000" dirty="0"/>
          </a:p>
        </p:txBody>
      </p:sp>
      <p:sp>
        <p:nvSpPr>
          <p:cNvPr id="4" name="CuadroTexto 3"/>
          <p:cNvSpPr txBox="1"/>
          <p:nvPr/>
        </p:nvSpPr>
        <p:spPr>
          <a:xfrm>
            <a:off x="238562" y="1753882"/>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08660"/>
            <a:ext cx="7590988" cy="2554545"/>
          </a:xfrm>
          <a:prstGeom prst="rect">
            <a:avLst/>
          </a:prstGeom>
          <a:noFill/>
        </p:spPr>
        <p:txBody>
          <a:bodyPr wrap="square" rtlCol="0">
            <a:spAutoFit/>
          </a:bodyPr>
          <a:lstStyle/>
          <a:p>
            <a:pPr algn="just"/>
            <a:r>
              <a:rPr lang="es-MX" sz="2000" dirty="0"/>
              <a:t>a.    Los lenguajes gestuales pueden relevar al lenguaje oral, pues no dependen de este para funcionar.</a:t>
            </a:r>
          </a:p>
          <a:p>
            <a:pPr algn="just"/>
            <a:r>
              <a:rPr lang="es-MX" sz="2000" dirty="0"/>
              <a:t>b.    Los lenguajes gestuales no pueden remplazar al lenguaje oral en ninguna situación, pues dependen de este.</a:t>
            </a:r>
          </a:p>
          <a:p>
            <a:pPr algn="just"/>
            <a:r>
              <a:rPr lang="es-MX" sz="2000" dirty="0"/>
              <a:t>c.    Los lenguajes gestuales no pueden remplazar al lenguaje oral porque carecen de la riqueza de este.</a:t>
            </a:r>
          </a:p>
          <a:p>
            <a:pPr algn="just"/>
            <a:r>
              <a:rPr lang="es-MX" sz="2000" dirty="0"/>
              <a:t>d.    Los lenguajes gestuales, incluso siendo muy ricos, dependen del lenguaje oral, pues buscan ser relevos de este.</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d</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9157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66230"/>
            <a:ext cx="6557349"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4093428"/>
          </a:xfrm>
          <a:prstGeom prst="rect">
            <a:avLst/>
          </a:prstGeom>
          <a:noFill/>
        </p:spPr>
        <p:txBody>
          <a:bodyPr wrap="square" rtlCol="0">
            <a:spAutoFit/>
          </a:bodyPr>
          <a:lstStyle/>
          <a:p>
            <a:pPr algn="just"/>
            <a:r>
              <a:rPr lang="es-MX" sz="2000" dirty="0"/>
              <a:t>La redacción de documentos se orienta por la intención del autor y el contexto de redacción. </a:t>
            </a:r>
          </a:p>
          <a:p>
            <a:pPr algn="just"/>
            <a:endParaRPr lang="es-MX" sz="2000" dirty="0"/>
          </a:p>
          <a:p>
            <a:pPr algn="just"/>
            <a:r>
              <a:rPr lang="es-MX" sz="2000" dirty="0"/>
              <a:t>“El candado también era moderno, aunque estaba oxidado y abierto. Levanté aquella tapa sin gran esfuerzo y asomé la cabeza. El pozo tendría dos o tres metros de profundidad, pero no parecía una alcantarilla. Las paredes eran de tierra y tenían varios listones de madera en los cuatro lados, como para impedir que se desmoronaran, pero lo curioso era que en el fondo se veían varios travesaños de madera, como si desde allí se accediera a otro lugar. Bajé por los listones, que me sirvieron de escalera, y lo hice convencida de que iba a encontrar la secreta bodega de algún cura o sacristán borrachín de tiempos pasados. </a:t>
            </a:r>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021449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66230"/>
            <a:ext cx="6557349" cy="461665"/>
          </a:xfrm>
          <a:prstGeom prst="rect">
            <a:avLst/>
          </a:prstGeom>
          <a:noFill/>
        </p:spPr>
        <p:txBody>
          <a:bodyPr wrap="square" rtlCol="0">
            <a:spAutoFit/>
          </a:bodyPr>
          <a:lstStyle/>
          <a:p>
            <a:r>
              <a:rPr lang="es-ES" sz="2400" b="1" dirty="0"/>
              <a:t>4. Caso o situación problémica (continuación)</a:t>
            </a:r>
          </a:p>
        </p:txBody>
      </p:sp>
      <p:sp>
        <p:nvSpPr>
          <p:cNvPr id="3" name="CuadroTexto 2"/>
          <p:cNvSpPr txBox="1"/>
          <p:nvPr/>
        </p:nvSpPr>
        <p:spPr>
          <a:xfrm>
            <a:off x="238562" y="721008"/>
            <a:ext cx="7590988" cy="4401205"/>
          </a:xfrm>
          <a:prstGeom prst="rect">
            <a:avLst/>
          </a:prstGeom>
          <a:noFill/>
        </p:spPr>
        <p:txBody>
          <a:bodyPr wrap="square" rtlCol="0">
            <a:spAutoFit/>
          </a:bodyPr>
          <a:lstStyle/>
          <a:p>
            <a:pPr algn="just"/>
            <a:r>
              <a:rPr lang="es-MX" sz="2000" dirty="0"/>
              <a:t>Pero no. Nada de bodegas. Abajo había únicamente una escalera de mano, y lo que yo había visto desde arriba, eran los dos peldaños inferiores. Subí por ella y me encontré nada más y nada menos que en el interior de una iglesia. Un tenue hilillo de luz se filtraba por la aspillera del ábside, pero en aquella </a:t>
            </a:r>
            <a:r>
              <a:rPr lang="es-MX" sz="2000" dirty="0" err="1"/>
              <a:t>semipenumbra</a:t>
            </a:r>
            <a:r>
              <a:rPr lang="es-MX" sz="2000" dirty="0"/>
              <a:t>, puede comprobar que no había retablos, imágenes, bancos ni confesonarios. Solamente unos tabiques del más vulgar tablero aglomerado formando una especie de habitáculo en el centro de la nave.”</a:t>
            </a:r>
          </a:p>
          <a:p>
            <a:pPr algn="just"/>
            <a:endParaRPr lang="es-MX" sz="2000" dirty="0"/>
          </a:p>
          <a:p>
            <a:pPr algn="just"/>
            <a:r>
              <a:rPr lang="es-MX" sz="2000" dirty="0"/>
              <a:t>Baquedano, L. El pueblo sombrío. </a:t>
            </a:r>
          </a:p>
          <a:p>
            <a:pPr algn="just"/>
            <a:endParaRPr lang="es-MX" sz="2000" dirty="0"/>
          </a:p>
          <a:p>
            <a:pPr algn="just"/>
            <a:r>
              <a:rPr lang="es-MX" sz="2000" dirty="0"/>
              <a:t>Referencia de la cita del caso:</a:t>
            </a:r>
          </a:p>
          <a:p>
            <a:pPr algn="just"/>
            <a:r>
              <a:rPr lang="es-MX" sz="2000" dirty="0"/>
              <a:t>Baquedano, L. (2002). El pueblo sombrío. Madrid: Editorial Luis Vives Edelvives.</a:t>
            </a:r>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804575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705881"/>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1260659"/>
            <a:ext cx="7590988" cy="400110"/>
          </a:xfrm>
          <a:prstGeom prst="rect">
            <a:avLst/>
          </a:prstGeom>
          <a:noFill/>
        </p:spPr>
        <p:txBody>
          <a:bodyPr wrap="square" rtlCol="0">
            <a:spAutoFit/>
          </a:bodyPr>
          <a:lstStyle/>
          <a:p>
            <a:pPr algn="just"/>
            <a:r>
              <a:rPr lang="es-MX" sz="2000" dirty="0"/>
              <a:t>Según su tipología textual, el anterior es un fragmento: </a:t>
            </a:r>
            <a:endParaRPr lang="es-CO" sz="2000" dirty="0"/>
          </a:p>
        </p:txBody>
      </p:sp>
      <p:sp>
        <p:nvSpPr>
          <p:cNvPr id="4" name="CuadroTexto 3"/>
          <p:cNvSpPr txBox="1"/>
          <p:nvPr/>
        </p:nvSpPr>
        <p:spPr>
          <a:xfrm>
            <a:off x="238562" y="1753882"/>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08660"/>
            <a:ext cx="2876778" cy="1323439"/>
          </a:xfrm>
          <a:prstGeom prst="rect">
            <a:avLst/>
          </a:prstGeom>
          <a:noFill/>
        </p:spPr>
        <p:txBody>
          <a:bodyPr wrap="square" rtlCol="0">
            <a:spAutoFit/>
          </a:bodyPr>
          <a:lstStyle/>
          <a:p>
            <a:pPr algn="just"/>
            <a:r>
              <a:rPr lang="es-MX" sz="2000" dirty="0"/>
              <a:t>a.  Argumentativo.</a:t>
            </a:r>
          </a:p>
          <a:p>
            <a:pPr algn="just"/>
            <a:r>
              <a:rPr lang="es-MX" sz="2000" dirty="0"/>
              <a:t>b.  Narrativo.</a:t>
            </a:r>
          </a:p>
          <a:p>
            <a:pPr algn="just"/>
            <a:r>
              <a:rPr lang="es-MX" sz="2000" dirty="0"/>
              <a:t>c.  Descriptivo.</a:t>
            </a:r>
          </a:p>
          <a:p>
            <a:pPr algn="just"/>
            <a:r>
              <a:rPr lang="es-MX" sz="2000" dirty="0"/>
              <a:t>d.  Expositivo.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c</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89821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66230"/>
            <a:ext cx="6557349"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4401205"/>
          </a:xfrm>
          <a:prstGeom prst="rect">
            <a:avLst/>
          </a:prstGeom>
          <a:noFill/>
        </p:spPr>
        <p:txBody>
          <a:bodyPr wrap="square" rtlCol="0">
            <a:spAutoFit/>
          </a:bodyPr>
          <a:lstStyle/>
          <a:p>
            <a:pPr algn="just"/>
            <a:r>
              <a:rPr lang="es-MX" sz="2000" dirty="0"/>
              <a:t>Observe con atención la siguiente imagen:</a:t>
            </a:r>
          </a:p>
          <a:p>
            <a:pPr algn="just"/>
            <a:endParaRPr lang="es-MX" sz="2000" dirty="0"/>
          </a:p>
          <a:p>
            <a:pPr algn="just"/>
            <a:endParaRPr lang="es-MX" sz="2000" dirty="0"/>
          </a:p>
          <a:p>
            <a:pPr algn="just"/>
            <a:endParaRPr lang="es-MX" sz="2000" dirty="0"/>
          </a:p>
          <a:p>
            <a:pPr algn="just"/>
            <a:endParaRPr lang="es-MX" sz="2000" dirty="0"/>
          </a:p>
          <a:p>
            <a:pPr algn="just"/>
            <a:endParaRPr lang="es-MX" sz="2000" dirty="0"/>
          </a:p>
          <a:p>
            <a:pPr algn="just"/>
            <a:endParaRPr lang="es-MX" sz="2000" dirty="0"/>
          </a:p>
          <a:p>
            <a:pPr algn="just"/>
            <a:endParaRPr lang="es-MX" sz="2000" dirty="0"/>
          </a:p>
          <a:p>
            <a:pPr algn="just"/>
            <a:endParaRPr lang="es-MX" sz="2000" dirty="0"/>
          </a:p>
          <a:p>
            <a:pPr algn="just"/>
            <a:endParaRPr lang="es-MX" sz="2000" dirty="0"/>
          </a:p>
          <a:p>
            <a:pPr algn="just"/>
            <a:endParaRPr lang="es-MX" sz="2000" dirty="0"/>
          </a:p>
          <a:p>
            <a:pPr algn="just"/>
            <a:endParaRPr lang="es-MX" sz="2000" dirty="0"/>
          </a:p>
          <a:p>
            <a:r>
              <a:rPr lang="pt-BR" sz="2000" dirty="0"/>
              <a:t>Tomado de: http://www.ccpems.exactas.uba.ar/biblio/Redes%20Conceptuales.pdf</a:t>
            </a:r>
            <a:endParaRPr lang="es-MX" sz="2000"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pic>
        <p:nvPicPr>
          <p:cNvPr id="6" name="Imagen 5">
            <a:extLst>
              <a:ext uri="{FF2B5EF4-FFF2-40B4-BE49-F238E27FC236}">
                <a16:creationId xmlns:a16="http://schemas.microsoft.com/office/drawing/2014/main" id="{00000000-0008-0000-0100-000003000000}"/>
              </a:ext>
            </a:extLst>
          </p:cNvPr>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r="11211"/>
          <a:stretch/>
        </p:blipFill>
        <p:spPr>
          <a:xfrm>
            <a:off x="101600" y="942888"/>
            <a:ext cx="8003822" cy="3479604"/>
          </a:xfrm>
          <a:prstGeom prst="rect">
            <a:avLst/>
          </a:prstGeom>
        </p:spPr>
      </p:pic>
    </p:spTree>
    <p:extLst>
      <p:ext uri="{BB962C8B-B14F-4D97-AF65-F5344CB8AC3E}">
        <p14:creationId xmlns:p14="http://schemas.microsoft.com/office/powerpoint/2010/main" val="126373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MX" sz="2000" dirty="0"/>
              <a:t>Identifique a cuál de las representaciones gráficas pertenece la imagen anterior.</a:t>
            </a:r>
            <a:endParaRPr lang="es-CO" sz="2000" dirty="0"/>
          </a:p>
        </p:txBody>
      </p:sp>
      <p:sp>
        <p:nvSpPr>
          <p:cNvPr id="4" name="CuadroTexto 3"/>
          <p:cNvSpPr txBox="1"/>
          <p:nvPr/>
        </p:nvSpPr>
        <p:spPr>
          <a:xfrm>
            <a:off x="238562" y="1753882"/>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08660"/>
            <a:ext cx="7590988" cy="1323439"/>
          </a:xfrm>
          <a:prstGeom prst="rect">
            <a:avLst/>
          </a:prstGeom>
          <a:noFill/>
        </p:spPr>
        <p:txBody>
          <a:bodyPr wrap="square" rtlCol="0">
            <a:spAutoFit/>
          </a:bodyPr>
          <a:lstStyle/>
          <a:p>
            <a:pPr algn="just"/>
            <a:r>
              <a:rPr lang="es-MX" sz="2000" dirty="0"/>
              <a:t>a. Un mapa conceptual.</a:t>
            </a:r>
          </a:p>
          <a:p>
            <a:pPr algn="just"/>
            <a:r>
              <a:rPr lang="es-MX" sz="2000" dirty="0"/>
              <a:t>b. Un mapa mental.</a:t>
            </a:r>
          </a:p>
          <a:p>
            <a:pPr algn="just"/>
            <a:r>
              <a:rPr lang="es-MX" sz="2000" dirty="0"/>
              <a:t>c. Una infografía.</a:t>
            </a:r>
          </a:p>
          <a:p>
            <a:pPr algn="just"/>
            <a:r>
              <a:rPr lang="es-MX" sz="2000" dirty="0"/>
              <a:t>d. Una red conceptual.</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b</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89207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AB0F7F-B8C7-410C-9421-817618B3CD41}"/>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8B9CD8B3-4744-4308-B3EC-1AA7CC4F53FE}"/>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E29D959F-AE14-4C2B-A9F7-8394C8C0545A}"/>
              </a:ext>
            </a:extLst>
          </p:cNvPr>
          <p:cNvPicPr>
            <a:picLocks noChangeAspect="1"/>
          </p:cNvPicPr>
          <p:nvPr/>
        </p:nvPicPr>
        <p:blipFill>
          <a:blip r:embed="rId2"/>
          <a:stretch>
            <a:fillRect/>
          </a:stretch>
        </p:blipFill>
        <p:spPr>
          <a:xfrm>
            <a:off x="0" y="0"/>
            <a:ext cx="9168848" cy="5143500"/>
          </a:xfrm>
          <a:prstGeom prst="rect">
            <a:avLst/>
          </a:prstGeom>
        </p:spPr>
      </p:pic>
    </p:spTree>
    <p:extLst>
      <p:ext uri="{BB962C8B-B14F-4D97-AF65-F5344CB8AC3E}">
        <p14:creationId xmlns:p14="http://schemas.microsoft.com/office/powerpoint/2010/main" val="2746994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1F19C8B-8BBE-440E-9E6F-ED6A66CAAA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3785652"/>
          </a:xfrm>
          <a:prstGeom prst="rect">
            <a:avLst/>
          </a:prstGeom>
          <a:noFill/>
        </p:spPr>
        <p:txBody>
          <a:bodyPr wrap="square" rtlCol="0">
            <a:spAutoFit/>
          </a:bodyPr>
          <a:lstStyle/>
          <a:p>
            <a:pPr algn="just"/>
            <a:r>
              <a:rPr lang="es-MX" sz="2000" dirty="0"/>
              <a:t>La Teoría de las Inteligencias Múltiples es un modelo de funcionamiento cognitivo propuesto por el psicólogo estadounidense Howard Gardner (1983), en el que diferencia ocho tipos de inteligencia, cada una de las cuales tiene diferentes potencialidades. Considera, además que “la inteligencia no es algo unitario, sino que agrupa diferentes capacidades específicas, esto es, un conjunto de inteligencias múltiples, distintas, diferenciadas entre sí e independientes pero interrelacionadas.” (Gardner, 1983, p. 117).</a:t>
            </a:r>
          </a:p>
          <a:p>
            <a:pPr algn="just"/>
            <a:endParaRPr lang="es-MX" sz="2000" dirty="0"/>
          </a:p>
          <a:p>
            <a:pPr algn="just"/>
            <a:r>
              <a:rPr lang="es-MX" sz="2000" dirty="0"/>
              <a:t>Referencia de la cita:</a:t>
            </a:r>
          </a:p>
          <a:p>
            <a:pPr algn="just"/>
            <a:r>
              <a:rPr lang="es-MX" sz="2000" dirty="0"/>
              <a:t>Gardner, H. (1983). </a:t>
            </a:r>
            <a:r>
              <a:rPr lang="es-MX" sz="2000" dirty="0" err="1"/>
              <a:t>Frames</a:t>
            </a:r>
            <a:r>
              <a:rPr lang="es-MX" sz="2000" dirty="0"/>
              <a:t> </a:t>
            </a:r>
            <a:r>
              <a:rPr lang="es-MX" sz="2000" dirty="0" err="1"/>
              <a:t>of</a:t>
            </a:r>
            <a:r>
              <a:rPr lang="es-MX" sz="2000" dirty="0"/>
              <a:t> </a:t>
            </a:r>
            <a:r>
              <a:rPr lang="es-MX" sz="2000" dirty="0" err="1"/>
              <a:t>mind</a:t>
            </a:r>
            <a:r>
              <a:rPr lang="es-MX" sz="2000" dirty="0"/>
              <a:t>: </a:t>
            </a:r>
            <a:r>
              <a:rPr lang="es-MX" sz="2000" dirty="0" err="1"/>
              <a:t>The</a:t>
            </a:r>
            <a:r>
              <a:rPr lang="es-MX" sz="2000" dirty="0"/>
              <a:t> </a:t>
            </a:r>
            <a:r>
              <a:rPr lang="es-MX" sz="2000" dirty="0" err="1"/>
              <a:t>Theory</a:t>
            </a:r>
            <a:r>
              <a:rPr lang="es-MX" sz="2000" dirty="0"/>
              <a:t> </a:t>
            </a:r>
            <a:r>
              <a:rPr lang="es-MX" sz="2000" dirty="0" err="1"/>
              <a:t>of</a:t>
            </a:r>
            <a:r>
              <a:rPr lang="es-MX" sz="2000" dirty="0"/>
              <a:t> </a:t>
            </a:r>
            <a:r>
              <a:rPr lang="es-MX" sz="2000" dirty="0" err="1"/>
              <a:t>Multiples</a:t>
            </a:r>
            <a:r>
              <a:rPr lang="es-MX" sz="2000" dirty="0"/>
              <a:t> </a:t>
            </a:r>
            <a:r>
              <a:rPr lang="es-MX" sz="2000" dirty="0" err="1"/>
              <a:t>Intelligences</a:t>
            </a:r>
            <a:r>
              <a:rPr lang="es-MX" sz="2000" dirty="0"/>
              <a:t>. New York: Basic </a:t>
            </a:r>
            <a:r>
              <a:rPr lang="es-MX" sz="2000" dirty="0" err="1"/>
              <a:t>Books</a:t>
            </a:r>
            <a:r>
              <a:rPr lang="es-MX" sz="2000" dirty="0"/>
              <a:t>.</a:t>
            </a:r>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MX" sz="2000" dirty="0"/>
              <a:t>Se podría afirmar que el planteamiento de Gardner (1983) respecto a las inteligencias múltiples, podría significar, en su perspectiva más amplia que:</a:t>
            </a:r>
            <a:endParaRPr lang="es-CO" sz="2000" dirty="0"/>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631216"/>
          </a:xfrm>
          <a:prstGeom prst="rect">
            <a:avLst/>
          </a:prstGeom>
          <a:noFill/>
        </p:spPr>
        <p:txBody>
          <a:bodyPr wrap="square" rtlCol="0">
            <a:spAutoFit/>
          </a:bodyPr>
          <a:lstStyle/>
          <a:p>
            <a:pPr algn="just"/>
            <a:r>
              <a:rPr lang="es-MX" sz="2000" dirty="0"/>
              <a:t>a.	Cada persona tiene ocho tipos de inteligencia y se define por ellas.</a:t>
            </a:r>
          </a:p>
          <a:p>
            <a:pPr algn="just"/>
            <a:r>
              <a:rPr lang="es-MX" sz="2000" dirty="0"/>
              <a:t>b.	Las personas pueden desarrollar solo algunas de las inteligencias.</a:t>
            </a:r>
          </a:p>
          <a:p>
            <a:pPr algn="just"/>
            <a:r>
              <a:rPr lang="es-MX" sz="2000" dirty="0"/>
              <a:t>c.	Las ocho inteligencias trabajan conjuntamente de manera compleja.</a:t>
            </a:r>
          </a:p>
          <a:p>
            <a:pPr algn="just"/>
            <a:r>
              <a:rPr lang="es-MX" sz="2000" dirty="0"/>
              <a:t>d.	Hay muchas maneras de ser inteligentes dentro de cada categoría.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c</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006202"/>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1756142"/>
            <a:ext cx="7590988" cy="1631216"/>
          </a:xfrm>
          <a:prstGeom prst="rect">
            <a:avLst/>
          </a:prstGeom>
          <a:noFill/>
        </p:spPr>
        <p:txBody>
          <a:bodyPr wrap="square" rtlCol="0">
            <a:spAutoFit/>
          </a:bodyPr>
          <a:lstStyle/>
          <a:p>
            <a:pPr algn="just"/>
            <a:r>
              <a:rPr lang="es-MX" sz="2000" dirty="0"/>
              <a:t>La empresa para la cual trabaja, conecta empresarios con emprendedores en busca de apoyo económico para el desarrollo de sus proyectos. Una de las funciones de su cargo es hacer seguimiento a dichos proyectos para mantener informados a los inversionistas sobre la etapa en la que se encuentra el proyecto y posibles amenazas. </a:t>
            </a:r>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516730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323439"/>
          </a:xfrm>
          <a:prstGeom prst="rect">
            <a:avLst/>
          </a:prstGeom>
          <a:noFill/>
        </p:spPr>
        <p:txBody>
          <a:bodyPr wrap="square" rtlCol="0">
            <a:spAutoFit/>
          </a:bodyPr>
          <a:lstStyle/>
          <a:p>
            <a:pPr algn="just"/>
            <a:r>
              <a:rPr lang="es-MX" sz="2000" dirty="0"/>
              <a:t>Uno de los inversionistas le ha pedido redactar un informe de tipo académico que incluya la rendición de cuentas sobre el desarrollo de un proyecto específico. Para llevar a cabo su tarea, usted planea el escrito bajo la siguiente estructura:</a:t>
            </a:r>
            <a:endParaRPr lang="es-CO" sz="2000" dirty="0"/>
          </a:p>
        </p:txBody>
      </p:sp>
      <p:sp>
        <p:nvSpPr>
          <p:cNvPr id="4" name="CuadroTexto 3"/>
          <p:cNvSpPr txBox="1"/>
          <p:nvPr/>
        </p:nvSpPr>
        <p:spPr>
          <a:xfrm>
            <a:off x="238562" y="2047396"/>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02174"/>
            <a:ext cx="7590988" cy="1323439"/>
          </a:xfrm>
          <a:prstGeom prst="rect">
            <a:avLst/>
          </a:prstGeom>
          <a:noFill/>
        </p:spPr>
        <p:txBody>
          <a:bodyPr wrap="square" rtlCol="0">
            <a:spAutoFit/>
          </a:bodyPr>
          <a:lstStyle/>
          <a:p>
            <a:pPr algn="just"/>
            <a:r>
              <a:rPr lang="es-MX" sz="2000" dirty="0"/>
              <a:t>a. título, idea principal, ideas secundarias y detalles.</a:t>
            </a:r>
          </a:p>
          <a:p>
            <a:pPr algn="just"/>
            <a:r>
              <a:rPr lang="es-MX" sz="2000" dirty="0"/>
              <a:t>b. detalles, titulo, idea principal e ideas secundarias.</a:t>
            </a:r>
          </a:p>
          <a:p>
            <a:pPr algn="just"/>
            <a:r>
              <a:rPr lang="es-MX" sz="2000" dirty="0"/>
              <a:t>c. título, detalles, ideas secundarias e idea principal.</a:t>
            </a:r>
          </a:p>
          <a:p>
            <a:pPr algn="just"/>
            <a:r>
              <a:rPr lang="es-MX" sz="2000" dirty="0"/>
              <a:t>d. título, ideas secundarias, detalles e idea principal.</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c</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81495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4093428"/>
          </a:xfrm>
          <a:prstGeom prst="rect">
            <a:avLst/>
          </a:prstGeom>
          <a:noFill/>
        </p:spPr>
        <p:txBody>
          <a:bodyPr wrap="square" rtlCol="0">
            <a:spAutoFit/>
          </a:bodyPr>
          <a:lstStyle/>
          <a:p>
            <a:pPr algn="just"/>
            <a:r>
              <a:rPr lang="es-MX" sz="2000" dirty="0"/>
              <a:t>Donde quiera que haya seres humanos, tendrán un lenguaje, y en cada caso uno que existe básicamente como hablado y oído en el mundo del sonido (</a:t>
            </a:r>
            <a:r>
              <a:rPr lang="es-MX" sz="2000" dirty="0" err="1"/>
              <a:t>Siertsema</a:t>
            </a:r>
            <a:r>
              <a:rPr lang="es-MX" sz="2000" dirty="0"/>
              <a:t>, 1995). </a:t>
            </a:r>
            <a:r>
              <a:rPr lang="es-MX" sz="2000" b="1" u="sng" dirty="0"/>
              <a:t>No obstante, la riqueza de la gesticulación, los lenguajes gestuales son sustitutos del habla y dependen de sistemas orales del mismo, incluso cuando son empleados por los sordos de nacimiento </a:t>
            </a:r>
            <a:r>
              <a:rPr lang="es-MX" sz="2000" dirty="0"/>
              <a:t>(Kroeber, 1972; </a:t>
            </a:r>
            <a:r>
              <a:rPr lang="es-MX" sz="2000" dirty="0" err="1"/>
              <a:t>Mallery</a:t>
            </a:r>
            <a:r>
              <a:rPr lang="es-MX" sz="2000" dirty="0"/>
              <a:t>, 1972; </a:t>
            </a:r>
            <a:r>
              <a:rPr lang="es-MX" sz="2000" dirty="0" err="1"/>
              <a:t>Stokoe</a:t>
            </a:r>
            <a:r>
              <a:rPr lang="es-MX" sz="2000" dirty="0"/>
              <a:t>, 1972). En efecto el lenguaje es tan abrumadoramente oral, que de entre las muchas miles de lenguas –posiblemente decenas de miles- habladas en el curso de la historia del hombre, solo alrededor de 106 nunca han sido plasmadas por escrito en un grado suficiente para haber producido literatura, y la mayoría de ellas no han llegado en absoluto a la escritura. Solo 78 de 3 mil lenguas que existen aproximadamente hoy en día poseen una literatura (</a:t>
            </a:r>
            <a:r>
              <a:rPr lang="es-MX" sz="2000" dirty="0" err="1"/>
              <a:t>Edmonson</a:t>
            </a:r>
            <a:r>
              <a:rPr lang="es-MX" sz="2000" dirty="0"/>
              <a:t>, </a:t>
            </a:r>
            <a:r>
              <a:rPr lang="es-MX" sz="2000" dirty="0" err="1"/>
              <a:t>pp</a:t>
            </a:r>
            <a:r>
              <a:rPr lang="es-MX" sz="2000" dirty="0"/>
              <a:t> 323,232). </a:t>
            </a:r>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690884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66230"/>
            <a:ext cx="6557349" cy="461665"/>
          </a:xfrm>
          <a:prstGeom prst="rect">
            <a:avLst/>
          </a:prstGeom>
          <a:noFill/>
        </p:spPr>
        <p:txBody>
          <a:bodyPr wrap="square" rtlCol="0">
            <a:spAutoFit/>
          </a:bodyPr>
          <a:lstStyle/>
          <a:p>
            <a:r>
              <a:rPr lang="es-ES" sz="2400" b="1" dirty="0"/>
              <a:t>3. Caso o situación problémica (continuación)</a:t>
            </a:r>
          </a:p>
        </p:txBody>
      </p:sp>
      <p:sp>
        <p:nvSpPr>
          <p:cNvPr id="3" name="CuadroTexto 2"/>
          <p:cNvSpPr txBox="1"/>
          <p:nvPr/>
        </p:nvSpPr>
        <p:spPr>
          <a:xfrm>
            <a:off x="238562" y="721008"/>
            <a:ext cx="7590988" cy="2554545"/>
          </a:xfrm>
          <a:prstGeom prst="rect">
            <a:avLst/>
          </a:prstGeom>
          <a:noFill/>
        </p:spPr>
        <p:txBody>
          <a:bodyPr wrap="square" rtlCol="0">
            <a:spAutoFit/>
          </a:bodyPr>
          <a:lstStyle/>
          <a:p>
            <a:pPr algn="just"/>
            <a:r>
              <a:rPr lang="es-MX" sz="2000" dirty="0"/>
              <a:t>Hasta ahora no hay modo de calcular cuántas lenguas han desaparecido o se han transmutado en otras antes de haber progresado su escritura. Incluso actualmente, cientos de lenguas en uso activo no se escriben nunca: nadie ha ideado una manera efectiva de hacerlo. La condición oral básica del lenguaje es permanente.  </a:t>
            </a:r>
          </a:p>
          <a:p>
            <a:pPr algn="just"/>
            <a:endParaRPr lang="es-MX" sz="2000" dirty="0"/>
          </a:p>
          <a:p>
            <a:pPr algn="just"/>
            <a:r>
              <a:rPr lang="es-MX" sz="2000" dirty="0"/>
              <a:t>Tomado de: </a:t>
            </a:r>
            <a:r>
              <a:rPr lang="es-MX" sz="2000" dirty="0" err="1"/>
              <a:t>Ong</a:t>
            </a:r>
            <a:r>
              <a:rPr lang="es-MX" sz="2000" dirty="0"/>
              <a:t>, W. (2011) Oralidad y escritura: tecnologías de la palabra. México: Fondo de Cultura Económica. Págs. 16-17.</a:t>
            </a:r>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50152177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Permissions xmlns="4287245d-93c1-48e6-b10e-c855f87bd647" xsi:nil="true"/>
    <MigrationWizId xmlns="4287245d-93c1-48e6-b10e-c855f87bd647" xsi:nil="true"/>
    <MigrationWizIdDocumentLibraryPermissions xmlns="4287245d-93c1-48e6-b10e-c855f87bd647" xsi:nil="true"/>
    <MigrationWizIdPermissionLevels xmlns="4287245d-93c1-48e6-b10e-c855f87bd647" xsi:nil="true"/>
    <MigrationWizIdSecurityGroups xmlns="4287245d-93c1-48e6-b10e-c855f87bd64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193A969CF67A414CBD9CB875D59E9447" ma:contentTypeVersion="18" ma:contentTypeDescription="Crear nuevo documento." ma:contentTypeScope="" ma:versionID="37f76db7c8ef13804c4e3937ec3a46dc">
  <xsd:schema xmlns:xsd="http://www.w3.org/2001/XMLSchema" xmlns:xs="http://www.w3.org/2001/XMLSchema" xmlns:p="http://schemas.microsoft.com/office/2006/metadata/properties" xmlns:ns3="4287245d-93c1-48e6-b10e-c855f87bd647" xmlns:ns4="51721104-47d9-47eb-8cbd-28b25cebae72" targetNamespace="http://schemas.microsoft.com/office/2006/metadata/properties" ma:root="true" ma:fieldsID="c6b32ef57ea3a64be27cd63608a43a88" ns3:_="" ns4:_="">
    <xsd:import namespace="4287245d-93c1-48e6-b10e-c855f87bd647"/>
    <xsd:import namespace="51721104-47d9-47eb-8cbd-28b25cebae72"/>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87245d-93c1-48e6-b10e-c855f87bd647"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721104-47d9-47eb-8cbd-28b25cebae72" elementFormDefault="qualified">
    <xsd:import namespace="http://schemas.microsoft.com/office/2006/documentManagement/types"/>
    <xsd:import namespace="http://schemas.microsoft.com/office/infopath/2007/PartnerControls"/>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element name="SharingHintHash" ma:index="23"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C31151-D413-4C21-BF27-BF8778811B9F}">
  <ds:schemaRefs>
    <ds:schemaRef ds:uri="http://schemas.microsoft.com/office/2006/documentManagement/types"/>
    <ds:schemaRef ds:uri="http://schemas.openxmlformats.org/package/2006/metadata/core-properties"/>
    <ds:schemaRef ds:uri="51721104-47d9-47eb-8cbd-28b25cebae72"/>
    <ds:schemaRef ds:uri="4287245d-93c1-48e6-b10e-c855f87bd647"/>
    <ds:schemaRef ds:uri="http://purl.org/dc/terms/"/>
    <ds:schemaRef ds:uri="http://www.w3.org/XML/1998/namespace"/>
    <ds:schemaRef ds:uri="http://purl.org/dc/elements/1.1/"/>
    <ds:schemaRef ds:uri="http://purl.org/dc/dcmityp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3DF54F4A-9E89-44F5-9287-55D3A8FCE4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87245d-93c1-48e6-b10e-c855f87bd647"/>
    <ds:schemaRef ds:uri="51721104-47d9-47eb-8cbd-28b25cebae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54B3FC-5A96-4575-9C22-E5C1394EC0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155</TotalTime>
  <Words>1237</Words>
  <Application>Microsoft Office PowerPoint</Application>
  <PresentationFormat>Presentación en pantalla (16:9)</PresentationFormat>
  <Paragraphs>87</Paragraphs>
  <Slides>16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16</vt:i4>
      </vt:variant>
    </vt:vector>
  </HeadingPairs>
  <TitlesOfParts>
    <vt:vector size="19"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32</cp:revision>
  <dcterms:created xsi:type="dcterms:W3CDTF">2018-10-16T22:27:03Z</dcterms:created>
  <dcterms:modified xsi:type="dcterms:W3CDTF">2022-01-11T21:40:59Z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0x010100193A969CF67A414CBD9CB875D59E9447</vt:lpwstr>
  </property>
</Properties>
</file>