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Finanzas Corporativas</a:t>
            </a:r>
          </a:p>
        </p:txBody>
      </p:sp>
      <p:pic>
        <p:nvPicPr>
          <p:cNvPr id="7" name="Imagen 6">
            <a:extLst>
              <a:ext uri="{FF2B5EF4-FFF2-40B4-BE49-F238E27FC236}">
                <a16:creationId xmlns:a16="http://schemas.microsoft.com/office/drawing/2014/main" id="{2F1FAD6E-0D59-49B2-9A9C-B229FA959334}"/>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53338FD3-2F9A-4A92-94B7-03ADA1EB00C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Las corporaciones multinacionales (CMN) son empresas que realizan negocios internacionales en donde los gerentes tienen como objetivo maximizar el valor de las acciones para servir los intereses de los accionistas. Sin embargo, estos gerentes pueden entrar en conflicto con la meta de la empresa, de acuerdo a las decisiones que tomen. Si estos dejan el interés personal por encima del interés de la empresa, generan un problema de agencia. Para evitar que se genere un problema de agencia se recomienda que la empresa, en su sede principal, tenga una supervisión general de todas las actividades y toma de decisiones que se realiza en cada una de las subsidiarias (sedes o sucursales de la empresa en otro país) que tenga la empresa.</a:t>
            </a:r>
            <a:endParaRPr lang="es-CO" sz="2000" dirty="0"/>
          </a:p>
        </p:txBody>
      </p:sp>
      <p:pic>
        <p:nvPicPr>
          <p:cNvPr id="5" name="Imagen 4">
            <a:extLst>
              <a:ext uri="{FF2B5EF4-FFF2-40B4-BE49-F238E27FC236}">
                <a16:creationId xmlns:a16="http://schemas.microsoft.com/office/drawing/2014/main" id="{8092476A-FA10-4DB5-AA1E-CA315421F23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607026"/>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1235445"/>
            <a:ext cx="7590988" cy="707886"/>
          </a:xfrm>
          <a:prstGeom prst="rect">
            <a:avLst/>
          </a:prstGeom>
          <a:noFill/>
        </p:spPr>
        <p:txBody>
          <a:bodyPr wrap="square" rtlCol="0">
            <a:spAutoFit/>
          </a:bodyPr>
          <a:lstStyle/>
          <a:p>
            <a:pPr algn="just"/>
            <a:r>
              <a:rPr lang="es-CO" sz="2000" dirty="0"/>
              <a:t>De acuerdo al enunciado anterior, la solución planteada está describiendo un sistema:</a:t>
            </a:r>
          </a:p>
        </p:txBody>
      </p:sp>
      <p:sp>
        <p:nvSpPr>
          <p:cNvPr id="4" name="CuadroTexto 3"/>
          <p:cNvSpPr txBox="1"/>
          <p:nvPr/>
        </p:nvSpPr>
        <p:spPr>
          <a:xfrm>
            <a:off x="237865" y="211008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738504"/>
            <a:ext cx="7590988" cy="1323439"/>
          </a:xfrm>
          <a:prstGeom prst="rect">
            <a:avLst/>
          </a:prstGeom>
          <a:noFill/>
        </p:spPr>
        <p:txBody>
          <a:bodyPr wrap="square" rtlCol="0">
            <a:spAutoFit/>
          </a:bodyPr>
          <a:lstStyle/>
          <a:p>
            <a:pPr algn="just"/>
            <a:r>
              <a:rPr lang="es-ES" sz="2000" dirty="0"/>
              <a:t>a. Descentralizado con administración de cada subsidiaria.</a:t>
            </a:r>
          </a:p>
          <a:p>
            <a:pPr algn="just"/>
            <a:r>
              <a:rPr lang="es-ES" sz="2000" dirty="0"/>
              <a:t>b. Descentralizado con administración de la empresa matriz.</a:t>
            </a:r>
          </a:p>
          <a:p>
            <a:pPr algn="just"/>
            <a:r>
              <a:rPr lang="es-ES" sz="2000" dirty="0"/>
              <a:t>c. Centralizado con administración de la empresa matriz.</a:t>
            </a:r>
          </a:p>
          <a:p>
            <a:pPr algn="just"/>
            <a:r>
              <a:rPr lang="es-ES" sz="2000" dirty="0"/>
              <a:t>d. Centralizado con administración de cada subsidiaria.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E6645F3E-9385-48F3-89EC-0C4D169142E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F8949-FBCB-453F-B848-F9393E33263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A570260-56AB-4343-B8B1-26D41A86A411}"/>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D6A4332-9EE4-4DE5-8D07-0B4B2FEAEF9A}"/>
              </a:ext>
            </a:extLst>
          </p:cNvPr>
          <p:cNvPicPr>
            <a:picLocks noChangeAspect="1"/>
          </p:cNvPicPr>
          <p:nvPr/>
        </p:nvPicPr>
        <p:blipFill>
          <a:blip r:embed="rId2"/>
          <a:stretch>
            <a:fillRect/>
          </a:stretch>
        </p:blipFill>
        <p:spPr>
          <a:xfrm>
            <a:off x="-24847" y="1"/>
            <a:ext cx="9168848" cy="5143500"/>
          </a:xfrm>
          <a:prstGeom prst="rect">
            <a:avLst/>
          </a:prstGeom>
        </p:spPr>
      </p:pic>
    </p:spTree>
    <p:extLst>
      <p:ext uri="{BB962C8B-B14F-4D97-AF65-F5344CB8AC3E}">
        <p14:creationId xmlns:p14="http://schemas.microsoft.com/office/powerpoint/2010/main" val="35986086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292</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2022-01-11T20:26:49Z</dcterms:modified>
</cp:coreProperties>
</file>