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Evaluación de Impacto Ambiental</a:t>
            </a:r>
            <a:endParaRPr lang="es-ES" sz="2400" dirty="0">
              <a:solidFill>
                <a:schemeClr val="bg1"/>
              </a:solidFill>
            </a:endParaRPr>
          </a:p>
        </p:txBody>
      </p:sp>
      <p:pic>
        <p:nvPicPr>
          <p:cNvPr id="7" name="Imagen 6">
            <a:extLst>
              <a:ext uri="{FF2B5EF4-FFF2-40B4-BE49-F238E27FC236}">
                <a16:creationId xmlns:a16="http://schemas.microsoft.com/office/drawing/2014/main" id="{37134C5F-8095-46A5-9585-4446FC1FB732}"/>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Usted ha sido contratado como ingeniero de medio ambiente en una empresa que se dedica a la extracción de petróleo crudo. Como primera tarea, la empresa le ha asignado la labor de identificar la mejor forma para reducir las emisiones atmosféricas producto de quema de gas en la Tea del pozo estratigráfico.</a:t>
            </a:r>
          </a:p>
        </p:txBody>
      </p:sp>
      <p:pic>
        <p:nvPicPr>
          <p:cNvPr id="5" name="Imagen 4">
            <a:extLst>
              <a:ext uri="{FF2B5EF4-FFF2-40B4-BE49-F238E27FC236}">
                <a16:creationId xmlns:a16="http://schemas.microsoft.com/office/drawing/2014/main" id="{48672C04-D258-4B9B-85E7-8A0BFA40A2E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¿Cuál considera usted es la mejor forma para tratar esas emisiones atmosféricas?</a:t>
            </a:r>
          </a:p>
        </p:txBody>
      </p:sp>
      <p:sp>
        <p:nvSpPr>
          <p:cNvPr id="4" name="CuadroTexto 3"/>
          <p:cNvSpPr txBox="1"/>
          <p:nvPr/>
        </p:nvSpPr>
        <p:spPr>
          <a:xfrm>
            <a:off x="238562" y="160751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56297"/>
            <a:ext cx="7590988" cy="2246769"/>
          </a:xfrm>
          <a:prstGeom prst="rect">
            <a:avLst/>
          </a:prstGeom>
          <a:noFill/>
        </p:spPr>
        <p:txBody>
          <a:bodyPr wrap="square" rtlCol="0">
            <a:spAutoFit/>
          </a:bodyPr>
          <a:lstStyle/>
          <a:p>
            <a:pPr lvl="0"/>
            <a:r>
              <a:rPr lang="es-CO" sz="2000" dirty="0"/>
              <a:t>a. Revisando con el director de producción del pozo las condiciones de operación de la tea para optimizarla</a:t>
            </a:r>
          </a:p>
          <a:p>
            <a:pPr lvl="0"/>
            <a:r>
              <a:rPr lang="es-CO" sz="2000" dirty="0"/>
              <a:t>b. Solicitando la eliminación de la tea y aprovechando el gas del pozo en otras actividades industriales</a:t>
            </a:r>
          </a:p>
          <a:p>
            <a:pPr lvl="0"/>
            <a:r>
              <a:rPr lang="es-CO" sz="2000" dirty="0"/>
              <a:t>c. No existe forma de reducir esas emisiones atmosféricas</a:t>
            </a:r>
          </a:p>
          <a:p>
            <a:pPr lvl="0"/>
            <a:r>
              <a:rPr lang="es-CO" sz="2000" dirty="0"/>
              <a:t>d. Construyendo una torre lavadora de gases en la tea para tratar las emisiones.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AB7C3B43-DA19-4527-ABA6-73343174916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Usted ha sido contratado como ingeniero de medio ambiente en una empresa que se dedica a la extracción de petróleo crudo. Como primera tarea, la empresa le ha asignado la labor de identificar la mejor forma para reducir la taza de accidentes laborales en el pozo de producción.</a:t>
            </a:r>
          </a:p>
        </p:txBody>
      </p:sp>
      <p:pic>
        <p:nvPicPr>
          <p:cNvPr id="5" name="Imagen 4">
            <a:extLst>
              <a:ext uri="{FF2B5EF4-FFF2-40B4-BE49-F238E27FC236}">
                <a16:creationId xmlns:a16="http://schemas.microsoft.com/office/drawing/2014/main" id="{C7F0E508-4305-4123-AE2F-C89014E1E3F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5463"/>
            <a:ext cx="7590988" cy="707886"/>
          </a:xfrm>
          <a:prstGeom prst="rect">
            <a:avLst/>
          </a:prstGeom>
          <a:noFill/>
        </p:spPr>
        <p:txBody>
          <a:bodyPr wrap="square" rtlCol="0">
            <a:spAutoFit/>
          </a:bodyPr>
          <a:lstStyle/>
          <a:p>
            <a:r>
              <a:rPr lang="es-CO" sz="2000" dirty="0"/>
              <a:t>¿Cuál considera usted es la mejor forma para reducir los accidentes laborales?</a:t>
            </a:r>
          </a:p>
        </p:txBody>
      </p:sp>
      <p:sp>
        <p:nvSpPr>
          <p:cNvPr id="4" name="CuadroTexto 3"/>
          <p:cNvSpPr txBox="1"/>
          <p:nvPr/>
        </p:nvSpPr>
        <p:spPr>
          <a:xfrm>
            <a:off x="360482" y="159607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60482" y="2102580"/>
            <a:ext cx="7590988" cy="1754326"/>
          </a:xfrm>
          <a:prstGeom prst="rect">
            <a:avLst/>
          </a:prstGeom>
          <a:noFill/>
        </p:spPr>
        <p:txBody>
          <a:bodyPr wrap="square" rtlCol="0">
            <a:spAutoFit/>
          </a:bodyPr>
          <a:lstStyle/>
          <a:p>
            <a:pPr lvl="0"/>
            <a:r>
              <a:rPr lang="es-CO" dirty="0"/>
              <a:t>a. Mejorando las remuneraciones laborales de los trabajadores.</a:t>
            </a:r>
          </a:p>
          <a:p>
            <a:pPr lvl="0"/>
            <a:r>
              <a:rPr lang="es-CO" dirty="0"/>
              <a:t>b. Analizando las causas de los accidentes e implementando medidas de prevención y control.</a:t>
            </a:r>
          </a:p>
          <a:p>
            <a:pPr lvl="0"/>
            <a:r>
              <a:rPr lang="es-CO" dirty="0"/>
              <a:t>c. Disminuyendo las horas laborables de los trabajadores.</a:t>
            </a:r>
          </a:p>
          <a:p>
            <a:pPr lvl="0"/>
            <a:r>
              <a:rPr lang="es-CO" dirty="0"/>
              <a:t>d. Aumentando el número de horas de capacitación de los trabajadores en temas de seguridad.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D88497A9-CEE4-488C-8110-E4DE61DD7ED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F1E31-B69B-4A29-991B-694A8ED8809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5CC60BB1-6728-424E-81FA-7C1261857412}"/>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8194718-F078-4F47-B497-02C0EA9AC004}"/>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160046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C252D1A-0E12-4AF1-8D60-1E05CD83D75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Muchos profesionales consideran que los Estudios de Impacto Ambiental son solamente un requisito para la obtención de las licencias ambientales y permisos de operación de los grandes proyectos que ocasionan altos impactos ambientales negativos. Sin embargo, los buenos profesionales no concuerdan con esta visión y prefieren invertir un mayor tiempo en la organización de los estudios de impacto ambiental porque consideran que esta herramienta permite prevenir inconvenientes en horizonte futuro del proyecto.</a:t>
            </a:r>
          </a:p>
        </p:txBody>
      </p:sp>
      <p:pic>
        <p:nvPicPr>
          <p:cNvPr id="5" name="Imagen 4">
            <a:extLst>
              <a:ext uri="{FF2B5EF4-FFF2-40B4-BE49-F238E27FC236}">
                <a16:creationId xmlns:a16="http://schemas.microsoft.com/office/drawing/2014/main" id="{4B4A83F2-0EDA-4751-8F89-FC1648E8D27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¿Cómo deben entonces percibir los buenos profesionales a los estudios de impacto ambiental en su totalidad?</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r>
              <a:rPr lang="es-CO" dirty="0"/>
              <a:t>a. Como una herramienta de planeación y toma de decisiones.</a:t>
            </a:r>
          </a:p>
          <a:p>
            <a:pPr lvl="0"/>
            <a:r>
              <a:rPr lang="es-CO" dirty="0"/>
              <a:t>b. Como una herramienta de prevención de conflictos de intereses.</a:t>
            </a:r>
          </a:p>
          <a:p>
            <a:pPr lvl="0"/>
            <a:r>
              <a:rPr lang="es-CO" dirty="0"/>
              <a:t>c. Como una herramienta de participación de los grupos de interés.</a:t>
            </a:r>
          </a:p>
          <a:p>
            <a:pPr lvl="0"/>
            <a:r>
              <a:rPr lang="es-CO" dirty="0"/>
              <a:t>d. Como una herramienta para la obtención de licencias ambientales.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10" name="Imagen 9">
            <a:extLst>
              <a:ext uri="{FF2B5EF4-FFF2-40B4-BE49-F238E27FC236}">
                <a16:creationId xmlns:a16="http://schemas.microsoft.com/office/drawing/2014/main" id="{6B7D4C65-7AEF-43E5-B080-1BA0C2CDC23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Usted ha sido contratado como ingeniero de medio ambiente en una empresa que se dedica a la extracción de petróleo crudo. Como primera tarea, la empresa le ha asignado la labor de identificar la mejor forma para tratar los residuos peligrosos, es decir aquellos productos que se contaminan con lodos de crudo.</a:t>
            </a:r>
          </a:p>
        </p:txBody>
      </p:sp>
      <p:pic>
        <p:nvPicPr>
          <p:cNvPr id="5" name="Imagen 4">
            <a:extLst>
              <a:ext uri="{FF2B5EF4-FFF2-40B4-BE49-F238E27FC236}">
                <a16:creationId xmlns:a16="http://schemas.microsoft.com/office/drawing/2014/main" id="{C1866087-8DFB-47E5-80B5-3E1776AD121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6250"/>
            <a:ext cx="7590988" cy="707886"/>
          </a:xfrm>
          <a:prstGeom prst="rect">
            <a:avLst/>
          </a:prstGeom>
          <a:noFill/>
        </p:spPr>
        <p:txBody>
          <a:bodyPr wrap="square" rtlCol="0">
            <a:spAutoFit/>
          </a:bodyPr>
          <a:lstStyle/>
          <a:p>
            <a:r>
              <a:rPr lang="es-CO" sz="2000" dirty="0"/>
              <a:t>¿Cuál considera usted es la mejor forma para tratar esos residuos peligrosos?</a:t>
            </a:r>
          </a:p>
        </p:txBody>
      </p:sp>
      <p:sp>
        <p:nvSpPr>
          <p:cNvPr id="4" name="CuadroTexto 3"/>
          <p:cNvSpPr txBox="1"/>
          <p:nvPr/>
        </p:nvSpPr>
        <p:spPr>
          <a:xfrm>
            <a:off x="238562" y="160137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98193"/>
            <a:ext cx="7590988" cy="1477328"/>
          </a:xfrm>
          <a:prstGeom prst="rect">
            <a:avLst/>
          </a:prstGeom>
          <a:noFill/>
        </p:spPr>
        <p:txBody>
          <a:bodyPr wrap="square" rtlCol="0">
            <a:spAutoFit/>
          </a:bodyPr>
          <a:lstStyle/>
          <a:p>
            <a:pPr lvl="0"/>
            <a:r>
              <a:rPr lang="es-CO" dirty="0"/>
              <a:t>a. Contratando un gestor autorizado para que se encargue de tratar los residuos peligrosos</a:t>
            </a:r>
          </a:p>
          <a:p>
            <a:pPr lvl="0"/>
            <a:r>
              <a:rPr lang="es-CO" dirty="0"/>
              <a:t>b. Adecuando un sector para realizar la </a:t>
            </a:r>
            <a:r>
              <a:rPr lang="es-CO" dirty="0" err="1"/>
              <a:t>biorremediación</a:t>
            </a:r>
            <a:r>
              <a:rPr lang="es-CO" dirty="0"/>
              <a:t> de los lodos de crudo</a:t>
            </a:r>
          </a:p>
          <a:p>
            <a:pPr lvl="0"/>
            <a:r>
              <a:rPr lang="es-CO" dirty="0"/>
              <a:t>c. Incinerando de forma controlada los lodos de crudo</a:t>
            </a:r>
          </a:p>
          <a:p>
            <a:pPr lvl="0"/>
            <a:r>
              <a:rPr lang="es-CO" dirty="0"/>
              <a:t>d. Caracterizando los lodos y haciendo un análisis de alternativas posibles.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DAEA3BA8-9971-459A-A545-487E93401BF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Usted ha sido contratado como ingeniero de medio ambiente en una empresa que se dedica a la extracción de petróleo crudo. Como primera tarea, la empresa le ha asignado la labor de identificar la mejor forma para tratar las aguas residuales, es decir aquellas aguas de proceso que se contaminan con crudo.</a:t>
            </a:r>
          </a:p>
        </p:txBody>
      </p:sp>
      <p:pic>
        <p:nvPicPr>
          <p:cNvPr id="6" name="Imagen 5">
            <a:extLst>
              <a:ext uri="{FF2B5EF4-FFF2-40B4-BE49-F238E27FC236}">
                <a16:creationId xmlns:a16="http://schemas.microsoft.com/office/drawing/2014/main" id="{8BC2B078-5DE5-4685-98F4-92B8225E467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¿Cuál considera usted es la mejor forma para tratar las aguas residuales?</a:t>
            </a:r>
          </a:p>
        </p:txBody>
      </p:sp>
      <p:sp>
        <p:nvSpPr>
          <p:cNvPr id="4" name="CuadroTexto 3"/>
          <p:cNvSpPr txBox="1"/>
          <p:nvPr/>
        </p:nvSpPr>
        <p:spPr>
          <a:xfrm>
            <a:off x="238562" y="15866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126040"/>
            <a:ext cx="7590988" cy="2554545"/>
          </a:xfrm>
          <a:prstGeom prst="rect">
            <a:avLst/>
          </a:prstGeom>
          <a:noFill/>
        </p:spPr>
        <p:txBody>
          <a:bodyPr wrap="square" rtlCol="0">
            <a:spAutoFit/>
          </a:bodyPr>
          <a:lstStyle/>
          <a:p>
            <a:pPr lvl="0"/>
            <a:r>
              <a:rPr lang="es-CO" sz="2000" dirty="0"/>
              <a:t>a. Con la construcción de una trampa de grasas para separar el agua de las grasas presentes.</a:t>
            </a:r>
          </a:p>
          <a:p>
            <a:pPr lvl="0"/>
            <a:r>
              <a:rPr lang="es-CO" sz="2000" dirty="0"/>
              <a:t>b. Con la construcción de una planta de tratamiento de aguas residuales industriales.</a:t>
            </a:r>
          </a:p>
          <a:p>
            <a:pPr lvl="0"/>
            <a:r>
              <a:rPr lang="es-CO" sz="2000" dirty="0"/>
              <a:t>c. Con la construcción de un sistema de tratamiento por evaporación para separar el agua del crudo.</a:t>
            </a:r>
          </a:p>
          <a:p>
            <a:pPr lvl="0"/>
            <a:r>
              <a:rPr lang="es-CO" sz="2000" dirty="0"/>
              <a:t>d. Caracterizando las aguas residuales y haciendo un análisis de alternativas posibles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DBCDAB3A-3280-4A7A-B15A-F90C41E8646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808</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2022-01-12T19:41:32Z</dcterms:modified>
</cp:coreProperties>
</file>