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6"/>
  </p:notesMasterIdLst>
  <p:sldIdLst>
    <p:sldId id="260" r:id="rId2"/>
    <p:sldId id="258" r:id="rId3"/>
    <p:sldId id="262" r:id="rId4"/>
    <p:sldId id="273" r:id="rId5"/>
    <p:sldId id="263" r:id="rId6"/>
    <p:sldId id="274" r:id="rId7"/>
    <p:sldId id="275" r:id="rId8"/>
    <p:sldId id="276" r:id="rId9"/>
    <p:sldId id="277" r:id="rId10"/>
    <p:sldId id="278" r:id="rId11"/>
    <p:sldId id="279" r:id="rId12"/>
    <p:sldId id="280" r:id="rId13"/>
    <p:sldId id="281" r:id="rId14"/>
    <p:sldId id="282" r:id="rId15"/>
  </p:sldIdLst>
  <p:sldSz cx="9144000" cy="5143500" type="screen16x9"/>
  <p:notesSz cx="6858000" cy="9144000"/>
  <p:defaultTextStyle>
    <a:defPPr>
      <a:defRPr lang="es-E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4231F"/>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varScale="1">
        <p:scale>
          <a:sx n="90" d="100"/>
          <a:sy n="90" d="100"/>
        </p:scale>
        <p:origin x="816" y="84"/>
      </p:cViewPr>
      <p:guideLst>
        <p:guide orient="horz" pos="162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CO"/>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0A97B5F-50AC-4970-98D9-690BC88EE4BB}" type="datetimeFigureOut">
              <a:rPr lang="es-CO" smtClean="0"/>
              <a:t>11/01/2022</a:t>
            </a:fld>
            <a:endParaRPr lang="es-CO"/>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CO"/>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CO"/>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94A9B7C-9772-440A-B99F-7FEF560F6897}" type="slidenum">
              <a:rPr lang="es-CO" smtClean="0"/>
              <a:t>‹Nº›</a:t>
            </a:fld>
            <a:endParaRPr lang="es-CO"/>
          </a:p>
        </p:txBody>
      </p:sp>
    </p:spTree>
    <p:extLst>
      <p:ext uri="{BB962C8B-B14F-4D97-AF65-F5344CB8AC3E}">
        <p14:creationId xmlns:p14="http://schemas.microsoft.com/office/powerpoint/2010/main" val="248446096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O" dirty="0"/>
          </a:p>
        </p:txBody>
      </p:sp>
      <p:sp>
        <p:nvSpPr>
          <p:cNvPr id="4" name="Marcador de número de diapositiva 3"/>
          <p:cNvSpPr>
            <a:spLocks noGrp="1"/>
          </p:cNvSpPr>
          <p:nvPr>
            <p:ph type="sldNum" sz="quarter" idx="10"/>
          </p:nvPr>
        </p:nvSpPr>
        <p:spPr/>
        <p:txBody>
          <a:bodyPr/>
          <a:lstStyle/>
          <a:p>
            <a:fld id="{794A9B7C-9772-440A-B99F-7FEF560F6897}" type="slidenum">
              <a:rPr lang="es-CO" smtClean="0"/>
              <a:t>5</a:t>
            </a:fld>
            <a:endParaRPr lang="es-CO"/>
          </a:p>
        </p:txBody>
      </p:sp>
    </p:spTree>
    <p:extLst>
      <p:ext uri="{BB962C8B-B14F-4D97-AF65-F5344CB8AC3E}">
        <p14:creationId xmlns:p14="http://schemas.microsoft.com/office/powerpoint/2010/main" val="58540835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O" dirty="0"/>
          </a:p>
        </p:txBody>
      </p:sp>
      <p:sp>
        <p:nvSpPr>
          <p:cNvPr id="4" name="Marcador de número de diapositiva 3"/>
          <p:cNvSpPr>
            <a:spLocks noGrp="1"/>
          </p:cNvSpPr>
          <p:nvPr>
            <p:ph type="sldNum" sz="quarter" idx="10"/>
          </p:nvPr>
        </p:nvSpPr>
        <p:spPr/>
        <p:txBody>
          <a:bodyPr/>
          <a:lstStyle/>
          <a:p>
            <a:fld id="{794A9B7C-9772-440A-B99F-7FEF560F6897}" type="slidenum">
              <a:rPr lang="es-CO" smtClean="0"/>
              <a:t>13</a:t>
            </a:fld>
            <a:endParaRPr lang="es-CO"/>
          </a:p>
        </p:txBody>
      </p:sp>
    </p:spTree>
    <p:extLst>
      <p:ext uri="{BB962C8B-B14F-4D97-AF65-F5344CB8AC3E}">
        <p14:creationId xmlns:p14="http://schemas.microsoft.com/office/powerpoint/2010/main" val="110487941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685800" y="1597819"/>
            <a:ext cx="7772400" cy="1102519"/>
          </a:xfrm>
        </p:spPr>
        <p:txBody>
          <a:bodyPr/>
          <a:lstStyle/>
          <a:p>
            <a:r>
              <a:rPr lang="es-ES_tradnl"/>
              <a:t>Clic para editar título</a:t>
            </a:r>
            <a:endParaRPr lang="es-ES"/>
          </a:p>
        </p:txBody>
      </p:sp>
      <p:sp>
        <p:nvSpPr>
          <p:cNvPr id="3" name="Subtítulo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_tradnl"/>
              <a:t>Haga clic para modificar el estilo de subtítulo del patrón</a:t>
            </a:r>
            <a:endParaRPr lang="es-ES"/>
          </a:p>
        </p:txBody>
      </p:sp>
      <p:sp>
        <p:nvSpPr>
          <p:cNvPr id="4" name="Marcador de fecha 3"/>
          <p:cNvSpPr>
            <a:spLocks noGrp="1"/>
          </p:cNvSpPr>
          <p:nvPr>
            <p:ph type="dt" sz="half" idx="10"/>
          </p:nvPr>
        </p:nvSpPr>
        <p:spPr/>
        <p:txBody>
          <a:bodyPr/>
          <a:lstStyle/>
          <a:p>
            <a:fld id="{0A9B67B3-53C9-AA4F-997E-5F50883CCD98}" type="datetimeFigureOut">
              <a:rPr lang="es-ES" smtClean="0"/>
              <a:t>11/01/2022</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FC196FE9-B0B0-5C4F-8852-53883B57E13C}" type="slidenum">
              <a:rPr lang="es-ES" smtClean="0"/>
              <a:t>‹Nº›</a:t>
            </a:fld>
            <a:endParaRPr lang="es-ES"/>
          </a:p>
        </p:txBody>
      </p:sp>
    </p:spTree>
    <p:extLst>
      <p:ext uri="{BB962C8B-B14F-4D97-AF65-F5344CB8AC3E}">
        <p14:creationId xmlns:p14="http://schemas.microsoft.com/office/powerpoint/2010/main" val="311581827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_tradnl"/>
              <a:t>Clic para editar título</a:t>
            </a:r>
            <a:endParaRPr lang="es-ES"/>
          </a:p>
        </p:txBody>
      </p:sp>
      <p:sp>
        <p:nvSpPr>
          <p:cNvPr id="3" name="Marcador de texto vertical 2"/>
          <p:cNvSpPr>
            <a:spLocks noGrp="1"/>
          </p:cNvSpPr>
          <p:nvPr>
            <p:ph type="body" orient="vert" idx="1"/>
          </p:nvPr>
        </p:nvSpPr>
        <p:spPr/>
        <p:txBody>
          <a:bodyPr vert="eaVert"/>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s-ES"/>
          </a:p>
        </p:txBody>
      </p:sp>
      <p:sp>
        <p:nvSpPr>
          <p:cNvPr id="4" name="Marcador de fecha 3"/>
          <p:cNvSpPr>
            <a:spLocks noGrp="1"/>
          </p:cNvSpPr>
          <p:nvPr>
            <p:ph type="dt" sz="half" idx="10"/>
          </p:nvPr>
        </p:nvSpPr>
        <p:spPr/>
        <p:txBody>
          <a:bodyPr/>
          <a:lstStyle/>
          <a:p>
            <a:fld id="{0A9B67B3-53C9-AA4F-997E-5F50883CCD98}" type="datetimeFigureOut">
              <a:rPr lang="es-ES" smtClean="0"/>
              <a:t>11/01/2022</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FC196FE9-B0B0-5C4F-8852-53883B57E13C}" type="slidenum">
              <a:rPr lang="es-ES" smtClean="0"/>
              <a:t>‹Nº›</a:t>
            </a:fld>
            <a:endParaRPr lang="es-ES"/>
          </a:p>
        </p:txBody>
      </p:sp>
    </p:spTree>
    <p:extLst>
      <p:ext uri="{BB962C8B-B14F-4D97-AF65-F5344CB8AC3E}">
        <p14:creationId xmlns:p14="http://schemas.microsoft.com/office/powerpoint/2010/main" val="302453573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6629400" y="154781"/>
            <a:ext cx="2057400" cy="3290888"/>
          </a:xfrm>
        </p:spPr>
        <p:txBody>
          <a:bodyPr vert="eaVert"/>
          <a:lstStyle/>
          <a:p>
            <a:r>
              <a:rPr lang="es-ES_tradnl"/>
              <a:t>Clic para editar título</a:t>
            </a:r>
            <a:endParaRPr lang="es-ES"/>
          </a:p>
        </p:txBody>
      </p:sp>
      <p:sp>
        <p:nvSpPr>
          <p:cNvPr id="3" name="Marcador de texto vertical 2"/>
          <p:cNvSpPr>
            <a:spLocks noGrp="1"/>
          </p:cNvSpPr>
          <p:nvPr>
            <p:ph type="body" orient="vert" idx="1"/>
          </p:nvPr>
        </p:nvSpPr>
        <p:spPr>
          <a:xfrm>
            <a:off x="457200" y="154781"/>
            <a:ext cx="6019800" cy="3290888"/>
          </a:xfrm>
        </p:spPr>
        <p:txBody>
          <a:bodyPr vert="eaVert"/>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s-ES"/>
          </a:p>
        </p:txBody>
      </p:sp>
      <p:sp>
        <p:nvSpPr>
          <p:cNvPr id="4" name="Marcador de fecha 3"/>
          <p:cNvSpPr>
            <a:spLocks noGrp="1"/>
          </p:cNvSpPr>
          <p:nvPr>
            <p:ph type="dt" sz="half" idx="10"/>
          </p:nvPr>
        </p:nvSpPr>
        <p:spPr/>
        <p:txBody>
          <a:bodyPr/>
          <a:lstStyle/>
          <a:p>
            <a:fld id="{0A9B67B3-53C9-AA4F-997E-5F50883CCD98}" type="datetimeFigureOut">
              <a:rPr lang="es-ES" smtClean="0"/>
              <a:t>11/01/2022</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FC196FE9-B0B0-5C4F-8852-53883B57E13C}" type="slidenum">
              <a:rPr lang="es-ES" smtClean="0"/>
              <a:t>‹Nº›</a:t>
            </a:fld>
            <a:endParaRPr lang="es-ES"/>
          </a:p>
        </p:txBody>
      </p:sp>
    </p:spTree>
    <p:extLst>
      <p:ext uri="{BB962C8B-B14F-4D97-AF65-F5344CB8AC3E}">
        <p14:creationId xmlns:p14="http://schemas.microsoft.com/office/powerpoint/2010/main" val="389536817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_tradnl"/>
              <a:t>Clic para editar título</a:t>
            </a:r>
            <a:endParaRPr lang="es-ES"/>
          </a:p>
        </p:txBody>
      </p:sp>
      <p:sp>
        <p:nvSpPr>
          <p:cNvPr id="3" name="Marcador de contenido 2"/>
          <p:cNvSpPr>
            <a:spLocks noGrp="1"/>
          </p:cNvSpPr>
          <p:nvPr>
            <p:ph idx="1"/>
          </p:nvPr>
        </p:nvSpPr>
        <p:spPr/>
        <p:txBody>
          <a:body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s-ES"/>
          </a:p>
        </p:txBody>
      </p:sp>
      <p:sp>
        <p:nvSpPr>
          <p:cNvPr id="4" name="Marcador de fecha 3"/>
          <p:cNvSpPr>
            <a:spLocks noGrp="1"/>
          </p:cNvSpPr>
          <p:nvPr>
            <p:ph type="dt" sz="half" idx="10"/>
          </p:nvPr>
        </p:nvSpPr>
        <p:spPr/>
        <p:txBody>
          <a:bodyPr/>
          <a:lstStyle/>
          <a:p>
            <a:fld id="{0A9B67B3-53C9-AA4F-997E-5F50883CCD98}" type="datetimeFigureOut">
              <a:rPr lang="es-ES" smtClean="0"/>
              <a:t>11/01/2022</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FC196FE9-B0B0-5C4F-8852-53883B57E13C}" type="slidenum">
              <a:rPr lang="es-ES" smtClean="0"/>
              <a:t>‹Nº›</a:t>
            </a:fld>
            <a:endParaRPr lang="es-ES"/>
          </a:p>
        </p:txBody>
      </p:sp>
    </p:spTree>
    <p:extLst>
      <p:ext uri="{BB962C8B-B14F-4D97-AF65-F5344CB8AC3E}">
        <p14:creationId xmlns:p14="http://schemas.microsoft.com/office/powerpoint/2010/main" val="118217407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p:cNvSpPr>
            <a:spLocks noGrp="1"/>
          </p:cNvSpPr>
          <p:nvPr>
            <p:ph type="title"/>
          </p:nvPr>
        </p:nvSpPr>
        <p:spPr>
          <a:xfrm>
            <a:off x="722313" y="3305176"/>
            <a:ext cx="7772400" cy="1021556"/>
          </a:xfrm>
        </p:spPr>
        <p:txBody>
          <a:bodyPr anchor="t"/>
          <a:lstStyle>
            <a:lvl1pPr algn="l">
              <a:defRPr sz="4000" b="1" cap="all"/>
            </a:lvl1pPr>
          </a:lstStyle>
          <a:p>
            <a:r>
              <a:rPr lang="es-ES_tradnl"/>
              <a:t>Clic para editar título</a:t>
            </a:r>
            <a:endParaRPr lang="es-ES"/>
          </a:p>
        </p:txBody>
      </p:sp>
      <p:sp>
        <p:nvSpPr>
          <p:cNvPr id="3" name="Marcador de texto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_tradnl"/>
              <a:t>Haga clic para modificar el estilo de texto del patrón</a:t>
            </a:r>
          </a:p>
        </p:txBody>
      </p:sp>
      <p:sp>
        <p:nvSpPr>
          <p:cNvPr id="4" name="Marcador de fecha 3"/>
          <p:cNvSpPr>
            <a:spLocks noGrp="1"/>
          </p:cNvSpPr>
          <p:nvPr>
            <p:ph type="dt" sz="half" idx="10"/>
          </p:nvPr>
        </p:nvSpPr>
        <p:spPr/>
        <p:txBody>
          <a:bodyPr/>
          <a:lstStyle/>
          <a:p>
            <a:fld id="{0A9B67B3-53C9-AA4F-997E-5F50883CCD98}" type="datetimeFigureOut">
              <a:rPr lang="es-ES" smtClean="0"/>
              <a:t>11/01/2022</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FC196FE9-B0B0-5C4F-8852-53883B57E13C}" type="slidenum">
              <a:rPr lang="es-ES" smtClean="0"/>
              <a:t>‹Nº›</a:t>
            </a:fld>
            <a:endParaRPr lang="es-ES"/>
          </a:p>
        </p:txBody>
      </p:sp>
    </p:spTree>
    <p:extLst>
      <p:ext uri="{BB962C8B-B14F-4D97-AF65-F5344CB8AC3E}">
        <p14:creationId xmlns:p14="http://schemas.microsoft.com/office/powerpoint/2010/main" val="209273268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_tradnl"/>
              <a:t>Clic para editar título</a:t>
            </a:r>
            <a:endParaRPr lang="es-ES"/>
          </a:p>
        </p:txBody>
      </p:sp>
      <p:sp>
        <p:nvSpPr>
          <p:cNvPr id="3" name="Marcador de contenido 2"/>
          <p:cNvSpPr>
            <a:spLocks noGrp="1"/>
          </p:cNvSpPr>
          <p:nvPr>
            <p:ph sz="half" idx="1"/>
          </p:nvPr>
        </p:nvSpPr>
        <p:spPr>
          <a:xfrm>
            <a:off x="457200" y="900113"/>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s-ES"/>
          </a:p>
        </p:txBody>
      </p:sp>
      <p:sp>
        <p:nvSpPr>
          <p:cNvPr id="4" name="Marcador de contenido 3"/>
          <p:cNvSpPr>
            <a:spLocks noGrp="1"/>
          </p:cNvSpPr>
          <p:nvPr>
            <p:ph sz="half" idx="2"/>
          </p:nvPr>
        </p:nvSpPr>
        <p:spPr>
          <a:xfrm>
            <a:off x="4648200" y="900113"/>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s-ES"/>
          </a:p>
        </p:txBody>
      </p:sp>
      <p:sp>
        <p:nvSpPr>
          <p:cNvPr id="5" name="Marcador de fecha 4"/>
          <p:cNvSpPr>
            <a:spLocks noGrp="1"/>
          </p:cNvSpPr>
          <p:nvPr>
            <p:ph type="dt" sz="half" idx="10"/>
          </p:nvPr>
        </p:nvSpPr>
        <p:spPr/>
        <p:txBody>
          <a:bodyPr/>
          <a:lstStyle/>
          <a:p>
            <a:fld id="{0A9B67B3-53C9-AA4F-997E-5F50883CCD98}" type="datetimeFigureOut">
              <a:rPr lang="es-ES" smtClean="0"/>
              <a:t>11/01/2022</a:t>
            </a:fld>
            <a:endParaRPr lang="es-ES"/>
          </a:p>
        </p:txBody>
      </p:sp>
      <p:sp>
        <p:nvSpPr>
          <p:cNvPr id="6" name="Marcador de pie de página 5"/>
          <p:cNvSpPr>
            <a:spLocks noGrp="1"/>
          </p:cNvSpPr>
          <p:nvPr>
            <p:ph type="ftr" sz="quarter" idx="11"/>
          </p:nvPr>
        </p:nvSpPr>
        <p:spPr/>
        <p:txBody>
          <a:bodyPr/>
          <a:lstStyle/>
          <a:p>
            <a:endParaRPr lang="es-ES"/>
          </a:p>
        </p:txBody>
      </p:sp>
      <p:sp>
        <p:nvSpPr>
          <p:cNvPr id="7" name="Marcador de número de diapositiva 6"/>
          <p:cNvSpPr>
            <a:spLocks noGrp="1"/>
          </p:cNvSpPr>
          <p:nvPr>
            <p:ph type="sldNum" sz="quarter" idx="12"/>
          </p:nvPr>
        </p:nvSpPr>
        <p:spPr/>
        <p:txBody>
          <a:bodyPr/>
          <a:lstStyle/>
          <a:p>
            <a:fld id="{FC196FE9-B0B0-5C4F-8852-53883B57E13C}" type="slidenum">
              <a:rPr lang="es-ES" smtClean="0"/>
              <a:t>‹Nº›</a:t>
            </a:fld>
            <a:endParaRPr lang="es-ES"/>
          </a:p>
        </p:txBody>
      </p:sp>
    </p:spTree>
    <p:extLst>
      <p:ext uri="{BB962C8B-B14F-4D97-AF65-F5344CB8AC3E}">
        <p14:creationId xmlns:p14="http://schemas.microsoft.com/office/powerpoint/2010/main" val="248356683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p:cNvSpPr>
            <a:spLocks noGrp="1"/>
          </p:cNvSpPr>
          <p:nvPr>
            <p:ph type="title"/>
          </p:nvPr>
        </p:nvSpPr>
        <p:spPr>
          <a:xfrm>
            <a:off x="457200" y="205979"/>
            <a:ext cx="8229600" cy="857250"/>
          </a:xfrm>
        </p:spPr>
        <p:txBody>
          <a:bodyPr/>
          <a:lstStyle>
            <a:lvl1pPr>
              <a:defRPr/>
            </a:lvl1pPr>
          </a:lstStyle>
          <a:p>
            <a:r>
              <a:rPr lang="es-ES_tradnl"/>
              <a:t>Clic para editar título</a:t>
            </a:r>
            <a:endParaRPr lang="es-ES"/>
          </a:p>
        </p:txBody>
      </p:sp>
      <p:sp>
        <p:nvSpPr>
          <p:cNvPr id="3" name="Marcador de texto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_tradnl"/>
              <a:t>Haga clic para modificar el estilo de texto del patrón</a:t>
            </a:r>
          </a:p>
        </p:txBody>
      </p:sp>
      <p:sp>
        <p:nvSpPr>
          <p:cNvPr id="4" name="Marcador de contenido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s-ES"/>
          </a:p>
        </p:txBody>
      </p:sp>
      <p:sp>
        <p:nvSpPr>
          <p:cNvPr id="5" name="Marcador de texto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_tradnl"/>
              <a:t>Haga clic para modificar el estilo de texto del patrón</a:t>
            </a:r>
          </a:p>
        </p:txBody>
      </p:sp>
      <p:sp>
        <p:nvSpPr>
          <p:cNvPr id="6" name="Marcador de contenido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s-ES"/>
          </a:p>
        </p:txBody>
      </p:sp>
      <p:sp>
        <p:nvSpPr>
          <p:cNvPr id="7" name="Marcador de fecha 6"/>
          <p:cNvSpPr>
            <a:spLocks noGrp="1"/>
          </p:cNvSpPr>
          <p:nvPr>
            <p:ph type="dt" sz="half" idx="10"/>
          </p:nvPr>
        </p:nvSpPr>
        <p:spPr/>
        <p:txBody>
          <a:bodyPr/>
          <a:lstStyle/>
          <a:p>
            <a:fld id="{0A9B67B3-53C9-AA4F-997E-5F50883CCD98}" type="datetimeFigureOut">
              <a:rPr lang="es-ES" smtClean="0"/>
              <a:t>11/01/2022</a:t>
            </a:fld>
            <a:endParaRPr lang="es-ES"/>
          </a:p>
        </p:txBody>
      </p:sp>
      <p:sp>
        <p:nvSpPr>
          <p:cNvPr id="8" name="Marcador de pie de página 7"/>
          <p:cNvSpPr>
            <a:spLocks noGrp="1"/>
          </p:cNvSpPr>
          <p:nvPr>
            <p:ph type="ftr" sz="quarter" idx="11"/>
          </p:nvPr>
        </p:nvSpPr>
        <p:spPr/>
        <p:txBody>
          <a:bodyPr/>
          <a:lstStyle/>
          <a:p>
            <a:endParaRPr lang="es-ES"/>
          </a:p>
        </p:txBody>
      </p:sp>
      <p:sp>
        <p:nvSpPr>
          <p:cNvPr id="9" name="Marcador de número de diapositiva 8"/>
          <p:cNvSpPr>
            <a:spLocks noGrp="1"/>
          </p:cNvSpPr>
          <p:nvPr>
            <p:ph type="sldNum" sz="quarter" idx="12"/>
          </p:nvPr>
        </p:nvSpPr>
        <p:spPr/>
        <p:txBody>
          <a:bodyPr/>
          <a:lstStyle/>
          <a:p>
            <a:fld id="{FC196FE9-B0B0-5C4F-8852-53883B57E13C}" type="slidenum">
              <a:rPr lang="es-ES" smtClean="0"/>
              <a:t>‹Nº›</a:t>
            </a:fld>
            <a:endParaRPr lang="es-ES"/>
          </a:p>
        </p:txBody>
      </p:sp>
    </p:spTree>
    <p:extLst>
      <p:ext uri="{BB962C8B-B14F-4D97-AF65-F5344CB8AC3E}">
        <p14:creationId xmlns:p14="http://schemas.microsoft.com/office/powerpoint/2010/main" val="400551004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_tradnl"/>
              <a:t>Clic para editar título</a:t>
            </a:r>
            <a:endParaRPr lang="es-ES"/>
          </a:p>
        </p:txBody>
      </p:sp>
      <p:sp>
        <p:nvSpPr>
          <p:cNvPr id="3" name="Marcador de fecha 2"/>
          <p:cNvSpPr>
            <a:spLocks noGrp="1"/>
          </p:cNvSpPr>
          <p:nvPr>
            <p:ph type="dt" sz="half" idx="10"/>
          </p:nvPr>
        </p:nvSpPr>
        <p:spPr/>
        <p:txBody>
          <a:bodyPr/>
          <a:lstStyle/>
          <a:p>
            <a:fld id="{0A9B67B3-53C9-AA4F-997E-5F50883CCD98}" type="datetimeFigureOut">
              <a:rPr lang="es-ES" smtClean="0"/>
              <a:t>11/01/2022</a:t>
            </a:fld>
            <a:endParaRPr lang="es-ES"/>
          </a:p>
        </p:txBody>
      </p:sp>
      <p:sp>
        <p:nvSpPr>
          <p:cNvPr id="4" name="Marcador de pie de página 3"/>
          <p:cNvSpPr>
            <a:spLocks noGrp="1"/>
          </p:cNvSpPr>
          <p:nvPr>
            <p:ph type="ftr" sz="quarter" idx="11"/>
          </p:nvPr>
        </p:nvSpPr>
        <p:spPr/>
        <p:txBody>
          <a:bodyPr/>
          <a:lstStyle/>
          <a:p>
            <a:endParaRPr lang="es-ES"/>
          </a:p>
        </p:txBody>
      </p:sp>
      <p:sp>
        <p:nvSpPr>
          <p:cNvPr id="5" name="Marcador de número de diapositiva 4"/>
          <p:cNvSpPr>
            <a:spLocks noGrp="1"/>
          </p:cNvSpPr>
          <p:nvPr>
            <p:ph type="sldNum" sz="quarter" idx="12"/>
          </p:nvPr>
        </p:nvSpPr>
        <p:spPr/>
        <p:txBody>
          <a:bodyPr/>
          <a:lstStyle/>
          <a:p>
            <a:fld id="{FC196FE9-B0B0-5C4F-8852-53883B57E13C}" type="slidenum">
              <a:rPr lang="es-ES" smtClean="0"/>
              <a:t>‹Nº›</a:t>
            </a:fld>
            <a:endParaRPr lang="es-ES"/>
          </a:p>
        </p:txBody>
      </p:sp>
    </p:spTree>
    <p:extLst>
      <p:ext uri="{BB962C8B-B14F-4D97-AF65-F5344CB8AC3E}">
        <p14:creationId xmlns:p14="http://schemas.microsoft.com/office/powerpoint/2010/main" val="88142200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p:cNvSpPr>
            <a:spLocks noGrp="1"/>
          </p:cNvSpPr>
          <p:nvPr>
            <p:ph type="dt" sz="half" idx="10"/>
          </p:nvPr>
        </p:nvSpPr>
        <p:spPr/>
        <p:txBody>
          <a:bodyPr/>
          <a:lstStyle/>
          <a:p>
            <a:fld id="{0A9B67B3-53C9-AA4F-997E-5F50883CCD98}" type="datetimeFigureOut">
              <a:rPr lang="es-ES" smtClean="0"/>
              <a:t>11/01/2022</a:t>
            </a:fld>
            <a:endParaRPr lang="es-ES"/>
          </a:p>
        </p:txBody>
      </p:sp>
      <p:sp>
        <p:nvSpPr>
          <p:cNvPr id="3" name="Marcador de pie de página 2"/>
          <p:cNvSpPr>
            <a:spLocks noGrp="1"/>
          </p:cNvSpPr>
          <p:nvPr>
            <p:ph type="ftr" sz="quarter" idx="11"/>
          </p:nvPr>
        </p:nvSpPr>
        <p:spPr/>
        <p:txBody>
          <a:bodyPr/>
          <a:lstStyle/>
          <a:p>
            <a:endParaRPr lang="es-ES"/>
          </a:p>
        </p:txBody>
      </p:sp>
      <p:sp>
        <p:nvSpPr>
          <p:cNvPr id="4" name="Marcador de número de diapositiva 3"/>
          <p:cNvSpPr>
            <a:spLocks noGrp="1"/>
          </p:cNvSpPr>
          <p:nvPr>
            <p:ph type="sldNum" sz="quarter" idx="12"/>
          </p:nvPr>
        </p:nvSpPr>
        <p:spPr/>
        <p:txBody>
          <a:bodyPr/>
          <a:lstStyle/>
          <a:p>
            <a:fld id="{FC196FE9-B0B0-5C4F-8852-53883B57E13C}" type="slidenum">
              <a:rPr lang="es-ES" smtClean="0"/>
              <a:t>‹Nº›</a:t>
            </a:fld>
            <a:endParaRPr lang="es-ES"/>
          </a:p>
        </p:txBody>
      </p:sp>
    </p:spTree>
    <p:extLst>
      <p:ext uri="{BB962C8B-B14F-4D97-AF65-F5344CB8AC3E}">
        <p14:creationId xmlns:p14="http://schemas.microsoft.com/office/powerpoint/2010/main" val="375514161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457201" y="204787"/>
            <a:ext cx="3008313" cy="871538"/>
          </a:xfrm>
        </p:spPr>
        <p:txBody>
          <a:bodyPr anchor="b"/>
          <a:lstStyle>
            <a:lvl1pPr algn="l">
              <a:defRPr sz="2000" b="1"/>
            </a:lvl1pPr>
          </a:lstStyle>
          <a:p>
            <a:r>
              <a:rPr lang="es-ES_tradnl"/>
              <a:t>Clic para editar título</a:t>
            </a:r>
            <a:endParaRPr lang="es-ES"/>
          </a:p>
        </p:txBody>
      </p:sp>
      <p:sp>
        <p:nvSpPr>
          <p:cNvPr id="3" name="Marcador de contenido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s-ES"/>
          </a:p>
        </p:txBody>
      </p:sp>
      <p:sp>
        <p:nvSpPr>
          <p:cNvPr id="4" name="Marcador de texto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_tradnl"/>
              <a:t>Haga clic para modificar el estilo de texto del patrón</a:t>
            </a:r>
          </a:p>
        </p:txBody>
      </p:sp>
      <p:sp>
        <p:nvSpPr>
          <p:cNvPr id="5" name="Marcador de fecha 4"/>
          <p:cNvSpPr>
            <a:spLocks noGrp="1"/>
          </p:cNvSpPr>
          <p:nvPr>
            <p:ph type="dt" sz="half" idx="10"/>
          </p:nvPr>
        </p:nvSpPr>
        <p:spPr/>
        <p:txBody>
          <a:bodyPr/>
          <a:lstStyle/>
          <a:p>
            <a:fld id="{0A9B67B3-53C9-AA4F-997E-5F50883CCD98}" type="datetimeFigureOut">
              <a:rPr lang="es-ES" smtClean="0"/>
              <a:t>11/01/2022</a:t>
            </a:fld>
            <a:endParaRPr lang="es-ES"/>
          </a:p>
        </p:txBody>
      </p:sp>
      <p:sp>
        <p:nvSpPr>
          <p:cNvPr id="6" name="Marcador de pie de página 5"/>
          <p:cNvSpPr>
            <a:spLocks noGrp="1"/>
          </p:cNvSpPr>
          <p:nvPr>
            <p:ph type="ftr" sz="quarter" idx="11"/>
          </p:nvPr>
        </p:nvSpPr>
        <p:spPr/>
        <p:txBody>
          <a:bodyPr/>
          <a:lstStyle/>
          <a:p>
            <a:endParaRPr lang="es-ES"/>
          </a:p>
        </p:txBody>
      </p:sp>
      <p:sp>
        <p:nvSpPr>
          <p:cNvPr id="7" name="Marcador de número de diapositiva 6"/>
          <p:cNvSpPr>
            <a:spLocks noGrp="1"/>
          </p:cNvSpPr>
          <p:nvPr>
            <p:ph type="sldNum" sz="quarter" idx="12"/>
          </p:nvPr>
        </p:nvSpPr>
        <p:spPr/>
        <p:txBody>
          <a:bodyPr/>
          <a:lstStyle/>
          <a:p>
            <a:fld id="{FC196FE9-B0B0-5C4F-8852-53883B57E13C}" type="slidenum">
              <a:rPr lang="es-ES" smtClean="0"/>
              <a:t>‹Nº›</a:t>
            </a:fld>
            <a:endParaRPr lang="es-ES"/>
          </a:p>
        </p:txBody>
      </p:sp>
    </p:spTree>
    <p:extLst>
      <p:ext uri="{BB962C8B-B14F-4D97-AF65-F5344CB8AC3E}">
        <p14:creationId xmlns:p14="http://schemas.microsoft.com/office/powerpoint/2010/main" val="249902948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1792288" y="3600450"/>
            <a:ext cx="5486400" cy="425054"/>
          </a:xfrm>
        </p:spPr>
        <p:txBody>
          <a:bodyPr anchor="b"/>
          <a:lstStyle>
            <a:lvl1pPr algn="l">
              <a:defRPr sz="2000" b="1"/>
            </a:lvl1pPr>
          </a:lstStyle>
          <a:p>
            <a:r>
              <a:rPr lang="es-ES_tradnl"/>
              <a:t>Clic para editar título</a:t>
            </a:r>
            <a:endParaRPr lang="es-ES"/>
          </a:p>
        </p:txBody>
      </p:sp>
      <p:sp>
        <p:nvSpPr>
          <p:cNvPr id="3" name="Marcador de posición de imagen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Marcador de texto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_tradnl"/>
              <a:t>Haga clic para modificar el estilo de texto del patrón</a:t>
            </a:r>
          </a:p>
        </p:txBody>
      </p:sp>
      <p:sp>
        <p:nvSpPr>
          <p:cNvPr id="5" name="Marcador de fecha 4"/>
          <p:cNvSpPr>
            <a:spLocks noGrp="1"/>
          </p:cNvSpPr>
          <p:nvPr>
            <p:ph type="dt" sz="half" idx="10"/>
          </p:nvPr>
        </p:nvSpPr>
        <p:spPr/>
        <p:txBody>
          <a:bodyPr/>
          <a:lstStyle/>
          <a:p>
            <a:fld id="{0A9B67B3-53C9-AA4F-997E-5F50883CCD98}" type="datetimeFigureOut">
              <a:rPr lang="es-ES" smtClean="0"/>
              <a:t>11/01/2022</a:t>
            </a:fld>
            <a:endParaRPr lang="es-ES"/>
          </a:p>
        </p:txBody>
      </p:sp>
      <p:sp>
        <p:nvSpPr>
          <p:cNvPr id="6" name="Marcador de pie de página 5"/>
          <p:cNvSpPr>
            <a:spLocks noGrp="1"/>
          </p:cNvSpPr>
          <p:nvPr>
            <p:ph type="ftr" sz="quarter" idx="11"/>
          </p:nvPr>
        </p:nvSpPr>
        <p:spPr/>
        <p:txBody>
          <a:bodyPr/>
          <a:lstStyle/>
          <a:p>
            <a:endParaRPr lang="es-ES"/>
          </a:p>
        </p:txBody>
      </p:sp>
      <p:sp>
        <p:nvSpPr>
          <p:cNvPr id="7" name="Marcador de número de diapositiva 6"/>
          <p:cNvSpPr>
            <a:spLocks noGrp="1"/>
          </p:cNvSpPr>
          <p:nvPr>
            <p:ph type="sldNum" sz="quarter" idx="12"/>
          </p:nvPr>
        </p:nvSpPr>
        <p:spPr/>
        <p:txBody>
          <a:bodyPr/>
          <a:lstStyle/>
          <a:p>
            <a:fld id="{FC196FE9-B0B0-5C4F-8852-53883B57E13C}" type="slidenum">
              <a:rPr lang="es-ES" smtClean="0"/>
              <a:t>‹Nº›</a:t>
            </a:fld>
            <a:endParaRPr lang="es-ES"/>
          </a:p>
        </p:txBody>
      </p:sp>
    </p:spTree>
    <p:extLst>
      <p:ext uri="{BB962C8B-B14F-4D97-AF65-F5344CB8AC3E}">
        <p14:creationId xmlns:p14="http://schemas.microsoft.com/office/powerpoint/2010/main" val="248520680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srcRect/>
          <a:stretch>
            <a:fillRect/>
          </a:stretch>
        </a:blipFill>
        <a:effectLst/>
      </p:bgPr>
    </p:bg>
    <p:spTree>
      <p:nvGrpSpPr>
        <p:cNvPr id="1" name=""/>
        <p:cNvGrpSpPr/>
        <p:nvPr/>
      </p:nvGrpSpPr>
      <p:grpSpPr>
        <a:xfrm>
          <a:off x="0" y="0"/>
          <a:ext cx="0" cy="0"/>
          <a:chOff x="0" y="0"/>
          <a:chExt cx="0" cy="0"/>
        </a:xfrm>
      </p:grpSpPr>
      <p:sp>
        <p:nvSpPr>
          <p:cNvPr id="2" name="Marcador de título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s-ES_tradnl"/>
              <a:t>Clic para editar título</a:t>
            </a:r>
            <a:endParaRPr lang="es-ES"/>
          </a:p>
        </p:txBody>
      </p:sp>
      <p:sp>
        <p:nvSpPr>
          <p:cNvPr id="3" name="Marcador de texto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s-ES"/>
          </a:p>
        </p:txBody>
      </p:sp>
      <p:sp>
        <p:nvSpPr>
          <p:cNvPr id="4" name="Marcador de fecha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0A9B67B3-53C9-AA4F-997E-5F50883CCD98}" type="datetimeFigureOut">
              <a:rPr lang="es-ES" smtClean="0"/>
              <a:t>11/01/2022</a:t>
            </a:fld>
            <a:endParaRPr lang="es-ES"/>
          </a:p>
        </p:txBody>
      </p:sp>
      <p:sp>
        <p:nvSpPr>
          <p:cNvPr id="5" name="Marcador de pie de página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S"/>
          </a:p>
        </p:txBody>
      </p:sp>
      <p:sp>
        <p:nvSpPr>
          <p:cNvPr id="6" name="Marcador de número de diapositiva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C196FE9-B0B0-5C4F-8852-53883B57E13C}" type="slidenum">
              <a:rPr lang="es-ES" smtClean="0"/>
              <a:t>‹Nº›</a:t>
            </a:fld>
            <a:endParaRPr lang="es-ES"/>
          </a:p>
        </p:txBody>
      </p:sp>
    </p:spTree>
    <p:extLst>
      <p:ext uri="{BB962C8B-B14F-4D97-AF65-F5344CB8AC3E}">
        <p14:creationId xmlns:p14="http://schemas.microsoft.com/office/powerpoint/2010/main" val="83429538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s-E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2" name="CuadroTexto 1"/>
          <p:cNvSpPr txBox="1"/>
          <p:nvPr/>
        </p:nvSpPr>
        <p:spPr>
          <a:xfrm>
            <a:off x="4250562" y="1328761"/>
            <a:ext cx="4616694" cy="830997"/>
          </a:xfrm>
          <a:prstGeom prst="rect">
            <a:avLst/>
          </a:prstGeom>
          <a:noFill/>
        </p:spPr>
        <p:txBody>
          <a:bodyPr wrap="square" rtlCol="0">
            <a:spAutoFit/>
          </a:bodyPr>
          <a:lstStyle/>
          <a:p>
            <a:pPr algn="r"/>
            <a:r>
              <a:rPr lang="es-ES" sz="2400" dirty="0">
                <a:solidFill>
                  <a:schemeClr val="bg1"/>
                </a:solidFill>
              </a:rPr>
              <a:t>Entrenamiento en pruebas objetivas</a:t>
            </a:r>
          </a:p>
        </p:txBody>
      </p:sp>
      <p:sp>
        <p:nvSpPr>
          <p:cNvPr id="6" name="CuadroTexto 5"/>
          <p:cNvSpPr txBox="1"/>
          <p:nvPr/>
        </p:nvSpPr>
        <p:spPr>
          <a:xfrm>
            <a:off x="4250562" y="2352682"/>
            <a:ext cx="4616694" cy="830997"/>
          </a:xfrm>
          <a:prstGeom prst="rect">
            <a:avLst/>
          </a:prstGeom>
          <a:noFill/>
        </p:spPr>
        <p:txBody>
          <a:bodyPr wrap="square" rtlCol="0">
            <a:spAutoFit/>
          </a:bodyPr>
          <a:lstStyle/>
          <a:p>
            <a:pPr algn="r"/>
            <a:r>
              <a:rPr lang="es-ES" sz="2400" b="1" dirty="0">
                <a:solidFill>
                  <a:schemeClr val="bg1"/>
                </a:solidFill>
              </a:rPr>
              <a:t>Estudios Culturales y Socio humanísticos</a:t>
            </a:r>
          </a:p>
        </p:txBody>
      </p:sp>
      <p:pic>
        <p:nvPicPr>
          <p:cNvPr id="7" name="Imagen 6">
            <a:extLst>
              <a:ext uri="{FF2B5EF4-FFF2-40B4-BE49-F238E27FC236}">
                <a16:creationId xmlns:a16="http://schemas.microsoft.com/office/drawing/2014/main" id="{0B0923ED-DCBA-415C-96DB-C8167D258D00}"/>
              </a:ext>
            </a:extLst>
          </p:cNvPr>
          <p:cNvPicPr>
            <a:picLocks noChangeAspect="1"/>
          </p:cNvPicPr>
          <p:nvPr/>
        </p:nvPicPr>
        <p:blipFill>
          <a:blip r:embed="rId3"/>
          <a:stretch>
            <a:fillRect/>
          </a:stretch>
        </p:blipFill>
        <p:spPr>
          <a:xfrm>
            <a:off x="5962310" y="4017419"/>
            <a:ext cx="3181690" cy="1126081"/>
          </a:xfrm>
          <a:prstGeom prst="rect">
            <a:avLst/>
          </a:prstGeom>
        </p:spPr>
      </p:pic>
    </p:spTree>
    <p:extLst>
      <p:ext uri="{BB962C8B-B14F-4D97-AF65-F5344CB8AC3E}">
        <p14:creationId xmlns:p14="http://schemas.microsoft.com/office/powerpoint/2010/main" val="321109707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164134" y="1357077"/>
            <a:ext cx="4616694" cy="461665"/>
          </a:xfrm>
          <a:prstGeom prst="rect">
            <a:avLst/>
          </a:prstGeom>
          <a:noFill/>
        </p:spPr>
        <p:txBody>
          <a:bodyPr wrap="square" rtlCol="0">
            <a:spAutoFit/>
          </a:bodyPr>
          <a:lstStyle/>
          <a:p>
            <a:r>
              <a:rPr lang="es-ES" sz="2400" b="1" dirty="0"/>
              <a:t>4. Caso o situación problémica</a:t>
            </a:r>
          </a:p>
        </p:txBody>
      </p:sp>
      <p:sp>
        <p:nvSpPr>
          <p:cNvPr id="3" name="CuadroTexto 2"/>
          <p:cNvSpPr txBox="1"/>
          <p:nvPr/>
        </p:nvSpPr>
        <p:spPr>
          <a:xfrm>
            <a:off x="164134" y="1911855"/>
            <a:ext cx="7590988" cy="1323439"/>
          </a:xfrm>
          <a:prstGeom prst="rect">
            <a:avLst/>
          </a:prstGeom>
          <a:noFill/>
        </p:spPr>
        <p:txBody>
          <a:bodyPr wrap="square" rtlCol="0">
            <a:spAutoFit/>
          </a:bodyPr>
          <a:lstStyle/>
          <a:p>
            <a:pPr algn="just"/>
            <a:r>
              <a:rPr lang="es-CO" sz="2000" dirty="0"/>
              <a:t>En una empresa multinacional se promueve el trabajo en equipo bajo la premisa de generar objetivos de cumplimiento, individuales y grupales, de tal manera que todos, al ejecutar sus funciones,  contribuyan en la consecución de las metas grupales. </a:t>
            </a:r>
          </a:p>
        </p:txBody>
      </p:sp>
      <p:pic>
        <p:nvPicPr>
          <p:cNvPr id="5" name="Imagen 4">
            <a:extLst>
              <a:ext uri="{FF2B5EF4-FFF2-40B4-BE49-F238E27FC236}">
                <a16:creationId xmlns:a16="http://schemas.microsoft.com/office/drawing/2014/main" id="{4A29F0C6-3A99-46BB-BF8A-F87B4097EF19}"/>
              </a:ext>
            </a:extLst>
          </p:cNvPr>
          <p:cNvPicPr>
            <a:picLocks noChangeAspect="1"/>
          </p:cNvPicPr>
          <p:nvPr/>
        </p:nvPicPr>
        <p:blipFill>
          <a:blip r:embed="rId2"/>
          <a:stretch>
            <a:fillRect/>
          </a:stretch>
        </p:blipFill>
        <p:spPr>
          <a:xfrm>
            <a:off x="8105422" y="4670229"/>
            <a:ext cx="959556" cy="339611"/>
          </a:xfrm>
          <a:prstGeom prst="rect">
            <a:avLst/>
          </a:prstGeom>
        </p:spPr>
      </p:pic>
    </p:spTree>
    <p:extLst>
      <p:ext uri="{BB962C8B-B14F-4D97-AF65-F5344CB8AC3E}">
        <p14:creationId xmlns:p14="http://schemas.microsoft.com/office/powerpoint/2010/main" val="57445042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355520" y="613286"/>
            <a:ext cx="4616694" cy="461665"/>
          </a:xfrm>
          <a:prstGeom prst="rect">
            <a:avLst/>
          </a:prstGeom>
          <a:noFill/>
        </p:spPr>
        <p:txBody>
          <a:bodyPr wrap="square" rtlCol="0">
            <a:spAutoFit/>
          </a:bodyPr>
          <a:lstStyle/>
          <a:p>
            <a:r>
              <a:rPr lang="es-ES" sz="2400" b="1" dirty="0"/>
              <a:t>Enunciado</a:t>
            </a:r>
          </a:p>
        </p:txBody>
      </p:sp>
      <p:sp>
        <p:nvSpPr>
          <p:cNvPr id="3" name="CuadroTexto 2"/>
          <p:cNvSpPr txBox="1"/>
          <p:nvPr/>
        </p:nvSpPr>
        <p:spPr>
          <a:xfrm>
            <a:off x="355520" y="1291175"/>
            <a:ext cx="7590988" cy="707886"/>
          </a:xfrm>
          <a:prstGeom prst="rect">
            <a:avLst/>
          </a:prstGeom>
          <a:noFill/>
        </p:spPr>
        <p:txBody>
          <a:bodyPr wrap="square" rtlCol="0">
            <a:spAutoFit/>
          </a:bodyPr>
          <a:lstStyle/>
          <a:p>
            <a:r>
              <a:rPr lang="es-CO" sz="2000" dirty="0"/>
              <a:t>El Ingrediente de los equipos eficaces en el que esta compañía se basa es:</a:t>
            </a:r>
          </a:p>
        </p:txBody>
      </p:sp>
      <p:sp>
        <p:nvSpPr>
          <p:cNvPr id="4" name="CuadroTexto 3"/>
          <p:cNvSpPr txBox="1"/>
          <p:nvPr/>
        </p:nvSpPr>
        <p:spPr>
          <a:xfrm>
            <a:off x="355520" y="2281039"/>
            <a:ext cx="4616694" cy="461665"/>
          </a:xfrm>
          <a:prstGeom prst="rect">
            <a:avLst/>
          </a:prstGeom>
          <a:noFill/>
        </p:spPr>
        <p:txBody>
          <a:bodyPr wrap="square" rtlCol="0">
            <a:spAutoFit/>
          </a:bodyPr>
          <a:lstStyle/>
          <a:p>
            <a:r>
              <a:rPr lang="es-ES" sz="2400" b="1" dirty="0"/>
              <a:t>Opciones de respuesta</a:t>
            </a:r>
          </a:p>
        </p:txBody>
      </p:sp>
      <p:sp>
        <p:nvSpPr>
          <p:cNvPr id="5" name="CuadroTexto 4"/>
          <p:cNvSpPr txBox="1"/>
          <p:nvPr/>
        </p:nvSpPr>
        <p:spPr>
          <a:xfrm>
            <a:off x="355520" y="2835817"/>
            <a:ext cx="3971931" cy="1323439"/>
          </a:xfrm>
          <a:prstGeom prst="rect">
            <a:avLst/>
          </a:prstGeom>
          <a:noFill/>
        </p:spPr>
        <p:txBody>
          <a:bodyPr wrap="square" rtlCol="0">
            <a:spAutoFit/>
          </a:bodyPr>
          <a:lstStyle/>
          <a:p>
            <a:r>
              <a:rPr lang="es-CO" sz="2000" dirty="0"/>
              <a:t>a. Ambiente de apoyo.</a:t>
            </a:r>
          </a:p>
          <a:p>
            <a:r>
              <a:rPr lang="es-CO" sz="2000" dirty="0"/>
              <a:t>b. Metas superiores.</a:t>
            </a:r>
          </a:p>
          <a:p>
            <a:r>
              <a:rPr lang="es-CO" sz="2000" dirty="0"/>
              <a:t>c. Habilidades y claridad de roles.</a:t>
            </a:r>
          </a:p>
          <a:p>
            <a:r>
              <a:rPr lang="es-CO" sz="2000" dirty="0"/>
              <a:t>d. Holgazaneo social.</a:t>
            </a:r>
          </a:p>
        </p:txBody>
      </p:sp>
      <p:sp>
        <p:nvSpPr>
          <p:cNvPr id="6" name="Rectángulo 5"/>
          <p:cNvSpPr/>
          <p:nvPr/>
        </p:nvSpPr>
        <p:spPr>
          <a:xfrm>
            <a:off x="7563385" y="4611170"/>
            <a:ext cx="532330" cy="532330"/>
          </a:xfrm>
          <a:prstGeom prst="rect">
            <a:avLst/>
          </a:prstGeom>
          <a:solidFill>
            <a:srgbClr val="24231F"/>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2800" b="1" dirty="0"/>
              <a:t>b</a:t>
            </a:r>
            <a:endParaRPr lang="es-CO" b="1" dirty="0"/>
          </a:p>
        </p:txBody>
      </p:sp>
      <p:pic>
        <p:nvPicPr>
          <p:cNvPr id="8" name="Imagen 7">
            <a:extLst>
              <a:ext uri="{FF2B5EF4-FFF2-40B4-BE49-F238E27FC236}">
                <a16:creationId xmlns:a16="http://schemas.microsoft.com/office/drawing/2014/main" id="{19E21556-F02A-4793-9292-85321DA19354}"/>
              </a:ext>
            </a:extLst>
          </p:cNvPr>
          <p:cNvPicPr>
            <a:picLocks noChangeAspect="1"/>
          </p:cNvPicPr>
          <p:nvPr/>
        </p:nvPicPr>
        <p:blipFill>
          <a:blip r:embed="rId2"/>
          <a:stretch>
            <a:fillRect/>
          </a:stretch>
        </p:blipFill>
        <p:spPr>
          <a:xfrm>
            <a:off x="8105422" y="4670229"/>
            <a:ext cx="959556" cy="339611"/>
          </a:xfrm>
          <a:prstGeom prst="rect">
            <a:avLst/>
          </a:prstGeom>
        </p:spPr>
      </p:pic>
    </p:spTree>
    <p:extLst>
      <p:ext uri="{BB962C8B-B14F-4D97-AF65-F5344CB8AC3E}">
        <p14:creationId xmlns:p14="http://schemas.microsoft.com/office/powerpoint/2010/main" val="40372193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2"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right)">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238562" y="1038100"/>
            <a:ext cx="4616694" cy="461665"/>
          </a:xfrm>
          <a:prstGeom prst="rect">
            <a:avLst/>
          </a:prstGeom>
          <a:noFill/>
        </p:spPr>
        <p:txBody>
          <a:bodyPr wrap="square" rtlCol="0">
            <a:spAutoFit/>
          </a:bodyPr>
          <a:lstStyle/>
          <a:p>
            <a:r>
              <a:rPr lang="es-ES" sz="2400" b="1" dirty="0"/>
              <a:t>5. Caso o situación problémica</a:t>
            </a:r>
          </a:p>
        </p:txBody>
      </p:sp>
      <p:sp>
        <p:nvSpPr>
          <p:cNvPr id="3" name="CuadroTexto 2"/>
          <p:cNvSpPr txBox="1"/>
          <p:nvPr/>
        </p:nvSpPr>
        <p:spPr>
          <a:xfrm>
            <a:off x="238562" y="1592878"/>
            <a:ext cx="7590988" cy="1938992"/>
          </a:xfrm>
          <a:prstGeom prst="rect">
            <a:avLst/>
          </a:prstGeom>
          <a:noFill/>
        </p:spPr>
        <p:txBody>
          <a:bodyPr wrap="square" rtlCol="0">
            <a:spAutoFit/>
          </a:bodyPr>
          <a:lstStyle/>
          <a:p>
            <a:pPr algn="just"/>
            <a:r>
              <a:rPr lang="es-CO" sz="2000" dirty="0"/>
              <a:t>Una mediana empresa nacional cuenta con un programa para promover la motivación de sus trabajadores, basada en la construcción de un proyecto de vida, con un entrenamiento en toma de decisiones y solución de problemas, a fin de ayudarles a convertirse en aquello que siempre han soñado, mediante el empleo de sus talentos hasta el nivel máximo. </a:t>
            </a:r>
          </a:p>
        </p:txBody>
      </p:sp>
      <p:pic>
        <p:nvPicPr>
          <p:cNvPr id="5" name="Imagen 4">
            <a:extLst>
              <a:ext uri="{FF2B5EF4-FFF2-40B4-BE49-F238E27FC236}">
                <a16:creationId xmlns:a16="http://schemas.microsoft.com/office/drawing/2014/main" id="{C6389EB3-976F-4885-9A9B-F165B338A0F1}"/>
              </a:ext>
            </a:extLst>
          </p:cNvPr>
          <p:cNvPicPr>
            <a:picLocks noChangeAspect="1"/>
          </p:cNvPicPr>
          <p:nvPr/>
        </p:nvPicPr>
        <p:blipFill>
          <a:blip r:embed="rId2"/>
          <a:stretch>
            <a:fillRect/>
          </a:stretch>
        </p:blipFill>
        <p:spPr>
          <a:xfrm>
            <a:off x="8105422" y="4670229"/>
            <a:ext cx="959556" cy="339611"/>
          </a:xfrm>
          <a:prstGeom prst="rect">
            <a:avLst/>
          </a:prstGeom>
        </p:spPr>
      </p:pic>
    </p:spTree>
    <p:extLst>
      <p:ext uri="{BB962C8B-B14F-4D97-AF65-F5344CB8AC3E}">
        <p14:creationId xmlns:p14="http://schemas.microsoft.com/office/powerpoint/2010/main" val="120310063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238562" y="705588"/>
            <a:ext cx="4616694" cy="461665"/>
          </a:xfrm>
          <a:prstGeom prst="rect">
            <a:avLst/>
          </a:prstGeom>
          <a:noFill/>
        </p:spPr>
        <p:txBody>
          <a:bodyPr wrap="square" rtlCol="0">
            <a:spAutoFit/>
          </a:bodyPr>
          <a:lstStyle/>
          <a:p>
            <a:r>
              <a:rPr lang="es-ES" sz="2400" b="1" dirty="0"/>
              <a:t>Enunciado</a:t>
            </a:r>
          </a:p>
        </p:txBody>
      </p:sp>
      <p:sp>
        <p:nvSpPr>
          <p:cNvPr id="3" name="CuadroTexto 2"/>
          <p:cNvSpPr txBox="1"/>
          <p:nvPr/>
        </p:nvSpPr>
        <p:spPr>
          <a:xfrm>
            <a:off x="238562" y="1277503"/>
            <a:ext cx="7590988" cy="707886"/>
          </a:xfrm>
          <a:prstGeom prst="rect">
            <a:avLst/>
          </a:prstGeom>
          <a:noFill/>
        </p:spPr>
        <p:txBody>
          <a:bodyPr wrap="square" rtlCol="0">
            <a:spAutoFit/>
          </a:bodyPr>
          <a:lstStyle/>
          <a:p>
            <a:pPr algn="just"/>
            <a:r>
              <a:rPr lang="es-CO" sz="2000" dirty="0"/>
              <a:t>Al analizar este programa desde la perspectiva de </a:t>
            </a:r>
            <a:r>
              <a:rPr lang="es-CO" sz="2000" dirty="0" err="1"/>
              <a:t>Maslow</a:t>
            </a:r>
            <a:r>
              <a:rPr lang="es-CO" sz="2000" dirty="0"/>
              <a:t>, el nivel al que se apunta, de acuerdo con la escala de necesidades es:</a:t>
            </a:r>
          </a:p>
        </p:txBody>
      </p:sp>
      <p:sp>
        <p:nvSpPr>
          <p:cNvPr id="4" name="CuadroTexto 3"/>
          <p:cNvSpPr txBox="1"/>
          <p:nvPr/>
        </p:nvSpPr>
        <p:spPr>
          <a:xfrm>
            <a:off x="238562" y="2205889"/>
            <a:ext cx="4616694" cy="461665"/>
          </a:xfrm>
          <a:prstGeom prst="rect">
            <a:avLst/>
          </a:prstGeom>
          <a:noFill/>
        </p:spPr>
        <p:txBody>
          <a:bodyPr wrap="square" rtlCol="0">
            <a:spAutoFit/>
          </a:bodyPr>
          <a:lstStyle/>
          <a:p>
            <a:r>
              <a:rPr lang="es-ES" sz="2400" b="1" dirty="0"/>
              <a:t>Opciones de respuesta</a:t>
            </a:r>
          </a:p>
        </p:txBody>
      </p:sp>
      <p:sp>
        <p:nvSpPr>
          <p:cNvPr id="5" name="CuadroTexto 4"/>
          <p:cNvSpPr txBox="1"/>
          <p:nvPr/>
        </p:nvSpPr>
        <p:spPr>
          <a:xfrm>
            <a:off x="238562" y="2630429"/>
            <a:ext cx="7590988" cy="1200329"/>
          </a:xfrm>
          <a:prstGeom prst="rect">
            <a:avLst/>
          </a:prstGeom>
          <a:noFill/>
        </p:spPr>
        <p:txBody>
          <a:bodyPr wrap="square" rtlCol="0">
            <a:spAutoFit/>
          </a:bodyPr>
          <a:lstStyle/>
          <a:p>
            <a:r>
              <a:rPr lang="es-CO" dirty="0"/>
              <a:t>a. Necesidades de seguridad y certidumbre.</a:t>
            </a:r>
          </a:p>
          <a:p>
            <a:r>
              <a:rPr lang="es-CO" dirty="0"/>
              <a:t>b. Necesidades de estima y estatus.</a:t>
            </a:r>
          </a:p>
          <a:p>
            <a:r>
              <a:rPr lang="es-CO" dirty="0"/>
              <a:t>c. Necesidades de pertenencia y sociales.</a:t>
            </a:r>
          </a:p>
          <a:p>
            <a:r>
              <a:rPr lang="es-CO" dirty="0"/>
              <a:t>d. Necesidades de autorrealización y satisfacción.</a:t>
            </a:r>
          </a:p>
        </p:txBody>
      </p:sp>
      <p:sp>
        <p:nvSpPr>
          <p:cNvPr id="6" name="Rectángulo 5"/>
          <p:cNvSpPr/>
          <p:nvPr/>
        </p:nvSpPr>
        <p:spPr>
          <a:xfrm>
            <a:off x="7563385" y="4611170"/>
            <a:ext cx="532330" cy="532330"/>
          </a:xfrm>
          <a:prstGeom prst="rect">
            <a:avLst/>
          </a:prstGeom>
          <a:solidFill>
            <a:srgbClr val="24231F"/>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sz="2800" b="1" dirty="0"/>
              <a:t>d</a:t>
            </a:r>
            <a:endParaRPr lang="es-CO" b="1" dirty="0"/>
          </a:p>
        </p:txBody>
      </p:sp>
      <p:pic>
        <p:nvPicPr>
          <p:cNvPr id="8" name="Imagen 7">
            <a:extLst>
              <a:ext uri="{FF2B5EF4-FFF2-40B4-BE49-F238E27FC236}">
                <a16:creationId xmlns:a16="http://schemas.microsoft.com/office/drawing/2014/main" id="{B44681F3-F067-4364-A1FC-CA730CFA35A1}"/>
              </a:ext>
            </a:extLst>
          </p:cNvPr>
          <p:cNvPicPr>
            <a:picLocks noChangeAspect="1"/>
          </p:cNvPicPr>
          <p:nvPr/>
        </p:nvPicPr>
        <p:blipFill>
          <a:blip r:embed="rId3"/>
          <a:stretch>
            <a:fillRect/>
          </a:stretch>
        </p:blipFill>
        <p:spPr>
          <a:xfrm>
            <a:off x="8105422" y="4670229"/>
            <a:ext cx="959556" cy="339611"/>
          </a:xfrm>
          <a:prstGeom prst="rect">
            <a:avLst/>
          </a:prstGeom>
        </p:spPr>
      </p:pic>
    </p:spTree>
    <p:extLst>
      <p:ext uri="{BB962C8B-B14F-4D97-AF65-F5344CB8AC3E}">
        <p14:creationId xmlns:p14="http://schemas.microsoft.com/office/powerpoint/2010/main" val="29329199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2"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right)">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1B27B10-930D-435A-BEED-4DEB098D22CE}"/>
              </a:ext>
            </a:extLst>
          </p:cNvPr>
          <p:cNvSpPr>
            <a:spLocks noGrp="1"/>
          </p:cNvSpPr>
          <p:nvPr>
            <p:ph type="title"/>
          </p:nvPr>
        </p:nvSpPr>
        <p:spPr/>
        <p:txBody>
          <a:bodyPr/>
          <a:lstStyle/>
          <a:p>
            <a:endParaRPr lang="es-CO"/>
          </a:p>
        </p:txBody>
      </p:sp>
      <p:sp>
        <p:nvSpPr>
          <p:cNvPr id="3" name="Marcador de contenido 2">
            <a:extLst>
              <a:ext uri="{FF2B5EF4-FFF2-40B4-BE49-F238E27FC236}">
                <a16:creationId xmlns:a16="http://schemas.microsoft.com/office/drawing/2014/main" id="{3A8F5691-30F5-45A9-9C81-A79F311B2D72}"/>
              </a:ext>
            </a:extLst>
          </p:cNvPr>
          <p:cNvSpPr>
            <a:spLocks noGrp="1"/>
          </p:cNvSpPr>
          <p:nvPr>
            <p:ph idx="1"/>
          </p:nvPr>
        </p:nvSpPr>
        <p:spPr/>
        <p:txBody>
          <a:bodyPr/>
          <a:lstStyle/>
          <a:p>
            <a:endParaRPr lang="es-CO"/>
          </a:p>
        </p:txBody>
      </p:sp>
      <p:pic>
        <p:nvPicPr>
          <p:cNvPr id="4" name="Imagen 3">
            <a:extLst>
              <a:ext uri="{FF2B5EF4-FFF2-40B4-BE49-F238E27FC236}">
                <a16:creationId xmlns:a16="http://schemas.microsoft.com/office/drawing/2014/main" id="{C1554FA8-D703-4951-BFB3-B7234436BA42}"/>
              </a:ext>
            </a:extLst>
          </p:cNvPr>
          <p:cNvPicPr>
            <a:picLocks noChangeAspect="1"/>
          </p:cNvPicPr>
          <p:nvPr/>
        </p:nvPicPr>
        <p:blipFill>
          <a:blip r:embed="rId2"/>
          <a:stretch>
            <a:fillRect/>
          </a:stretch>
        </p:blipFill>
        <p:spPr>
          <a:xfrm>
            <a:off x="0" y="0"/>
            <a:ext cx="9168848" cy="5143500"/>
          </a:xfrm>
          <a:prstGeom prst="rect">
            <a:avLst/>
          </a:prstGeom>
        </p:spPr>
      </p:pic>
    </p:spTree>
    <p:extLst>
      <p:ext uri="{BB962C8B-B14F-4D97-AF65-F5344CB8AC3E}">
        <p14:creationId xmlns:p14="http://schemas.microsoft.com/office/powerpoint/2010/main" val="145822097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429062" y="509130"/>
            <a:ext cx="4616694" cy="461665"/>
          </a:xfrm>
          <a:prstGeom prst="rect">
            <a:avLst/>
          </a:prstGeom>
          <a:noFill/>
        </p:spPr>
        <p:txBody>
          <a:bodyPr wrap="square" rtlCol="0">
            <a:spAutoFit/>
          </a:bodyPr>
          <a:lstStyle/>
          <a:p>
            <a:r>
              <a:rPr lang="es-ES" sz="2400" b="1" dirty="0"/>
              <a:t>Apreciados docente y estudiantes</a:t>
            </a:r>
          </a:p>
        </p:txBody>
      </p:sp>
      <p:sp>
        <p:nvSpPr>
          <p:cNvPr id="3" name="CuadroTexto 2"/>
          <p:cNvSpPr txBox="1"/>
          <p:nvPr/>
        </p:nvSpPr>
        <p:spPr>
          <a:xfrm>
            <a:off x="429062" y="1054383"/>
            <a:ext cx="7495738" cy="3785652"/>
          </a:xfrm>
          <a:prstGeom prst="rect">
            <a:avLst/>
          </a:prstGeom>
          <a:noFill/>
        </p:spPr>
        <p:txBody>
          <a:bodyPr wrap="square" rtlCol="0">
            <a:spAutoFit/>
          </a:bodyPr>
          <a:lstStyle/>
          <a:p>
            <a:pPr algn="just"/>
            <a:r>
              <a:rPr lang="es-ES" sz="2000" dirty="0"/>
              <a:t>El siguiente entrenamiento está diseñado para que puedan familiarizarse con la estructura y funcionamiento de las pruebas objetivas. Con este documento ustedes tendrán la posibilidad de conocer en detalle los principales componentes de los ítems que conforman la prueba objetiva.</a:t>
            </a:r>
          </a:p>
          <a:p>
            <a:pPr algn="just"/>
            <a:endParaRPr lang="es-ES" sz="2000" dirty="0"/>
          </a:p>
          <a:p>
            <a:pPr algn="just"/>
            <a:r>
              <a:rPr lang="es-ES" sz="2000" dirty="0"/>
              <a:t>Este entrenamiento ha sido construido con información equivalente a la que se encuentra en las pruebas reales, por lo que se espera que los estudiantes obtengan herramientas esenciales para su apropiado desempeño en las pruebas.</a:t>
            </a:r>
          </a:p>
          <a:p>
            <a:pPr algn="just"/>
            <a:endParaRPr lang="es-ES" sz="2000" dirty="0"/>
          </a:p>
          <a:p>
            <a:pPr algn="just"/>
            <a:r>
              <a:rPr lang="es-ES" sz="2000" dirty="0"/>
              <a:t>¡Bienvenidos!</a:t>
            </a:r>
          </a:p>
        </p:txBody>
      </p:sp>
      <p:pic>
        <p:nvPicPr>
          <p:cNvPr id="5" name="Imagen 4">
            <a:extLst>
              <a:ext uri="{FF2B5EF4-FFF2-40B4-BE49-F238E27FC236}">
                <a16:creationId xmlns:a16="http://schemas.microsoft.com/office/drawing/2014/main" id="{D0B59FFB-1E6E-45D3-A40C-519DC696FDA3}"/>
              </a:ext>
            </a:extLst>
          </p:cNvPr>
          <p:cNvPicPr>
            <a:picLocks noChangeAspect="1"/>
          </p:cNvPicPr>
          <p:nvPr/>
        </p:nvPicPr>
        <p:blipFill>
          <a:blip r:embed="rId2"/>
          <a:stretch>
            <a:fillRect/>
          </a:stretch>
        </p:blipFill>
        <p:spPr>
          <a:xfrm>
            <a:off x="8105422" y="4670229"/>
            <a:ext cx="959556" cy="339611"/>
          </a:xfrm>
          <a:prstGeom prst="rect">
            <a:avLst/>
          </a:prstGeom>
        </p:spPr>
      </p:pic>
    </p:spTree>
    <p:extLst>
      <p:ext uri="{BB962C8B-B14F-4D97-AF65-F5344CB8AC3E}">
        <p14:creationId xmlns:p14="http://schemas.microsoft.com/office/powerpoint/2010/main" val="132960092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238561" y="1442580"/>
            <a:ext cx="5790763" cy="1107996"/>
          </a:xfrm>
          <a:prstGeom prst="rect">
            <a:avLst/>
          </a:prstGeom>
          <a:noFill/>
        </p:spPr>
        <p:txBody>
          <a:bodyPr wrap="square" rtlCol="0">
            <a:spAutoFit/>
          </a:bodyPr>
          <a:lstStyle/>
          <a:p>
            <a:r>
              <a:rPr lang="es-ES" sz="6600" b="1" dirty="0"/>
              <a:t>Comencemos…</a:t>
            </a:r>
          </a:p>
        </p:txBody>
      </p:sp>
      <p:pic>
        <p:nvPicPr>
          <p:cNvPr id="5" name="Imagen 4">
            <a:extLst>
              <a:ext uri="{FF2B5EF4-FFF2-40B4-BE49-F238E27FC236}">
                <a16:creationId xmlns:a16="http://schemas.microsoft.com/office/drawing/2014/main" id="{3EE77964-6DA9-4418-8AFF-997ADCA60DA0}"/>
              </a:ext>
            </a:extLst>
          </p:cNvPr>
          <p:cNvPicPr>
            <a:picLocks noChangeAspect="1"/>
          </p:cNvPicPr>
          <p:nvPr/>
        </p:nvPicPr>
        <p:blipFill>
          <a:blip r:embed="rId2"/>
          <a:stretch>
            <a:fillRect/>
          </a:stretch>
        </p:blipFill>
        <p:spPr>
          <a:xfrm>
            <a:off x="8105422" y="4670229"/>
            <a:ext cx="959556" cy="339611"/>
          </a:xfrm>
          <a:prstGeom prst="rect">
            <a:avLst/>
          </a:prstGeom>
        </p:spPr>
      </p:pic>
    </p:spTree>
    <p:extLst>
      <p:ext uri="{BB962C8B-B14F-4D97-AF65-F5344CB8AC3E}">
        <p14:creationId xmlns:p14="http://schemas.microsoft.com/office/powerpoint/2010/main" val="342004032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238562" y="627895"/>
            <a:ext cx="4616694" cy="461665"/>
          </a:xfrm>
          <a:prstGeom prst="rect">
            <a:avLst/>
          </a:prstGeom>
          <a:noFill/>
        </p:spPr>
        <p:txBody>
          <a:bodyPr wrap="square" rtlCol="0">
            <a:spAutoFit/>
          </a:bodyPr>
          <a:lstStyle/>
          <a:p>
            <a:r>
              <a:rPr lang="es-ES" sz="2400" b="1" dirty="0"/>
              <a:t>1. Caso o situación problémica</a:t>
            </a:r>
          </a:p>
        </p:txBody>
      </p:sp>
      <p:sp>
        <p:nvSpPr>
          <p:cNvPr id="3" name="CuadroTexto 2"/>
          <p:cNvSpPr txBox="1"/>
          <p:nvPr/>
        </p:nvSpPr>
        <p:spPr>
          <a:xfrm>
            <a:off x="238562" y="1602254"/>
            <a:ext cx="7590988" cy="1938992"/>
          </a:xfrm>
          <a:prstGeom prst="rect">
            <a:avLst/>
          </a:prstGeom>
          <a:noFill/>
        </p:spPr>
        <p:txBody>
          <a:bodyPr wrap="square" rtlCol="0">
            <a:spAutoFit/>
          </a:bodyPr>
          <a:lstStyle/>
          <a:p>
            <a:pPr algn="just"/>
            <a:r>
              <a:rPr lang="es-ES" sz="2000" dirty="0"/>
              <a:t>Dos trabajadores del área de producción de la empresa Industrias MT tuvieron un conflicto personal que terminó en una agresión directa de parte y parte. Ambos fueron citados a presentar descargos por el psicólogo de la empresa, quien concluyó que ambos permitieron que, en la estructura de su personalidad, gobernara el ello (id), haciendo una catarsis de sus deseos inconscientes a través de la conducta agresiva.</a:t>
            </a:r>
            <a:endParaRPr lang="es-CO" sz="2000" dirty="0"/>
          </a:p>
        </p:txBody>
      </p:sp>
      <p:pic>
        <p:nvPicPr>
          <p:cNvPr id="5" name="Imagen 4">
            <a:extLst>
              <a:ext uri="{FF2B5EF4-FFF2-40B4-BE49-F238E27FC236}">
                <a16:creationId xmlns:a16="http://schemas.microsoft.com/office/drawing/2014/main" id="{D6309D16-865B-4029-A46F-5BDFE43B3A4F}"/>
              </a:ext>
            </a:extLst>
          </p:cNvPr>
          <p:cNvPicPr>
            <a:picLocks noChangeAspect="1"/>
          </p:cNvPicPr>
          <p:nvPr/>
        </p:nvPicPr>
        <p:blipFill>
          <a:blip r:embed="rId2"/>
          <a:stretch>
            <a:fillRect/>
          </a:stretch>
        </p:blipFill>
        <p:spPr>
          <a:xfrm>
            <a:off x="8105422" y="4670229"/>
            <a:ext cx="959556" cy="339611"/>
          </a:xfrm>
          <a:prstGeom prst="rect">
            <a:avLst/>
          </a:prstGeom>
        </p:spPr>
      </p:pic>
    </p:spTree>
    <p:extLst>
      <p:ext uri="{BB962C8B-B14F-4D97-AF65-F5344CB8AC3E}">
        <p14:creationId xmlns:p14="http://schemas.microsoft.com/office/powerpoint/2010/main" val="400892557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238562" y="997365"/>
            <a:ext cx="4616694" cy="461665"/>
          </a:xfrm>
          <a:prstGeom prst="rect">
            <a:avLst/>
          </a:prstGeom>
          <a:noFill/>
        </p:spPr>
        <p:txBody>
          <a:bodyPr wrap="square" rtlCol="0">
            <a:spAutoFit/>
          </a:bodyPr>
          <a:lstStyle/>
          <a:p>
            <a:r>
              <a:rPr lang="es-ES" sz="2400" b="1" dirty="0"/>
              <a:t>Enunciado</a:t>
            </a:r>
          </a:p>
        </p:txBody>
      </p:sp>
      <p:sp>
        <p:nvSpPr>
          <p:cNvPr id="3" name="CuadroTexto 2"/>
          <p:cNvSpPr txBox="1"/>
          <p:nvPr/>
        </p:nvSpPr>
        <p:spPr>
          <a:xfrm>
            <a:off x="323622" y="1559832"/>
            <a:ext cx="7590988" cy="400110"/>
          </a:xfrm>
          <a:prstGeom prst="rect">
            <a:avLst/>
          </a:prstGeom>
          <a:noFill/>
        </p:spPr>
        <p:txBody>
          <a:bodyPr wrap="square" rtlCol="0">
            <a:spAutoFit/>
          </a:bodyPr>
          <a:lstStyle/>
          <a:p>
            <a:r>
              <a:rPr lang="es-CO" sz="2000" dirty="0"/>
              <a:t>El enfoque psicológico manejado por el profesional en cuestión es:</a:t>
            </a:r>
          </a:p>
        </p:txBody>
      </p:sp>
      <p:sp>
        <p:nvSpPr>
          <p:cNvPr id="4" name="CuadroTexto 3"/>
          <p:cNvSpPr txBox="1"/>
          <p:nvPr/>
        </p:nvSpPr>
        <p:spPr>
          <a:xfrm>
            <a:off x="238562" y="2161545"/>
            <a:ext cx="4616694" cy="461665"/>
          </a:xfrm>
          <a:prstGeom prst="rect">
            <a:avLst/>
          </a:prstGeom>
          <a:noFill/>
        </p:spPr>
        <p:txBody>
          <a:bodyPr wrap="square" rtlCol="0">
            <a:spAutoFit/>
          </a:bodyPr>
          <a:lstStyle/>
          <a:p>
            <a:r>
              <a:rPr lang="es-ES" sz="2400" b="1" dirty="0"/>
              <a:t>Opciones de respuesta</a:t>
            </a:r>
          </a:p>
        </p:txBody>
      </p:sp>
      <p:sp>
        <p:nvSpPr>
          <p:cNvPr id="5" name="CuadroTexto 4"/>
          <p:cNvSpPr txBox="1"/>
          <p:nvPr/>
        </p:nvSpPr>
        <p:spPr>
          <a:xfrm>
            <a:off x="323622" y="2642422"/>
            <a:ext cx="2961838" cy="1323439"/>
          </a:xfrm>
          <a:prstGeom prst="rect">
            <a:avLst/>
          </a:prstGeom>
          <a:noFill/>
        </p:spPr>
        <p:txBody>
          <a:bodyPr wrap="square" rtlCol="0">
            <a:spAutoFit/>
          </a:bodyPr>
          <a:lstStyle/>
          <a:p>
            <a:r>
              <a:rPr lang="es-ES" sz="2000" dirty="0"/>
              <a:t>a. Conductismo.</a:t>
            </a:r>
          </a:p>
          <a:p>
            <a:r>
              <a:rPr lang="es-ES" sz="2000" dirty="0"/>
              <a:t>b. Psicoanálisis.</a:t>
            </a:r>
          </a:p>
          <a:p>
            <a:r>
              <a:rPr lang="es-ES" sz="2000" dirty="0"/>
              <a:t>c. Humanismo.</a:t>
            </a:r>
          </a:p>
          <a:p>
            <a:r>
              <a:rPr lang="es-ES" sz="2000" dirty="0"/>
              <a:t>d. Psicología Cognitiva.</a:t>
            </a:r>
          </a:p>
        </p:txBody>
      </p:sp>
      <p:sp>
        <p:nvSpPr>
          <p:cNvPr id="6" name="Rectángulo 5"/>
          <p:cNvSpPr/>
          <p:nvPr/>
        </p:nvSpPr>
        <p:spPr>
          <a:xfrm>
            <a:off x="7562688" y="4611170"/>
            <a:ext cx="532330" cy="532330"/>
          </a:xfrm>
          <a:prstGeom prst="rect">
            <a:avLst/>
          </a:prstGeom>
          <a:solidFill>
            <a:srgbClr val="24231F"/>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2800" b="1" dirty="0"/>
              <a:t>b</a:t>
            </a:r>
            <a:endParaRPr lang="es-CO" b="1" dirty="0"/>
          </a:p>
        </p:txBody>
      </p:sp>
      <p:pic>
        <p:nvPicPr>
          <p:cNvPr id="8" name="Imagen 7">
            <a:extLst>
              <a:ext uri="{FF2B5EF4-FFF2-40B4-BE49-F238E27FC236}">
                <a16:creationId xmlns:a16="http://schemas.microsoft.com/office/drawing/2014/main" id="{C072C5B4-0791-4D53-A774-124C4A94BB9A}"/>
              </a:ext>
            </a:extLst>
          </p:cNvPr>
          <p:cNvPicPr>
            <a:picLocks noChangeAspect="1"/>
          </p:cNvPicPr>
          <p:nvPr/>
        </p:nvPicPr>
        <p:blipFill>
          <a:blip r:embed="rId3"/>
          <a:stretch>
            <a:fillRect/>
          </a:stretch>
        </p:blipFill>
        <p:spPr>
          <a:xfrm>
            <a:off x="8105422" y="4670229"/>
            <a:ext cx="959556" cy="339611"/>
          </a:xfrm>
          <a:prstGeom prst="rect">
            <a:avLst/>
          </a:prstGeom>
        </p:spPr>
      </p:pic>
    </p:spTree>
    <p:extLst>
      <p:ext uri="{BB962C8B-B14F-4D97-AF65-F5344CB8AC3E}">
        <p14:creationId xmlns:p14="http://schemas.microsoft.com/office/powerpoint/2010/main" val="22368040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2"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right)">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238562" y="1186956"/>
            <a:ext cx="4616694" cy="461665"/>
          </a:xfrm>
          <a:prstGeom prst="rect">
            <a:avLst/>
          </a:prstGeom>
          <a:noFill/>
        </p:spPr>
        <p:txBody>
          <a:bodyPr wrap="square" rtlCol="0">
            <a:spAutoFit/>
          </a:bodyPr>
          <a:lstStyle/>
          <a:p>
            <a:r>
              <a:rPr lang="es-ES" sz="2400" b="1" dirty="0"/>
              <a:t>2. Caso o situación problémica</a:t>
            </a:r>
          </a:p>
        </p:txBody>
      </p:sp>
      <p:sp>
        <p:nvSpPr>
          <p:cNvPr id="3" name="CuadroTexto 2"/>
          <p:cNvSpPr txBox="1"/>
          <p:nvPr/>
        </p:nvSpPr>
        <p:spPr>
          <a:xfrm>
            <a:off x="238562" y="1910030"/>
            <a:ext cx="7590988" cy="1323439"/>
          </a:xfrm>
          <a:prstGeom prst="rect">
            <a:avLst/>
          </a:prstGeom>
          <a:noFill/>
        </p:spPr>
        <p:txBody>
          <a:bodyPr wrap="square" rtlCol="0">
            <a:spAutoFit/>
          </a:bodyPr>
          <a:lstStyle/>
          <a:p>
            <a:pPr algn="just"/>
            <a:r>
              <a:rPr lang="es-ES" sz="2000" dirty="0"/>
              <a:t>Juan es un trabajador altamente motivado, para él es muy importante relacionarse socialmente con las personas y suele mejorar sus niveles de desempeño cuando se le elogia por sus actitudes favorables y de cooperación.</a:t>
            </a:r>
            <a:endParaRPr lang="es-CO" sz="2000" dirty="0"/>
          </a:p>
        </p:txBody>
      </p:sp>
      <p:pic>
        <p:nvPicPr>
          <p:cNvPr id="5" name="Imagen 4">
            <a:extLst>
              <a:ext uri="{FF2B5EF4-FFF2-40B4-BE49-F238E27FC236}">
                <a16:creationId xmlns:a16="http://schemas.microsoft.com/office/drawing/2014/main" id="{24A8EA8D-B741-4030-AE5E-82BBC41DDBE3}"/>
              </a:ext>
            </a:extLst>
          </p:cNvPr>
          <p:cNvPicPr>
            <a:picLocks noChangeAspect="1"/>
          </p:cNvPicPr>
          <p:nvPr/>
        </p:nvPicPr>
        <p:blipFill>
          <a:blip r:embed="rId2"/>
          <a:stretch>
            <a:fillRect/>
          </a:stretch>
        </p:blipFill>
        <p:spPr>
          <a:xfrm>
            <a:off x="8105422" y="4670229"/>
            <a:ext cx="959556" cy="339611"/>
          </a:xfrm>
          <a:prstGeom prst="rect">
            <a:avLst/>
          </a:prstGeom>
        </p:spPr>
      </p:pic>
    </p:spTree>
    <p:extLst>
      <p:ext uri="{BB962C8B-B14F-4D97-AF65-F5344CB8AC3E}">
        <p14:creationId xmlns:p14="http://schemas.microsoft.com/office/powerpoint/2010/main" val="77346145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238562" y="983398"/>
            <a:ext cx="4616694" cy="461665"/>
          </a:xfrm>
          <a:prstGeom prst="rect">
            <a:avLst/>
          </a:prstGeom>
          <a:noFill/>
        </p:spPr>
        <p:txBody>
          <a:bodyPr wrap="square" rtlCol="0">
            <a:spAutoFit/>
          </a:bodyPr>
          <a:lstStyle/>
          <a:p>
            <a:r>
              <a:rPr lang="es-ES" sz="2400" b="1" dirty="0"/>
              <a:t>Enunciado</a:t>
            </a:r>
          </a:p>
        </p:txBody>
      </p:sp>
      <p:sp>
        <p:nvSpPr>
          <p:cNvPr id="3" name="CuadroTexto 2"/>
          <p:cNvSpPr txBox="1"/>
          <p:nvPr/>
        </p:nvSpPr>
        <p:spPr>
          <a:xfrm>
            <a:off x="238562" y="1538176"/>
            <a:ext cx="7590988" cy="400110"/>
          </a:xfrm>
          <a:prstGeom prst="rect">
            <a:avLst/>
          </a:prstGeom>
          <a:noFill/>
        </p:spPr>
        <p:txBody>
          <a:bodyPr wrap="square" rtlCol="0">
            <a:spAutoFit/>
          </a:bodyPr>
          <a:lstStyle/>
          <a:p>
            <a:r>
              <a:rPr lang="es-CO" sz="2000" dirty="0"/>
              <a:t>El impulso motivador que prevalece en él es:</a:t>
            </a:r>
          </a:p>
        </p:txBody>
      </p:sp>
      <p:sp>
        <p:nvSpPr>
          <p:cNvPr id="4" name="CuadroTexto 3"/>
          <p:cNvSpPr txBox="1"/>
          <p:nvPr/>
        </p:nvSpPr>
        <p:spPr>
          <a:xfrm>
            <a:off x="238562" y="2031399"/>
            <a:ext cx="4616694" cy="461665"/>
          </a:xfrm>
          <a:prstGeom prst="rect">
            <a:avLst/>
          </a:prstGeom>
          <a:noFill/>
        </p:spPr>
        <p:txBody>
          <a:bodyPr wrap="square" rtlCol="0">
            <a:spAutoFit/>
          </a:bodyPr>
          <a:lstStyle/>
          <a:p>
            <a:r>
              <a:rPr lang="es-ES" sz="2400" b="1" dirty="0"/>
              <a:t>Opciones de respuesta</a:t>
            </a:r>
          </a:p>
        </p:txBody>
      </p:sp>
      <p:sp>
        <p:nvSpPr>
          <p:cNvPr id="5" name="CuadroTexto 4"/>
          <p:cNvSpPr txBox="1"/>
          <p:nvPr/>
        </p:nvSpPr>
        <p:spPr>
          <a:xfrm>
            <a:off x="238562" y="2586177"/>
            <a:ext cx="7590988" cy="1200329"/>
          </a:xfrm>
          <a:prstGeom prst="rect">
            <a:avLst/>
          </a:prstGeom>
          <a:noFill/>
        </p:spPr>
        <p:txBody>
          <a:bodyPr wrap="square" rtlCol="0">
            <a:spAutoFit/>
          </a:bodyPr>
          <a:lstStyle/>
          <a:p>
            <a:pPr algn="just"/>
            <a:r>
              <a:rPr lang="es-CO" dirty="0"/>
              <a:t>a. Motivación del logro.</a:t>
            </a:r>
          </a:p>
          <a:p>
            <a:pPr algn="just"/>
            <a:r>
              <a:rPr lang="es-CO" dirty="0"/>
              <a:t>b. Motivación intrínseca.</a:t>
            </a:r>
          </a:p>
          <a:p>
            <a:pPr algn="just"/>
            <a:r>
              <a:rPr lang="es-CO" dirty="0"/>
              <a:t>c. Motivación den poder.</a:t>
            </a:r>
          </a:p>
          <a:p>
            <a:pPr algn="just"/>
            <a:r>
              <a:rPr lang="es-CO" dirty="0"/>
              <a:t>d. Motivación de afiliación</a:t>
            </a:r>
          </a:p>
        </p:txBody>
      </p:sp>
      <p:sp>
        <p:nvSpPr>
          <p:cNvPr id="6" name="Rectángulo 5"/>
          <p:cNvSpPr/>
          <p:nvPr/>
        </p:nvSpPr>
        <p:spPr>
          <a:xfrm>
            <a:off x="7563385" y="4611170"/>
            <a:ext cx="532330" cy="532330"/>
          </a:xfrm>
          <a:prstGeom prst="rect">
            <a:avLst/>
          </a:prstGeom>
          <a:solidFill>
            <a:srgbClr val="24231F"/>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2800" b="1" dirty="0"/>
              <a:t>d</a:t>
            </a:r>
            <a:endParaRPr lang="es-CO" b="1" dirty="0"/>
          </a:p>
        </p:txBody>
      </p:sp>
      <p:pic>
        <p:nvPicPr>
          <p:cNvPr id="8" name="Imagen 7">
            <a:extLst>
              <a:ext uri="{FF2B5EF4-FFF2-40B4-BE49-F238E27FC236}">
                <a16:creationId xmlns:a16="http://schemas.microsoft.com/office/drawing/2014/main" id="{356B04AA-817B-4446-A28F-05868D93D5DD}"/>
              </a:ext>
            </a:extLst>
          </p:cNvPr>
          <p:cNvPicPr>
            <a:picLocks noChangeAspect="1"/>
          </p:cNvPicPr>
          <p:nvPr/>
        </p:nvPicPr>
        <p:blipFill>
          <a:blip r:embed="rId2"/>
          <a:stretch>
            <a:fillRect/>
          </a:stretch>
        </p:blipFill>
        <p:spPr>
          <a:xfrm>
            <a:off x="8105422" y="4670229"/>
            <a:ext cx="959556" cy="339611"/>
          </a:xfrm>
          <a:prstGeom prst="rect">
            <a:avLst/>
          </a:prstGeom>
        </p:spPr>
      </p:pic>
    </p:spTree>
    <p:extLst>
      <p:ext uri="{BB962C8B-B14F-4D97-AF65-F5344CB8AC3E}">
        <p14:creationId xmlns:p14="http://schemas.microsoft.com/office/powerpoint/2010/main" val="12959873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2"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right)">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238562" y="942407"/>
            <a:ext cx="4616694" cy="461665"/>
          </a:xfrm>
          <a:prstGeom prst="rect">
            <a:avLst/>
          </a:prstGeom>
          <a:noFill/>
        </p:spPr>
        <p:txBody>
          <a:bodyPr wrap="square" rtlCol="0">
            <a:spAutoFit/>
          </a:bodyPr>
          <a:lstStyle/>
          <a:p>
            <a:r>
              <a:rPr lang="es-ES" sz="2400" b="1" dirty="0"/>
              <a:t>3. Caso o situación problémica</a:t>
            </a:r>
          </a:p>
        </p:txBody>
      </p:sp>
      <p:sp>
        <p:nvSpPr>
          <p:cNvPr id="3" name="CuadroTexto 2"/>
          <p:cNvSpPr txBox="1"/>
          <p:nvPr/>
        </p:nvSpPr>
        <p:spPr>
          <a:xfrm>
            <a:off x="238562" y="1690504"/>
            <a:ext cx="7590988" cy="1938992"/>
          </a:xfrm>
          <a:prstGeom prst="rect">
            <a:avLst/>
          </a:prstGeom>
          <a:noFill/>
        </p:spPr>
        <p:txBody>
          <a:bodyPr wrap="square" rtlCol="0">
            <a:spAutoFit/>
          </a:bodyPr>
          <a:lstStyle/>
          <a:p>
            <a:pPr algn="just"/>
            <a:r>
              <a:rPr lang="es-CO" sz="2000" dirty="0"/>
              <a:t>La compañía A.G. de Colombia ha encontrado que los trabajadores del área de mercadeo se encuentran insatisfechos con su puesto de trabajo. El problema fue detectado al realizar un análisis de los indicadores de absentismo, donde se encontró que ellos presentaban altos índices de ausencias no autorizadas, salidas tempranas, largas pausas y bajo ritmo de trabajo. </a:t>
            </a:r>
          </a:p>
        </p:txBody>
      </p:sp>
      <p:pic>
        <p:nvPicPr>
          <p:cNvPr id="5" name="Imagen 4">
            <a:extLst>
              <a:ext uri="{FF2B5EF4-FFF2-40B4-BE49-F238E27FC236}">
                <a16:creationId xmlns:a16="http://schemas.microsoft.com/office/drawing/2014/main" id="{27B7EE74-342F-4816-9FA3-E2F0830BE042}"/>
              </a:ext>
            </a:extLst>
          </p:cNvPr>
          <p:cNvPicPr>
            <a:picLocks noChangeAspect="1"/>
          </p:cNvPicPr>
          <p:nvPr/>
        </p:nvPicPr>
        <p:blipFill>
          <a:blip r:embed="rId2"/>
          <a:stretch>
            <a:fillRect/>
          </a:stretch>
        </p:blipFill>
        <p:spPr>
          <a:xfrm>
            <a:off x="8105422" y="4670229"/>
            <a:ext cx="959556" cy="339611"/>
          </a:xfrm>
          <a:prstGeom prst="rect">
            <a:avLst/>
          </a:prstGeom>
        </p:spPr>
      </p:pic>
    </p:spTree>
    <p:extLst>
      <p:ext uri="{BB962C8B-B14F-4D97-AF65-F5344CB8AC3E}">
        <p14:creationId xmlns:p14="http://schemas.microsoft.com/office/powerpoint/2010/main" val="427994591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366153" y="751938"/>
            <a:ext cx="4616694" cy="461665"/>
          </a:xfrm>
          <a:prstGeom prst="rect">
            <a:avLst/>
          </a:prstGeom>
          <a:noFill/>
        </p:spPr>
        <p:txBody>
          <a:bodyPr wrap="square" rtlCol="0">
            <a:spAutoFit/>
          </a:bodyPr>
          <a:lstStyle/>
          <a:p>
            <a:r>
              <a:rPr lang="es-ES" sz="2400" b="1" dirty="0"/>
              <a:t>Enunciado</a:t>
            </a:r>
          </a:p>
        </p:txBody>
      </p:sp>
      <p:sp>
        <p:nvSpPr>
          <p:cNvPr id="3" name="CuadroTexto 2"/>
          <p:cNvSpPr txBox="1"/>
          <p:nvPr/>
        </p:nvSpPr>
        <p:spPr>
          <a:xfrm>
            <a:off x="366153" y="1302831"/>
            <a:ext cx="7590988" cy="400110"/>
          </a:xfrm>
          <a:prstGeom prst="rect">
            <a:avLst/>
          </a:prstGeom>
          <a:noFill/>
        </p:spPr>
        <p:txBody>
          <a:bodyPr wrap="square" rtlCol="0">
            <a:spAutoFit/>
          </a:bodyPr>
          <a:lstStyle/>
          <a:p>
            <a:r>
              <a:rPr lang="es-CO" sz="2000" dirty="0"/>
              <a:t>Estos empleados incurrieron en:</a:t>
            </a:r>
          </a:p>
        </p:txBody>
      </p:sp>
      <p:sp>
        <p:nvSpPr>
          <p:cNvPr id="4" name="CuadroTexto 3"/>
          <p:cNvSpPr txBox="1"/>
          <p:nvPr/>
        </p:nvSpPr>
        <p:spPr>
          <a:xfrm>
            <a:off x="366153" y="2067622"/>
            <a:ext cx="4616694" cy="461665"/>
          </a:xfrm>
          <a:prstGeom prst="rect">
            <a:avLst/>
          </a:prstGeom>
          <a:noFill/>
        </p:spPr>
        <p:txBody>
          <a:bodyPr wrap="square" rtlCol="0">
            <a:spAutoFit/>
          </a:bodyPr>
          <a:lstStyle/>
          <a:p>
            <a:r>
              <a:rPr lang="es-ES" sz="2400" b="1" dirty="0"/>
              <a:t>Opciones de respuesta</a:t>
            </a:r>
          </a:p>
        </p:txBody>
      </p:sp>
      <p:sp>
        <p:nvSpPr>
          <p:cNvPr id="5" name="CuadroTexto 4"/>
          <p:cNvSpPr txBox="1"/>
          <p:nvPr/>
        </p:nvSpPr>
        <p:spPr>
          <a:xfrm>
            <a:off x="366153" y="2707743"/>
            <a:ext cx="3716750" cy="1323439"/>
          </a:xfrm>
          <a:prstGeom prst="rect">
            <a:avLst/>
          </a:prstGeom>
          <a:noFill/>
        </p:spPr>
        <p:txBody>
          <a:bodyPr wrap="square" rtlCol="0">
            <a:spAutoFit/>
          </a:bodyPr>
          <a:lstStyle/>
          <a:p>
            <a:pPr algn="just"/>
            <a:r>
              <a:rPr lang="es-CO" sz="2000" dirty="0"/>
              <a:t>a. Retiro psicológico.</a:t>
            </a:r>
          </a:p>
          <a:p>
            <a:pPr algn="just"/>
            <a:r>
              <a:rPr lang="es-CO" sz="2000" dirty="0"/>
              <a:t>b. Rotación.</a:t>
            </a:r>
          </a:p>
          <a:p>
            <a:pPr algn="just"/>
            <a:r>
              <a:rPr lang="es-CO" sz="2000" dirty="0"/>
              <a:t>c. Retiro físico.</a:t>
            </a:r>
          </a:p>
          <a:p>
            <a:pPr algn="just"/>
            <a:r>
              <a:rPr lang="es-CO" sz="2000" dirty="0"/>
              <a:t>d. Absentismo psicológico.</a:t>
            </a:r>
          </a:p>
        </p:txBody>
      </p:sp>
      <p:sp>
        <p:nvSpPr>
          <p:cNvPr id="6" name="Rectángulo 5"/>
          <p:cNvSpPr/>
          <p:nvPr/>
        </p:nvSpPr>
        <p:spPr>
          <a:xfrm>
            <a:off x="7563385" y="4611170"/>
            <a:ext cx="532330" cy="532330"/>
          </a:xfrm>
          <a:prstGeom prst="rect">
            <a:avLst/>
          </a:prstGeom>
          <a:solidFill>
            <a:srgbClr val="24231F"/>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2800" b="1" dirty="0"/>
              <a:t>c</a:t>
            </a:r>
            <a:endParaRPr lang="es-CO" b="1" dirty="0"/>
          </a:p>
        </p:txBody>
      </p:sp>
      <p:pic>
        <p:nvPicPr>
          <p:cNvPr id="8" name="Imagen 7">
            <a:extLst>
              <a:ext uri="{FF2B5EF4-FFF2-40B4-BE49-F238E27FC236}">
                <a16:creationId xmlns:a16="http://schemas.microsoft.com/office/drawing/2014/main" id="{735DF466-3926-47D1-8000-13AD31F289E6}"/>
              </a:ext>
            </a:extLst>
          </p:cNvPr>
          <p:cNvPicPr>
            <a:picLocks noChangeAspect="1"/>
          </p:cNvPicPr>
          <p:nvPr/>
        </p:nvPicPr>
        <p:blipFill>
          <a:blip r:embed="rId2"/>
          <a:stretch>
            <a:fillRect/>
          </a:stretch>
        </p:blipFill>
        <p:spPr>
          <a:xfrm>
            <a:off x="8105422" y="4670229"/>
            <a:ext cx="959556" cy="339611"/>
          </a:xfrm>
          <a:prstGeom prst="rect">
            <a:avLst/>
          </a:prstGeom>
        </p:spPr>
      </p:pic>
    </p:spTree>
    <p:extLst>
      <p:ext uri="{BB962C8B-B14F-4D97-AF65-F5344CB8AC3E}">
        <p14:creationId xmlns:p14="http://schemas.microsoft.com/office/powerpoint/2010/main" val="19385617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2"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right)">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146</TotalTime>
  <Words>612</Words>
  <Application>Microsoft Office PowerPoint</Application>
  <PresentationFormat>Presentación en pantalla (16:9)</PresentationFormat>
  <Paragraphs>61</Paragraphs>
  <Slides>14</Slides>
  <Notes>2</Notes>
  <HiddenSlides>0</HiddenSlides>
  <MMClips>0</MMClips>
  <ScaleCrop>false</ScaleCrop>
  <HeadingPairs>
    <vt:vector size="6" baseType="variant">
      <vt:variant>
        <vt:lpstr>Fuentes usadas</vt:lpstr>
      </vt:variant>
      <vt:variant>
        <vt:i4>2</vt:i4>
      </vt:variant>
      <vt:variant>
        <vt:lpstr>Tema</vt:lpstr>
      </vt:variant>
      <vt:variant>
        <vt:i4>1</vt:i4>
      </vt:variant>
      <vt:variant>
        <vt:lpstr>Títulos de diapositiva</vt:lpstr>
      </vt:variant>
      <vt:variant>
        <vt:i4>14</vt:i4>
      </vt:variant>
    </vt:vector>
  </HeadingPairs>
  <TitlesOfParts>
    <vt:vector size="17" baseType="lpstr">
      <vt:lpstr>Arial</vt:lpstr>
      <vt:lpstr>Calibri</vt:lpstr>
      <vt:lpstr>Tema de Office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UNIVERSIDAD EAN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UNIVERSIDAD EAN</dc:creator>
  <cp:lastModifiedBy>STEPHANY  PINZON HERNANDEZ</cp:lastModifiedBy>
  <cp:revision>31</cp:revision>
  <dcterms:created xsi:type="dcterms:W3CDTF">2018-10-16T22:27:03Z</dcterms:created>
  <dcterms:modified xsi:type="dcterms:W3CDTF">2022-01-11T21:39:25Z</dcterms:modified>
</cp:coreProperties>
</file>