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13/01/2022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13/01/2022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13/01/2022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13/01/2022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13/01/2022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Estructuras de Pensamiento Complejo</a:t>
            </a:r>
          </a:p>
        </p:txBody>
      </p:sp>
      <p:pic>
        <p:nvPicPr>
          <p:cNvPr id="7" name="Imagen 6">
            <a:extLst>
              <a:ext uri="{FF2B5EF4-FFF2-40B4-BE49-F238E27FC236}">
                <a16:creationId xmlns:a16="http://schemas.microsoft.com/office/drawing/2014/main" id="{61D0EBB9-7796-4065-BFDB-369457B56EBF}"/>
              </a:ext>
            </a:extLst>
          </p:cNvPr>
          <p:cNvPicPr>
            <a:picLocks noChangeAspect="1"/>
          </p:cNvPicPr>
          <p:nvPr/>
        </p:nvPicPr>
        <p:blipFill>
          <a:blip r:embed="rId3"/>
          <a:stretch>
            <a:fillRect/>
          </a:stretch>
        </p:blipFill>
        <p:spPr>
          <a:xfrm>
            <a:off x="5962310" y="388982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CO" sz="2000" dirty="0"/>
              <a:t>Cuando usted tiene sed tiene una sensación seca en la garganta, entonces se sirve un vaso de agua. Se toma el vaso de agua hasta que queda satisfecho. Su sed influye en la cantidad que toma inicialmente pero a la vez la cantidad de agua que toma influye en el grado de sed (la va disminuyendo) hasta que usted para.</a:t>
            </a:r>
          </a:p>
        </p:txBody>
      </p:sp>
      <p:pic>
        <p:nvPicPr>
          <p:cNvPr id="5" name="Imagen 4">
            <a:extLst>
              <a:ext uri="{FF2B5EF4-FFF2-40B4-BE49-F238E27FC236}">
                <a16:creationId xmlns:a16="http://schemas.microsoft.com/office/drawing/2014/main" id="{85AE9D73-0EDD-44DB-8BBF-F7E30BBD5E8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r>
              <a:rPr lang="es-CO" sz="2000" dirty="0"/>
              <a:t>Esta situación </a:t>
            </a:r>
            <a:r>
              <a:rPr lang="es-CO" sz="2000" dirty="0" err="1"/>
              <a:t>problémica</a:t>
            </a:r>
            <a:r>
              <a:rPr lang="es-CO" sz="2000" dirty="0"/>
              <a:t> del sediento es un claro ejemplo de:</a:t>
            </a:r>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19593"/>
            <a:ext cx="7590988" cy="1323439"/>
          </a:xfrm>
          <a:prstGeom prst="rect">
            <a:avLst/>
          </a:prstGeom>
          <a:noFill/>
        </p:spPr>
        <p:txBody>
          <a:bodyPr wrap="square" rtlCol="0">
            <a:spAutoFit/>
          </a:bodyPr>
          <a:lstStyle/>
          <a:p>
            <a:r>
              <a:rPr lang="es-CO" sz="2000" dirty="0"/>
              <a:t>a. Ciclo de vida.</a:t>
            </a:r>
          </a:p>
          <a:p>
            <a:r>
              <a:rPr lang="es-CO" sz="2000" dirty="0"/>
              <a:t>b. Ciclo paradigmático.</a:t>
            </a:r>
          </a:p>
          <a:p>
            <a:r>
              <a:rPr lang="es-CO" sz="2000" dirty="0"/>
              <a:t>c. Ciclo bola de nieve. </a:t>
            </a:r>
          </a:p>
          <a:p>
            <a:r>
              <a:rPr lang="es-CO" sz="2000" dirty="0"/>
              <a:t>d. Ciclo de balanceo.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D571257C-09D5-4D8C-99F0-4CD263D8AA7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Considere el siguiente diagrama de flujos y niveles </a:t>
            </a:r>
          </a:p>
          <a:p>
            <a:pPr algn="just"/>
            <a:endParaRPr lang="es-CO" sz="2000" dirty="0"/>
          </a:p>
        </p:txBody>
      </p:sp>
      <p:pic>
        <p:nvPicPr>
          <p:cNvPr id="5" name="2 Imagen"/>
          <p:cNvPicPr>
            <a:picLocks noChangeAspect="1"/>
          </p:cNvPicPr>
          <p:nvPr/>
        </p:nvPicPr>
        <p:blipFill>
          <a:blip r:embed="rId2">
            <a:clrChange>
              <a:clrFrom>
                <a:srgbClr val="FFFFFF"/>
              </a:clrFrom>
              <a:clrTo>
                <a:srgbClr val="FFFFFF">
                  <a:alpha val="0"/>
                </a:srgbClr>
              </a:clrTo>
            </a:clrChange>
          </a:blip>
          <a:stretch>
            <a:fillRect/>
          </a:stretch>
        </p:blipFill>
        <p:spPr>
          <a:xfrm>
            <a:off x="1693796" y="1268275"/>
            <a:ext cx="4680520" cy="2416408"/>
          </a:xfrm>
          <a:prstGeom prst="rect">
            <a:avLst/>
          </a:prstGeom>
        </p:spPr>
      </p:pic>
      <p:pic>
        <p:nvPicPr>
          <p:cNvPr id="6" name="Imagen 5">
            <a:extLst>
              <a:ext uri="{FF2B5EF4-FFF2-40B4-BE49-F238E27FC236}">
                <a16:creationId xmlns:a16="http://schemas.microsoft.com/office/drawing/2014/main" id="{DAE6E624-ED71-4980-B9E8-3F2D2E49DBAD}"/>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923330"/>
          </a:xfrm>
          <a:prstGeom prst="rect">
            <a:avLst/>
          </a:prstGeom>
          <a:noFill/>
        </p:spPr>
        <p:txBody>
          <a:bodyPr wrap="square" rtlCol="0">
            <a:spAutoFit/>
          </a:bodyPr>
          <a:lstStyle/>
          <a:p>
            <a:pPr algn="just"/>
            <a:r>
              <a:rPr lang="es-CO" dirty="0"/>
              <a:t>Si la tasa de natalidad es de 0.25, los nacimientos son el producto de la tasa de natalidad por la población de conejos y la población inicial de conejos es de 1000, la gráfica de la población de conejos en el tiempo es:</a:t>
            </a:r>
          </a:p>
        </p:txBody>
      </p:sp>
      <p:sp>
        <p:nvSpPr>
          <p:cNvPr id="4" name="CuadroTexto 3"/>
          <p:cNvSpPr txBox="1"/>
          <p:nvPr/>
        </p:nvSpPr>
        <p:spPr>
          <a:xfrm>
            <a:off x="336098" y="1535041"/>
            <a:ext cx="4616694" cy="461665"/>
          </a:xfrm>
          <a:prstGeom prst="rect">
            <a:avLst/>
          </a:prstGeom>
          <a:noFill/>
        </p:spPr>
        <p:txBody>
          <a:bodyPr wrap="square" rtlCol="0">
            <a:spAutoFit/>
          </a:bodyPr>
          <a:lstStyle/>
          <a:p>
            <a:r>
              <a:rPr lang="es-ES" sz="2400" b="1" dirty="0"/>
              <a:t>Opciones de respuesta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a</a:t>
            </a:r>
            <a:endParaRPr lang="es-CO" b="1" dirty="0"/>
          </a:p>
        </p:txBody>
      </p:sp>
      <p:pic>
        <p:nvPicPr>
          <p:cNvPr id="8" name="3 Imagen"/>
          <p:cNvPicPr>
            <a:picLocks noChangeAspect="1"/>
          </p:cNvPicPr>
          <p:nvPr/>
        </p:nvPicPr>
        <p:blipFill>
          <a:blip r:embed="rId3"/>
          <a:stretch>
            <a:fillRect/>
          </a:stretch>
        </p:blipFill>
        <p:spPr>
          <a:xfrm>
            <a:off x="2335192" y="2233706"/>
            <a:ext cx="3980264" cy="2900269"/>
          </a:xfrm>
          <a:prstGeom prst="rect">
            <a:avLst/>
          </a:prstGeom>
        </p:spPr>
      </p:pic>
      <p:pic>
        <p:nvPicPr>
          <p:cNvPr id="9" name="Imagen 8">
            <a:extLst>
              <a:ext uri="{FF2B5EF4-FFF2-40B4-BE49-F238E27FC236}">
                <a16:creationId xmlns:a16="http://schemas.microsoft.com/office/drawing/2014/main" id="{52CAD509-7D11-4CF6-B84B-6F05E731A798}"/>
              </a:ext>
            </a:extLst>
          </p:cNvPr>
          <p:cNvPicPr>
            <a:picLocks noChangeAspect="1"/>
          </p:cNvPicPr>
          <p:nvPr/>
        </p:nvPicPr>
        <p:blipFill>
          <a:blip r:embed="rId4"/>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691CCC-0A5A-488A-A992-E58A8777D3E0}"/>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F7157B67-2E32-416D-86D7-A1BF99F13937}"/>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79045E03-84D4-42B0-AE26-AFF565C1C674}"/>
              </a:ext>
            </a:extLst>
          </p:cNvPr>
          <p:cNvPicPr>
            <a:picLocks noChangeAspect="1"/>
          </p:cNvPicPr>
          <p:nvPr/>
        </p:nvPicPr>
        <p:blipFill>
          <a:blip r:embed="rId2"/>
          <a:stretch>
            <a:fillRect/>
          </a:stretch>
        </p:blipFill>
        <p:spPr>
          <a:xfrm>
            <a:off x="-27157" y="0"/>
            <a:ext cx="9171158" cy="5143500"/>
          </a:xfrm>
          <a:prstGeom prst="rect">
            <a:avLst/>
          </a:prstGeom>
        </p:spPr>
      </p:pic>
    </p:spTree>
    <p:extLst>
      <p:ext uri="{BB962C8B-B14F-4D97-AF65-F5344CB8AC3E}">
        <p14:creationId xmlns:p14="http://schemas.microsoft.com/office/powerpoint/2010/main" val="39605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231CDD12-FABA-483D-82E8-F2D6AA2E5CC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2554545"/>
          </a:xfrm>
          <a:prstGeom prst="rect">
            <a:avLst/>
          </a:prstGeom>
          <a:noFill/>
        </p:spPr>
        <p:txBody>
          <a:bodyPr wrap="square" rtlCol="0">
            <a:spAutoFit/>
          </a:bodyPr>
          <a:lstStyle/>
          <a:p>
            <a:pPr algn="just"/>
            <a:r>
              <a:rPr lang="es-CO" sz="2000" dirty="0"/>
              <a:t>La teoría de la complejidad es una herramienta que invita a la comprensión y que permite tomar mejores decisiones y diseñar mejores estrategias a la hora de resolver problemas, no solo para la empresa, también para todo el entramado de la vida. Por ejemplo cuando bandas juveniles se comienzan a armar, la  solución típica es colocar más policías. Sin embargo, esto puede tener sus raíces en la disfunción familiar de los hogares de estos jóvenes que desembocan en desempleo y esto genera la violencia de estas bandas.</a:t>
            </a:r>
          </a:p>
        </p:txBody>
      </p:sp>
      <p:pic>
        <p:nvPicPr>
          <p:cNvPr id="5" name="Imagen 4">
            <a:extLst>
              <a:ext uri="{FF2B5EF4-FFF2-40B4-BE49-F238E27FC236}">
                <a16:creationId xmlns:a16="http://schemas.microsoft.com/office/drawing/2014/main" id="{8F39CF60-EE77-4898-9D24-CBE28DD37F5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r>
              <a:rPr lang="es-CO" sz="2000" dirty="0"/>
              <a:t>Si Ud. ve a la disfunción familiar como causante de este problema delincuencial está usando qué tipo de pensamiento:</a:t>
            </a:r>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1200329"/>
          </a:xfrm>
          <a:prstGeom prst="rect">
            <a:avLst/>
          </a:prstGeom>
          <a:noFill/>
        </p:spPr>
        <p:txBody>
          <a:bodyPr wrap="square" rtlCol="0">
            <a:spAutoFit/>
          </a:bodyPr>
          <a:lstStyle/>
          <a:p>
            <a:r>
              <a:rPr lang="es-CO" dirty="0"/>
              <a:t>a. Pensamiento analítico.</a:t>
            </a:r>
          </a:p>
          <a:p>
            <a:r>
              <a:rPr lang="es-CO" dirty="0"/>
              <a:t>b. Pensamiento lateral.    </a:t>
            </a:r>
          </a:p>
          <a:p>
            <a:r>
              <a:rPr lang="es-CO" dirty="0"/>
              <a:t>c. Pensamiento crítico.</a:t>
            </a:r>
          </a:p>
          <a:p>
            <a:r>
              <a:rPr lang="es-CO" dirty="0"/>
              <a:t>d. Pensamiento relacional.</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5EF58607-0A11-4448-8CB8-E0BE930FF324}"/>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1938992"/>
          </a:xfrm>
          <a:prstGeom prst="rect">
            <a:avLst/>
          </a:prstGeom>
          <a:noFill/>
        </p:spPr>
        <p:txBody>
          <a:bodyPr wrap="square" rtlCol="0">
            <a:spAutoFit/>
          </a:bodyPr>
          <a:lstStyle/>
          <a:p>
            <a:pPr algn="just"/>
            <a:r>
              <a:rPr lang="es-CO" sz="2000" dirty="0"/>
              <a:t>Aunque podría darse que las leyes naturales no nos guarden ningún secreto y que podemos predecir todos los fenómenos hacia el futuro este no es el caso, puede suceder que pequeñas diferencias en las condiciones iniciales de un sistema produzcan grandes diferencias en su comportamiento final. Un pequeño error inicial pude producir un error enorme más adelante, la predicción entonces resulta imposible. </a:t>
            </a:r>
          </a:p>
        </p:txBody>
      </p:sp>
      <p:pic>
        <p:nvPicPr>
          <p:cNvPr id="5" name="Imagen 4">
            <a:extLst>
              <a:ext uri="{FF2B5EF4-FFF2-40B4-BE49-F238E27FC236}">
                <a16:creationId xmlns:a16="http://schemas.microsoft.com/office/drawing/2014/main" id="{CB576882-666D-4662-A065-99FBE05084DF}"/>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CO" sz="2000" dirty="0"/>
              <a:t>Esta situación </a:t>
            </a:r>
            <a:r>
              <a:rPr lang="es-CO" sz="2000" dirty="0" err="1"/>
              <a:t>problémica</a:t>
            </a:r>
            <a:r>
              <a:rPr lang="es-CO" sz="2000" dirty="0"/>
              <a:t> se conoce  con el nombre de:</a:t>
            </a:r>
          </a:p>
          <a:p>
            <a:pPr algn="just"/>
            <a:endParaRPr lang="es-CO" sz="2000" dirty="0"/>
          </a:p>
        </p:txBody>
      </p:sp>
      <p:sp>
        <p:nvSpPr>
          <p:cNvPr id="4" name="CuadroTexto 3"/>
          <p:cNvSpPr txBox="1"/>
          <p:nvPr/>
        </p:nvSpPr>
        <p:spPr>
          <a:xfrm>
            <a:off x="238562" y="121423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769009"/>
            <a:ext cx="7590988" cy="1200329"/>
          </a:xfrm>
          <a:prstGeom prst="rect">
            <a:avLst/>
          </a:prstGeom>
          <a:noFill/>
        </p:spPr>
        <p:txBody>
          <a:bodyPr wrap="square" rtlCol="0">
            <a:spAutoFit/>
          </a:bodyPr>
          <a:lstStyle/>
          <a:p>
            <a:r>
              <a:rPr lang="es-CO" dirty="0"/>
              <a:t>a. Efecto bola de nieve.</a:t>
            </a:r>
          </a:p>
          <a:p>
            <a:r>
              <a:rPr lang="es-CO" dirty="0"/>
              <a:t>b. Efecto de balanceo.</a:t>
            </a:r>
          </a:p>
          <a:p>
            <a:r>
              <a:rPr lang="es-CO" dirty="0"/>
              <a:t>c. Efecto mariposa.</a:t>
            </a:r>
          </a:p>
          <a:p>
            <a:r>
              <a:rPr lang="es-CO" dirty="0"/>
              <a:t>d. Efecto paradigmático.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21F31DBE-0E45-4467-B160-E9D8E0B232F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627895"/>
            <a:ext cx="7590988" cy="1631216"/>
          </a:xfrm>
          <a:prstGeom prst="rect">
            <a:avLst/>
          </a:prstGeom>
          <a:noFill/>
        </p:spPr>
        <p:txBody>
          <a:bodyPr wrap="square" rtlCol="0">
            <a:spAutoFit/>
          </a:bodyPr>
          <a:lstStyle/>
          <a:p>
            <a:pPr algn="just"/>
            <a:r>
              <a:rPr lang="es-CO" sz="2000" dirty="0"/>
              <a:t>Las termitas construyen obras inmensas de arena con  galerías,  chimeneas  que controlan inteligentemente el flujo el aire,  la temperatura y la humedad. Sin embargo cada termita individual no tiene la noción de como construir un “nido” de este tipo, ellas no perciben la forma global del sitio que construyen.</a:t>
            </a:r>
          </a:p>
        </p:txBody>
      </p:sp>
      <p:pic>
        <p:nvPicPr>
          <p:cNvPr id="5" name="Imagen 4">
            <a:extLst>
              <a:ext uri="{FF2B5EF4-FFF2-40B4-BE49-F238E27FC236}">
                <a16:creationId xmlns:a16="http://schemas.microsoft.com/office/drawing/2014/main" id="{00A8155B-74B9-47A6-B0BA-869DEC5355D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00110"/>
          </a:xfrm>
          <a:prstGeom prst="rect">
            <a:avLst/>
          </a:prstGeom>
          <a:noFill/>
        </p:spPr>
        <p:txBody>
          <a:bodyPr wrap="square" rtlCol="0">
            <a:spAutoFit/>
          </a:bodyPr>
          <a:lstStyle/>
          <a:p>
            <a:r>
              <a:rPr lang="es-CO" sz="2000" dirty="0"/>
              <a:t>Este caso  es un  ejemplo  típico de un fenómeno:</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323439"/>
          </a:xfrm>
          <a:prstGeom prst="rect">
            <a:avLst/>
          </a:prstGeom>
          <a:noFill/>
        </p:spPr>
        <p:txBody>
          <a:bodyPr wrap="square" rtlCol="0">
            <a:spAutoFit/>
          </a:bodyPr>
          <a:lstStyle/>
          <a:p>
            <a:r>
              <a:rPr lang="es-CO" sz="2000" dirty="0"/>
              <a:t>a. Social.</a:t>
            </a:r>
          </a:p>
          <a:p>
            <a:r>
              <a:rPr lang="es-CO" sz="2000" dirty="0"/>
              <a:t>b. Emergente.</a:t>
            </a:r>
          </a:p>
          <a:p>
            <a:r>
              <a:rPr lang="es-CO" sz="2000" dirty="0"/>
              <a:t>c. Natural.</a:t>
            </a:r>
          </a:p>
          <a:p>
            <a:r>
              <a:rPr lang="es-CO" sz="2000" dirty="0"/>
              <a:t>d. Recursivo.</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B69EF535-F226-4C89-9797-054521E2536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629</Words>
  <Application>Microsoft Office PowerPoint</Application>
  <PresentationFormat>Presentación en pantalla (16:9)</PresentationFormat>
  <Paragraphs>59</Paragraphs>
  <Slides>14</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27</cp:revision>
  <dcterms:created xsi:type="dcterms:W3CDTF">2018-10-16T22:27:03Z</dcterms:created>
  <dcterms:modified xsi:type="dcterms:W3CDTF">2022-01-13T05:01:51Z</dcterms:modified>
</cp:coreProperties>
</file>