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1" r:id="rId15"/>
    <p:sldId id="283" r:id="rId1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Estructuración de Sistemas Automatizados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959C13-FB6C-465E-A046-DCE9A781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49317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ingeniero necesita adquirir un PLC para automatizar un proceso industrial</a:t>
            </a:r>
            <a:r>
              <a:rPr lang="es-CO" sz="14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205C28-5EC8-4857-A691-3B7C9F1A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Con la compra del dispositivo el ingeniero debería esperar que le despachen al menos: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CPU, Fuente de poder, módulos entrada salida.</a:t>
            </a:r>
          </a:p>
          <a:p>
            <a:pPr lvl="0" algn="just"/>
            <a:r>
              <a:rPr lang="es-CO" sz="2000" dirty="0"/>
              <a:t>b. Cable de comunicación, software de programación, módulos entrada Salida.</a:t>
            </a:r>
          </a:p>
          <a:p>
            <a:pPr lvl="0" algn="just"/>
            <a:r>
              <a:rPr lang="es-CO" sz="2000" dirty="0"/>
              <a:t>c. Sensores, CPU y Fuente.</a:t>
            </a:r>
          </a:p>
          <a:p>
            <a:pPr lvl="0" algn="just"/>
            <a:r>
              <a:rPr lang="es-CO" sz="2000" dirty="0"/>
              <a:t>d. Módulos entrada Salida, Fuente y sensores 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7B740D-5CD9-41B6-81DF-110B0910F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ingeniero de una planta de producción ha sido designado para analizar el diseño de una máquina nueva que se requiere para modernizar el proceso de manufactura.  El Diagrama eléctrico y neumático es el siguiente (ver especificaciones de diseño).</a:t>
            </a:r>
          </a:p>
          <a:p>
            <a:pPr algn="just"/>
            <a:r>
              <a:rPr lang="es-CO" sz="2000" dirty="0"/>
              <a:t>Donde T1 es un temporizador (tipo ton </a:t>
            </a:r>
            <a:r>
              <a:rPr lang="es-CO" sz="2000" dirty="0" err="1"/>
              <a:t>delay</a:t>
            </a:r>
            <a:r>
              <a:rPr lang="es-CO" sz="2000" dirty="0"/>
              <a:t>) y T1.D es el contacto del temporizador que cambia de estado cuando el tiempo de ajuste se cumple.  El temporizador empieza a funcionar una vez reciba señal en la bobina correspondiente (T1) y si pierde señal se reinicia a cero.  S3 es un interruptor de presencia de pieza.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76DBBA-6F1C-4C3C-8C7C-6D1F270E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64366"/>
              </p:ext>
            </p:extLst>
          </p:nvPr>
        </p:nvGraphicFramePr>
        <p:xfrm>
          <a:off x="4145280" y="166230"/>
          <a:ext cx="2970588" cy="4885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3" imgW="3171960" imgH="4114800" progId="Visio.Drawing.11">
                  <p:embed/>
                </p:oleObj>
              </mc:Choice>
              <mc:Fallback>
                <p:oleObj name="Visio" r:id="rId3" imgW="3171960" imgH="4114800" progId="Visio.Drawing.11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280" y="166230"/>
                        <a:ext cx="2970588" cy="4885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0C00AA3-C2A8-4E31-8D0C-5463842C2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61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41182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puede afirmar que la secuencia de funcionamiento del circuito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1344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689183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El vástago del cilindro baja, las válvulas 3 y 4 se encienden y posteriormente el vástago del cilindro sube.</a:t>
            </a:r>
          </a:p>
          <a:p>
            <a:pPr lvl="0" algn="just"/>
            <a:r>
              <a:rPr lang="es-CO" dirty="0"/>
              <a:t>b. Las válvulas 3 y 4 se encienden, el vástago del cilindro baja y posteriormente el vástago del cilindro sube.</a:t>
            </a:r>
          </a:p>
          <a:p>
            <a:pPr lvl="0" algn="just"/>
            <a:r>
              <a:rPr lang="es-CO" dirty="0"/>
              <a:t>c. El vástago del cilindro baja mientras las válvulas 3 y 4 están activas y posteriormente el vástago del cilindro sube.</a:t>
            </a:r>
          </a:p>
          <a:p>
            <a:pPr lvl="0" algn="just"/>
            <a:r>
              <a:rPr lang="es-CO" dirty="0"/>
              <a:t>d. El vástago del cilindro sube, el vástago del cilindro baja y posteriormente las válvulas 3 y 4 se encienden.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5F2AC3E-BF11-4B5E-8247-38A59731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A1777-24DF-49B9-9C70-710B71CF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A2C75-6C70-4871-A334-7B5F9081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557409-3A6C-47E4-96C7-8885FE110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77" y="0"/>
            <a:ext cx="9166777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B658B5-59EC-4F47-B54E-A322915D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ingeniero de producción se encuentra con el siguiente diagrama eléctrico del tablero de control de una casa de vientos:</a:t>
            </a:r>
          </a:p>
        </p:txBody>
      </p:sp>
      <p:pic>
        <p:nvPicPr>
          <p:cNvPr id="5" name="2 Imagen" descr="http://www.wiringmanual.com/images/00051999_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696" y="1522007"/>
            <a:ext cx="3730720" cy="3374754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5F02FE-5E3C-49A5-9238-C2442978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 partir del diagrama se puede afirmar 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Es un circuito que permite inversión de giro del motor</a:t>
            </a:r>
          </a:p>
          <a:p>
            <a:pPr lvl="0"/>
            <a:r>
              <a:rPr lang="es-CO" dirty="0"/>
              <a:t>b. Es parte de un arrancador delta estrella con protección a </a:t>
            </a:r>
            <a:r>
              <a:rPr lang="es-CO" dirty="0" err="1"/>
              <a:t>sobrecorriente</a:t>
            </a:r>
            <a:r>
              <a:rPr lang="es-CO" dirty="0"/>
              <a:t> y protección térmica a sobrecarga</a:t>
            </a:r>
          </a:p>
          <a:p>
            <a:pPr lvl="0"/>
            <a:r>
              <a:rPr lang="es-CO" dirty="0"/>
              <a:t>c. Es un circuito de arranque estándar de un motor D.C.</a:t>
            </a:r>
          </a:p>
          <a:p>
            <a:pPr lvl="0"/>
            <a:r>
              <a:rPr lang="es-CO" dirty="0"/>
              <a:t>d. No se puede decir su función sin conocer la lógica que controla las bobinas de los </a:t>
            </a:r>
            <a:r>
              <a:rPr lang="es-CO" dirty="0" err="1"/>
              <a:t>contactores</a:t>
            </a:r>
            <a:r>
              <a:rPr lang="es-CO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47977D-FC84-4B3C-A024-631FE0BC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ingeniero de producción se encuentra con el siguiente elemento que hace parte de un diagrama neumático de una máquina de ensamble de piezas:</a:t>
            </a:r>
          </a:p>
        </p:txBody>
      </p:sp>
      <p:pic>
        <p:nvPicPr>
          <p:cNvPr id="5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60" y="2168860"/>
            <a:ext cx="58418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2EEEBC-19CC-41FE-A6AE-90CA11FE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descripción más completa del elemento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a. Una válvula ¾ con actuador solenoide y muelle para ambas posiciones.</a:t>
            </a:r>
          </a:p>
          <a:p>
            <a:pPr lvl="0"/>
            <a:r>
              <a:rPr lang="es-CO" dirty="0"/>
              <a:t>b. Una válvula ¾ con actuador solenoide proporcional y muelle para ambas posiciones.</a:t>
            </a:r>
          </a:p>
          <a:p>
            <a:pPr lvl="0"/>
            <a:r>
              <a:rPr lang="es-CO" dirty="0"/>
              <a:t>c. Una válvula 4/3 con actuador solenoide y muelle para ambas posiciones.</a:t>
            </a:r>
          </a:p>
          <a:p>
            <a:pPr lvl="0"/>
            <a:r>
              <a:rPr lang="es-CO" dirty="0"/>
              <a:t>d. Una válvula 4/3 con actuador solenoide proporcional y muelle para ambas posiciones.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1D784C-55B1-4E0C-A015-A11C686D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Durante un proceso de diseño de una máquina de inyección de plásticos, el equipo de ingenieros desea lograr un control, preciso de la velocidad y desplazamiento del vástago de un cilindro de alto flujo hidráulico.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18" y="4658150"/>
            <a:ext cx="991831" cy="4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4624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387962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Después de un proceso de </a:t>
            </a:r>
            <a:r>
              <a:rPr lang="es-CO" sz="2000" dirty="0" err="1"/>
              <a:t>brainstorming</a:t>
            </a:r>
            <a:r>
              <a:rPr lang="es-CO" sz="2000" dirty="0"/>
              <a:t> surgieron 4 ideas, la mejor opción sería: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01360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214" y="1451476"/>
            <a:ext cx="72354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Usar una válvula proporcional con accionamiento eléctrico para controlar el flujo del aceite por las cámaras del cilindro, un controlador PID y un final de carrera para determinar la posición del vástago.</a:t>
            </a:r>
          </a:p>
          <a:p>
            <a:pPr lvl="0" algn="just"/>
            <a:r>
              <a:rPr lang="es-CO" dirty="0"/>
              <a:t>b. Usar una válvula de dos posiciones (</a:t>
            </a:r>
            <a:r>
              <a:rPr lang="es-CO" dirty="0" err="1"/>
              <a:t>on</a:t>
            </a:r>
            <a:r>
              <a:rPr lang="es-CO" dirty="0"/>
              <a:t>-off) con accionamiento eléctrico para controlar el flujo del aceite por las cámaras del cilindro, un controlador PID y un transductor (sensor) de desplazamiento para determinar la posición del vástago.</a:t>
            </a:r>
          </a:p>
          <a:p>
            <a:pPr lvl="0" algn="just"/>
            <a:r>
              <a:rPr lang="es-CO" dirty="0"/>
              <a:t>c. Usar una servo-válvula para controlar el flujo del aceite por las cámaras del cilindro, un controlador PID y un transductor (sensor) de desplazamiento para determinar la posición del vástago.</a:t>
            </a:r>
          </a:p>
          <a:p>
            <a:pPr lvl="0" algn="just"/>
            <a:r>
              <a:rPr lang="es-CO" dirty="0"/>
              <a:t>d. Usar una servo-válvula para controlar la presión del aceite por las cámaras del cilindro, un controlador PID y un transductor (sensor) de desplazamiento para determinar la posición del vástago.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2E9167-CF7A-4721-A64A-6986DBFF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834</Words>
  <Application>Microsoft Office PowerPoint</Application>
  <PresentationFormat>Presentación en pantalla (16:9)</PresentationFormat>
  <Paragraphs>65</Paragraphs>
  <Slides>15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Tema de Office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2022-01-12T19:40:14Z</dcterms:modified>
</cp:coreProperties>
</file>