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6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Estrategias de Negociación Intercultural</a:t>
            </a:r>
          </a:p>
        </p:txBody>
      </p:sp>
      <p:pic>
        <p:nvPicPr>
          <p:cNvPr id="7" name="Imagen 6">
            <a:extLst>
              <a:ext uri="{FF2B5EF4-FFF2-40B4-BE49-F238E27FC236}">
                <a16:creationId xmlns:a16="http://schemas.microsoft.com/office/drawing/2014/main" id="{554F9EBA-4853-4F86-955F-FC8C3CEBCF2B}"/>
              </a:ext>
            </a:extLst>
          </p:cNvPr>
          <p:cNvPicPr>
            <a:picLocks noChangeAspect="1"/>
          </p:cNvPicPr>
          <p:nvPr/>
        </p:nvPicPr>
        <p:blipFill>
          <a:blip r:embed="rId3"/>
          <a:stretch>
            <a:fillRect/>
          </a:stretch>
        </p:blipFill>
        <p:spPr>
          <a:xfrm>
            <a:off x="5962310" y="4081214"/>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1602254"/>
            <a:ext cx="7590988" cy="1938992"/>
          </a:xfrm>
          <a:prstGeom prst="rect">
            <a:avLst/>
          </a:prstGeom>
          <a:noFill/>
        </p:spPr>
        <p:txBody>
          <a:bodyPr wrap="square" rtlCol="0">
            <a:spAutoFit/>
          </a:bodyPr>
          <a:lstStyle/>
          <a:p>
            <a:pPr algn="just"/>
            <a:r>
              <a:rPr lang="es-ES" sz="2400" dirty="0"/>
              <a:t>Juliana debe viajar a Israel para encontrarse con un grupo de empresarios judíos que están interesados en cerrar un negocio con su empresa. Antes de su llegada, es necesario concretar la agenda a desarrollar, así como el menú para tener en cuenta en el momento de compartir la mesa.</a:t>
            </a:r>
            <a:endParaRPr lang="es-CO" sz="2400" dirty="0"/>
          </a:p>
        </p:txBody>
      </p:sp>
      <p:pic>
        <p:nvPicPr>
          <p:cNvPr id="5" name="Imagen 4">
            <a:extLst>
              <a:ext uri="{FF2B5EF4-FFF2-40B4-BE49-F238E27FC236}">
                <a16:creationId xmlns:a16="http://schemas.microsoft.com/office/drawing/2014/main" id="{8A7CE395-91DE-4CEE-AF02-EB5532AA53F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23554"/>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422036"/>
            <a:ext cx="7590988" cy="1015663"/>
          </a:xfrm>
          <a:prstGeom prst="rect">
            <a:avLst/>
          </a:prstGeom>
          <a:noFill/>
        </p:spPr>
        <p:txBody>
          <a:bodyPr wrap="square" rtlCol="0">
            <a:spAutoFit/>
          </a:bodyPr>
          <a:lstStyle/>
          <a:p>
            <a:pPr algn="just"/>
            <a:r>
              <a:rPr lang="es-ES" sz="2000" dirty="0"/>
              <a:t>Teniendo en cuenta las características de la cultura israelí y más específicamente la judía cual es la propuesta más pertinente para el encuentro:</a:t>
            </a:r>
            <a:endParaRPr lang="es-CO" sz="2000" dirty="0"/>
          </a:p>
        </p:txBody>
      </p:sp>
      <p:sp>
        <p:nvSpPr>
          <p:cNvPr id="4" name="CuadroTexto 3"/>
          <p:cNvSpPr txBox="1"/>
          <p:nvPr/>
        </p:nvSpPr>
        <p:spPr>
          <a:xfrm>
            <a:off x="238562" y="1239393"/>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593520"/>
            <a:ext cx="7857153" cy="3416320"/>
          </a:xfrm>
          <a:prstGeom prst="rect">
            <a:avLst/>
          </a:prstGeom>
          <a:noFill/>
        </p:spPr>
        <p:txBody>
          <a:bodyPr wrap="square" rtlCol="0">
            <a:spAutoFit/>
          </a:bodyPr>
          <a:lstStyle/>
          <a:p>
            <a:pPr algn="just"/>
            <a:r>
              <a:rPr lang="es-ES" dirty="0"/>
              <a:t>a. Cerrar el encuentro el día jueves a las 6 de la tarde e ir a un restaurante a cenar, escogiendo como plato central carne de conejo, patatas, vegetales y ensalada.  Como bebida vaso de leche u agua.</a:t>
            </a:r>
          </a:p>
          <a:p>
            <a:pPr algn="just"/>
            <a:r>
              <a:rPr lang="es-ES" dirty="0"/>
              <a:t>b. Cerrar el encuentro el día viernes a la una de la tarde e ir a un restaurante a almorzar, escogiendo como plato central carne de res, patatas, vegetales y ensalada.  Como bebida vaso de leche u agua.</a:t>
            </a:r>
          </a:p>
          <a:p>
            <a:pPr algn="just"/>
            <a:r>
              <a:rPr lang="es-ES" dirty="0"/>
              <a:t>c. Cerrar el encuentro el día jueves a las seis de la tarde e ir a un restaurante a almorzar, escogiendo como plato central carne de res, patatas y ensalada. Como bebida agua.</a:t>
            </a:r>
          </a:p>
          <a:p>
            <a:pPr algn="just"/>
            <a:r>
              <a:rPr lang="es-ES" dirty="0"/>
              <a:t>d. Cerrar el encuentro el día viernes a las seis de la tarde e ir a un restaurante a cenar, escogiendo como plato central carne de res, patatas, vegetales y ensalada. Como bebida agua.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64C55FA2-44AE-4E4B-9F5B-8962D9DFD72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34333"/>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1232922"/>
            <a:ext cx="7590988" cy="2677656"/>
          </a:xfrm>
          <a:prstGeom prst="rect">
            <a:avLst/>
          </a:prstGeom>
          <a:noFill/>
        </p:spPr>
        <p:txBody>
          <a:bodyPr wrap="square" rtlCol="0">
            <a:spAutoFit/>
          </a:bodyPr>
          <a:lstStyle/>
          <a:p>
            <a:pPr algn="just"/>
            <a:r>
              <a:rPr lang="es-ES" sz="2400" dirty="0"/>
              <a:t>La empresa colombiana de Telecomunicaciones XSZ ha establecido contacto con un par chino y su Director General Rafael Melo, realizó una visita a la ciudad de Pekín. De regreso se está haciendo un balance del encuentro, teniendo en cuenta que no fue posible concretar la negociación con la firma “International communication” y la relación interpersonal no fue la esperada.</a:t>
            </a:r>
            <a:endParaRPr lang="es-CO" sz="2400" dirty="0"/>
          </a:p>
        </p:txBody>
      </p:sp>
      <p:pic>
        <p:nvPicPr>
          <p:cNvPr id="5" name="Imagen 4">
            <a:extLst>
              <a:ext uri="{FF2B5EF4-FFF2-40B4-BE49-F238E27FC236}">
                <a16:creationId xmlns:a16="http://schemas.microsoft.com/office/drawing/2014/main" id="{8F752F33-8305-4AE3-ADFD-3C3B03A6577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1" y="456447"/>
            <a:ext cx="7590988" cy="1015663"/>
          </a:xfrm>
          <a:prstGeom prst="rect">
            <a:avLst/>
          </a:prstGeom>
          <a:noFill/>
        </p:spPr>
        <p:txBody>
          <a:bodyPr wrap="square" rtlCol="0">
            <a:spAutoFit/>
          </a:bodyPr>
          <a:lstStyle/>
          <a:p>
            <a:pPr algn="just"/>
            <a:r>
              <a:rPr lang="es-ES" sz="2000" dirty="0"/>
              <a:t>Dentro de los aspectos que se pueden considerar de mayor relevancia en el momento de hacer la negociación, en los cuales pudo fallar el Director General Rafael Melo, se pueden citar:</a:t>
            </a:r>
            <a:endParaRPr lang="es-CO" sz="2400" dirty="0"/>
          </a:p>
        </p:txBody>
      </p:sp>
      <p:sp>
        <p:nvSpPr>
          <p:cNvPr id="4" name="CuadroTexto 3"/>
          <p:cNvSpPr txBox="1"/>
          <p:nvPr/>
        </p:nvSpPr>
        <p:spPr>
          <a:xfrm>
            <a:off x="238561" y="144428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100625" y="1870519"/>
            <a:ext cx="7866859" cy="3139321"/>
          </a:xfrm>
          <a:prstGeom prst="rect">
            <a:avLst/>
          </a:prstGeom>
          <a:noFill/>
        </p:spPr>
        <p:txBody>
          <a:bodyPr wrap="square" rtlCol="0">
            <a:spAutoFit/>
          </a:bodyPr>
          <a:lstStyle/>
          <a:p>
            <a:pPr algn="just"/>
            <a:r>
              <a:rPr lang="es-ES" dirty="0"/>
              <a:t>a. El director General Rafael Melo, presento una actitud deferente que le permitiera despertar la confianza de sus pares chinos. En el momento de la mesa, a pesar de no ser muy diestro con los palos chinos intento usarlos.</a:t>
            </a:r>
          </a:p>
          <a:p>
            <a:pPr algn="just"/>
            <a:r>
              <a:rPr lang="es-ES" dirty="0"/>
              <a:t>b. El director focalizó su propuesta en la importancia del fin y dedicó un menor tiempo a la descripción de los medios para lograrlo. Conservo siempre su seriedad y fue una persona que supo controlar la sonrisa durante el encuentro.</a:t>
            </a:r>
          </a:p>
          <a:p>
            <a:pPr algn="just"/>
            <a:r>
              <a:rPr lang="es-ES" dirty="0"/>
              <a:t>c. Presento de manera detallada las condiciones del contrato y en el momento de romper el hielo evito temas referentes a la vida familiar y filosofía confucionista.</a:t>
            </a:r>
          </a:p>
          <a:p>
            <a:pPr algn="just"/>
            <a:r>
              <a:rPr lang="es-ES" dirty="0"/>
              <a:t>d. Durante el encuentro hubo largos momentos de silencio que dejaban inquieto e impaciente a Rafael Melo, sin embargo, el también guardo silencio en dichos momentos.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b</a:t>
            </a:r>
            <a:endParaRPr lang="es-CO" b="1" dirty="0"/>
          </a:p>
        </p:txBody>
      </p:sp>
      <p:pic>
        <p:nvPicPr>
          <p:cNvPr id="8" name="Imagen 7">
            <a:extLst>
              <a:ext uri="{FF2B5EF4-FFF2-40B4-BE49-F238E27FC236}">
                <a16:creationId xmlns:a16="http://schemas.microsoft.com/office/drawing/2014/main" id="{F50D35AD-05CA-4967-9180-2DF5CF303DCD}"/>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49D12F-76AC-484B-B4F1-E354458DC102}"/>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3DBBFB11-6239-40F2-B7F4-E18B288A4272}"/>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B7E0E1E2-A76C-485C-82DF-DE1F6A731E00}"/>
              </a:ext>
            </a:extLst>
          </p:cNvPr>
          <p:cNvPicPr>
            <a:picLocks noChangeAspect="1"/>
          </p:cNvPicPr>
          <p:nvPr/>
        </p:nvPicPr>
        <p:blipFill>
          <a:blip r:embed="rId2"/>
          <a:stretch>
            <a:fillRect/>
          </a:stretch>
        </p:blipFill>
        <p:spPr>
          <a:xfrm>
            <a:off x="-24847" y="1"/>
            <a:ext cx="9168848" cy="5143500"/>
          </a:xfrm>
          <a:prstGeom prst="rect">
            <a:avLst/>
          </a:prstGeom>
        </p:spPr>
      </p:pic>
    </p:spTree>
    <p:extLst>
      <p:ext uri="{BB962C8B-B14F-4D97-AF65-F5344CB8AC3E}">
        <p14:creationId xmlns:p14="http://schemas.microsoft.com/office/powerpoint/2010/main" val="3613884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6" name="Imagen 5">
            <a:extLst>
              <a:ext uri="{FF2B5EF4-FFF2-40B4-BE49-F238E27FC236}">
                <a16:creationId xmlns:a16="http://schemas.microsoft.com/office/drawing/2014/main" id="{B715A454-EF27-4463-BE47-0A5E051C0CE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1417588"/>
            <a:ext cx="7590988" cy="2308324"/>
          </a:xfrm>
          <a:prstGeom prst="rect">
            <a:avLst/>
          </a:prstGeom>
          <a:noFill/>
        </p:spPr>
        <p:txBody>
          <a:bodyPr wrap="square" rtlCol="0">
            <a:spAutoFit/>
          </a:bodyPr>
          <a:lstStyle/>
          <a:p>
            <a:pPr algn="just"/>
            <a:r>
              <a:rPr lang="es-CO" sz="2400" dirty="0"/>
              <a:t>Juan Manuel viaja a España para concretar un negocio referente a exportación de calzado y propone una agenda en la que se inicia el encuentro a las 7:00 a.m. y se almuerza a las 12:30. De igual manera, en el momento de tomar un taxi en compañía de una española, da su mano para ayudarle a bajar.</a:t>
            </a:r>
            <a:endParaRPr lang="es-CO" sz="2800" dirty="0"/>
          </a:p>
        </p:txBody>
      </p:sp>
      <p:pic>
        <p:nvPicPr>
          <p:cNvPr id="5" name="Imagen 4">
            <a:extLst>
              <a:ext uri="{FF2B5EF4-FFF2-40B4-BE49-F238E27FC236}">
                <a16:creationId xmlns:a16="http://schemas.microsoft.com/office/drawing/2014/main" id="{9D699184-A22C-425A-8A53-3B5815C3D0F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7865" y="541857"/>
            <a:ext cx="7590988" cy="1015663"/>
          </a:xfrm>
          <a:prstGeom prst="rect">
            <a:avLst/>
          </a:prstGeom>
          <a:noFill/>
        </p:spPr>
        <p:txBody>
          <a:bodyPr wrap="square" rtlCol="0">
            <a:spAutoFit/>
          </a:bodyPr>
          <a:lstStyle/>
          <a:p>
            <a:pPr algn="just"/>
            <a:r>
              <a:rPr lang="es-ES" sz="2000" dirty="0"/>
              <a:t>Ante la situación planteada podemos decir que Juan Manuel presente inconvenientes en el momento de interactuar con la cultura española, puesto que:</a:t>
            </a:r>
            <a:endParaRPr lang="es-CO" sz="2000" dirty="0"/>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2862322"/>
          </a:xfrm>
          <a:prstGeom prst="rect">
            <a:avLst/>
          </a:prstGeom>
          <a:noFill/>
        </p:spPr>
        <p:txBody>
          <a:bodyPr wrap="square" rtlCol="0">
            <a:spAutoFit/>
          </a:bodyPr>
          <a:lstStyle/>
          <a:p>
            <a:pPr algn="just"/>
            <a:r>
              <a:rPr lang="es-ES" sz="2000" dirty="0"/>
              <a:t>a. Juan Manuel se encuentra en un inconveniente de interacción cultural referente a la ética y valores de los españoles.                                                                                                                            b. Juan Manuel presentó una omisión cultural con relación a la cronémica y quinésica.</a:t>
            </a:r>
          </a:p>
          <a:p>
            <a:pPr algn="just"/>
            <a:r>
              <a:rPr lang="es-ES" sz="2000" dirty="0"/>
              <a:t>c. Juan Manuel no ha tenido en cuenta para su encuentro aspectos referentes a la proxémica y cronémica.                                                                                                                   d. Juan Manuel no tuvo presente las características culturales referentes a la proxémica, la quinésica y el paralenguaje que difieren de una cultura a otra.</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43ACC3E0-74B6-4A29-97D4-535E56D4747E}"/>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1232922"/>
            <a:ext cx="7590988" cy="2677656"/>
          </a:xfrm>
          <a:prstGeom prst="rect">
            <a:avLst/>
          </a:prstGeom>
          <a:noFill/>
        </p:spPr>
        <p:txBody>
          <a:bodyPr wrap="square" rtlCol="0">
            <a:spAutoFit/>
          </a:bodyPr>
          <a:lstStyle/>
          <a:p>
            <a:pPr algn="just"/>
            <a:r>
              <a:rPr lang="es-ES" sz="2400" dirty="0"/>
              <a:t>Un hombre británico que vive y trabaja en Dubái y una turista británica que visitaba la ciudad-estado del Golfo Pérsico, fueron arrestados en noviembre acusados de besarse y de tocarse íntimamente en público –violaciones a la ley contra la indecencia pública-, y de consumir alcohol. A la pareja le fue concedida la libertad bajo fianza en espera de la apelación.</a:t>
            </a:r>
            <a:endParaRPr lang="es-CO" sz="2400" dirty="0"/>
          </a:p>
        </p:txBody>
      </p:sp>
      <p:pic>
        <p:nvPicPr>
          <p:cNvPr id="5" name="Imagen 4">
            <a:extLst>
              <a:ext uri="{FF2B5EF4-FFF2-40B4-BE49-F238E27FC236}">
                <a16:creationId xmlns:a16="http://schemas.microsoft.com/office/drawing/2014/main" id="{0653BE02-1943-4095-A63D-D07BB54A923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ES" sz="2000" dirty="0"/>
              <a:t>Frente a esta situación planteada se puede afirmar que:</a:t>
            </a:r>
            <a:endParaRPr lang="es-CO" sz="2000" dirty="0"/>
          </a:p>
        </p:txBody>
      </p:sp>
      <p:sp>
        <p:nvSpPr>
          <p:cNvPr id="4" name="CuadroTexto 3"/>
          <p:cNvSpPr txBox="1"/>
          <p:nvPr/>
        </p:nvSpPr>
        <p:spPr>
          <a:xfrm>
            <a:off x="238562" y="121423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769009"/>
            <a:ext cx="7590988" cy="3170099"/>
          </a:xfrm>
          <a:prstGeom prst="rect">
            <a:avLst/>
          </a:prstGeom>
          <a:noFill/>
        </p:spPr>
        <p:txBody>
          <a:bodyPr wrap="square" rtlCol="0">
            <a:spAutoFit/>
          </a:bodyPr>
          <a:lstStyle/>
          <a:p>
            <a:pPr algn="just"/>
            <a:r>
              <a:rPr lang="es-ES" sz="2000"/>
              <a:t>a. Los británicos en este país deben saber que no importa cuán moderna y abierta la sociedad sea, se debe tener presente que este es un país islámico.   </a:t>
            </a:r>
          </a:p>
          <a:p>
            <a:pPr algn="just"/>
            <a:r>
              <a:rPr lang="es-ES" sz="2000"/>
              <a:t>b. Los inmigrantes deben actuar según sus creencias sin importar que este sea un país islámico    </a:t>
            </a:r>
          </a:p>
          <a:p>
            <a:pPr algn="just"/>
            <a:r>
              <a:rPr lang="es-ES" sz="2000"/>
              <a:t>c. Los habitantes de Dubái deberían acentuar sus creencias y evitar la presencia de inmigrantes con comportamientos diferentes a los de ellos.       </a:t>
            </a:r>
          </a:p>
          <a:p>
            <a:pPr algn="just"/>
            <a:r>
              <a:rPr lang="es-ES" sz="2000"/>
              <a:t>d. Los habitantes de Dubái deberían cambiar sus costumbres y tener una menta abierta frente a las diferencias religiosas.</a:t>
            </a:r>
            <a:endParaRPr lang="es-ES"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39732A81-6E2A-4415-ABE7-6524C5DFCE8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1232922"/>
            <a:ext cx="7590988" cy="2677656"/>
          </a:xfrm>
          <a:prstGeom prst="rect">
            <a:avLst/>
          </a:prstGeom>
          <a:noFill/>
        </p:spPr>
        <p:txBody>
          <a:bodyPr wrap="square" rtlCol="0">
            <a:spAutoFit/>
          </a:bodyPr>
          <a:lstStyle/>
          <a:p>
            <a:pPr algn="just"/>
            <a:r>
              <a:rPr lang="es-ES" sz="2400" dirty="0"/>
              <a:t>Un hombre británico que vive y trabaja en Dubái y una turista británica que visitaba la ciudad-estado del Golfo Pérsico, fueron arrestados en noviembre acusados de besarse y de tocarse íntimamente en público –violaciones a la ley contra la indecencia pública-, y de consumir alcohol. A la pareja le fue concedida la libertad bajo fianza en espera de la apelación.</a:t>
            </a:r>
            <a:endParaRPr lang="es-CO" sz="2400" dirty="0"/>
          </a:p>
        </p:txBody>
      </p:sp>
      <p:pic>
        <p:nvPicPr>
          <p:cNvPr id="5" name="Imagen 4">
            <a:extLst>
              <a:ext uri="{FF2B5EF4-FFF2-40B4-BE49-F238E27FC236}">
                <a16:creationId xmlns:a16="http://schemas.microsoft.com/office/drawing/2014/main" id="{63C02A93-4336-4265-A911-6B5D0CCD7D8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Teniendo en cuenta el mismo caso se puede afirmar que:</a:t>
            </a:r>
            <a:endParaRPr lang="es-CO" sz="2400" dirty="0"/>
          </a:p>
        </p:txBody>
      </p:sp>
      <p:sp>
        <p:nvSpPr>
          <p:cNvPr id="4" name="CuadroTexto 3"/>
          <p:cNvSpPr txBox="1"/>
          <p:nvPr/>
        </p:nvSpPr>
        <p:spPr>
          <a:xfrm>
            <a:off x="238562" y="11496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214" y="1665625"/>
            <a:ext cx="7590988" cy="3170099"/>
          </a:xfrm>
          <a:prstGeom prst="rect">
            <a:avLst/>
          </a:prstGeom>
          <a:noFill/>
        </p:spPr>
        <p:txBody>
          <a:bodyPr wrap="square" rtlCol="0">
            <a:spAutoFit/>
          </a:bodyPr>
          <a:lstStyle/>
          <a:p>
            <a:pPr algn="just"/>
            <a:r>
              <a:rPr lang="es-ES" sz="2000" dirty="0"/>
              <a:t>a. Es un ejemplo de la posición intercultural de la cultura de Dubái, en la medida que ve al otro a partir de su propia cultura.</a:t>
            </a:r>
          </a:p>
          <a:p>
            <a:pPr algn="just"/>
            <a:r>
              <a:rPr lang="es-ES" sz="2000" dirty="0"/>
              <a:t>b. Es un ejemplo de la diversidad cultural de Dubái, en la medida que acepta extranjeros en su territorio.</a:t>
            </a:r>
          </a:p>
          <a:p>
            <a:pPr algn="just"/>
            <a:r>
              <a:rPr lang="es-ES" sz="2000" dirty="0"/>
              <a:t>c. Muestra que Dubái a pesar de tener la necesidad de mano de obra extranjera, es un país que en su población local permanece con una visión transcultural.</a:t>
            </a:r>
          </a:p>
          <a:p>
            <a:pPr algn="just"/>
            <a:r>
              <a:rPr lang="es-ES" sz="2000" dirty="0"/>
              <a:t> d. La modernización del emirato amenaza profundamente su conservadora sociedad y su identidad religiosa, la cual está ligada con su visión monocultural.</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10" name="Imagen 9">
            <a:extLst>
              <a:ext uri="{FF2B5EF4-FFF2-40B4-BE49-F238E27FC236}">
                <a16:creationId xmlns:a16="http://schemas.microsoft.com/office/drawing/2014/main" id="{BDBCC9D3-EC99-419D-91E8-2B11439BBE9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1167</Words>
  <Application>Microsoft Office PowerPoint</Application>
  <PresentationFormat>Presentación en pantalla (16:9)</PresentationFormat>
  <Paragraphs>59</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27</cp:revision>
  <dcterms:created xsi:type="dcterms:W3CDTF">2018-10-16T22:27:03Z</dcterms:created>
  <dcterms:modified xsi:type="dcterms:W3CDTF">2022-01-11T20:25:18Z</dcterms:modified>
</cp:coreProperties>
</file>