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Estrategias de Negociación</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635960"/>
            <a:ext cx="7495738" cy="4401205"/>
          </a:xfrm>
          <a:prstGeom prst="rect">
            <a:avLst/>
          </a:prstGeom>
          <a:noFill/>
        </p:spPr>
        <p:txBody>
          <a:bodyPr wrap="square" rtlCol="0">
            <a:spAutoFit/>
          </a:bodyPr>
          <a:lstStyle/>
          <a:p>
            <a:pPr algn="just"/>
            <a:r>
              <a:rPr lang="es-ES" sz="2000" dirty="0"/>
              <a:t>Desde hace 50 años, los ciudadanos de </a:t>
            </a:r>
            <a:r>
              <a:rPr lang="es-ES" sz="2000" dirty="0" err="1"/>
              <a:t>Naturalia</a:t>
            </a:r>
            <a:r>
              <a:rPr lang="es-ES" sz="2000" dirty="0"/>
              <a:t> no veían la posibilidad de firmar un acuerdo de paz. La mayoría de su población había crecido en medio del conflicto armado que se mantenía por las diferencias ideológicas entre el gobierno y los rebeldes. El conflicto se concentraba principalmente en el norte y el oriente del país. La tasa de secuestros seguía incrementándose año tras año a pesar de los esfuerzos del gobierno.</a:t>
            </a:r>
          </a:p>
          <a:p>
            <a:pPr algn="just"/>
            <a:endParaRPr lang="es-ES" sz="2000" dirty="0"/>
          </a:p>
          <a:p>
            <a:pPr algn="just"/>
            <a:r>
              <a:rPr lang="es-ES" sz="2000" dirty="0"/>
              <a:t>Para exigir al gobierno y a los rebeldes el cese al fuego, las víctimas del conflicto crearon una asociación llamada Victimas en Acción. Este año, el presidente de </a:t>
            </a:r>
            <a:r>
              <a:rPr lang="es-ES" sz="2000" dirty="0" err="1"/>
              <a:t>Naturalia</a:t>
            </a:r>
            <a:r>
              <a:rPr lang="es-ES" sz="2000" dirty="0"/>
              <a:t> anunció que su país estaba iniciando acercamientos para negociar la paz con el grupo revolucionario. Esta noticia recorrió rápidamente </a:t>
            </a:r>
            <a:r>
              <a:rPr lang="es-ES" sz="2000" dirty="0" err="1"/>
              <a:t>Naturalia</a:t>
            </a:r>
            <a:r>
              <a:rPr lang="es-ES" sz="2000" dirty="0"/>
              <a:t>, generando en los ciudadanos esperanza de paz, pero desconfianza en el grupo revolucionario.</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5488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34559"/>
            <a:ext cx="7590988" cy="646331"/>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Usted fue contratado por el presidente de </a:t>
            </a:r>
            <a:r>
              <a:rPr lang="es-ES" dirty="0" err="1">
                <a:solidFill>
                  <a:srgbClr val="000000"/>
                </a:solidFill>
                <a:latin typeface="Calibri" panose="020F0502020204030204" pitchFamily="34" charset="0"/>
              </a:rPr>
              <a:t>Naturalia</a:t>
            </a:r>
            <a:r>
              <a:rPr lang="es-ES" dirty="0">
                <a:solidFill>
                  <a:srgbClr val="000000"/>
                </a:solidFill>
                <a:latin typeface="Calibri" panose="020F0502020204030204" pitchFamily="34" charset="0"/>
              </a:rPr>
              <a:t> para ayudarle a hacer el mapa del conflicto. ¿Cuál de los siguientes es el mapa del conflicto?</a:t>
            </a:r>
            <a:endParaRPr lang="es-419" sz="2000" dirty="0">
              <a:effectLst/>
            </a:endParaRPr>
          </a:p>
        </p:txBody>
      </p:sp>
      <p:sp>
        <p:nvSpPr>
          <p:cNvPr id="4" name="CuadroTexto 3"/>
          <p:cNvSpPr txBox="1"/>
          <p:nvPr/>
        </p:nvSpPr>
        <p:spPr>
          <a:xfrm>
            <a:off x="238562" y="106743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00626" y="1529102"/>
            <a:ext cx="7866860" cy="3416320"/>
          </a:xfrm>
          <a:prstGeom prst="rect">
            <a:avLst/>
          </a:prstGeom>
          <a:noFill/>
        </p:spPr>
        <p:txBody>
          <a:bodyPr wrap="square" rtlCol="0">
            <a:spAutoFit/>
          </a:bodyPr>
          <a:lstStyle/>
          <a:p>
            <a:pPr algn="just">
              <a:buSzPts val="1600"/>
            </a:pPr>
            <a:r>
              <a:rPr lang="es-ES" dirty="0"/>
              <a:t>a. Un mapa geográfico de </a:t>
            </a:r>
            <a:r>
              <a:rPr lang="es-ES" dirty="0" err="1"/>
              <a:t>Naturalia</a:t>
            </a:r>
            <a:r>
              <a:rPr lang="es-ES" dirty="0"/>
              <a:t> en el que se muestran las estadísticas de secuestros por regiones, diferenciando las zonas de mayor violencia en color rojo y las zonas menos afectadas en color azul.</a:t>
            </a:r>
          </a:p>
          <a:p>
            <a:pPr algn="just">
              <a:buSzPts val="1600"/>
            </a:pPr>
            <a:r>
              <a:rPr lang="es-ES" dirty="0"/>
              <a:t>b. Un documento con las partes que deben estar en las negociaciones (las víctimas, el gobierno y los rebeldes), el tema central a resolver (diferencia de ideologías) y el proceso que se debe llevar.</a:t>
            </a:r>
          </a:p>
          <a:p>
            <a:pPr algn="just">
              <a:buSzPts val="1600"/>
            </a:pPr>
            <a:r>
              <a:rPr lang="es-ES" dirty="0"/>
              <a:t>c. El resultado de una encuesta nacional en la que se evidencien las razones por las cuales los ciudadanos quieren un proceso de paz y una serie de planes propuestos para la etapa de postconflicto. </a:t>
            </a:r>
          </a:p>
          <a:p>
            <a:pPr algn="just">
              <a:buSzPts val="1600"/>
            </a:pPr>
            <a:r>
              <a:rPr lang="es-ES" dirty="0"/>
              <a:t>d. Un documento con los principales atentados cometidos por el grupo revolucionario durante los últimos 50 años, el daño que le han causado a la población civil y la lista de peticiones de Víctimas en Acción.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TotalTime>
  <Words>434</Words>
  <Application>Microsoft Office PowerPoint</Application>
  <PresentationFormat>Presentación en pantalla (16:9)</PresentationFormat>
  <Paragraphs>21</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2022-01-11T19:43:59Z</dcterms:modified>
</cp:coreProperties>
</file>