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3224621" y="2568244"/>
            <a:ext cx="5805079" cy="830997"/>
          </a:xfrm>
          <a:prstGeom prst="rect">
            <a:avLst/>
          </a:prstGeom>
          <a:noFill/>
        </p:spPr>
        <p:txBody>
          <a:bodyPr wrap="square" rtlCol="0">
            <a:spAutoFit/>
          </a:bodyPr>
          <a:lstStyle/>
          <a:p>
            <a:pPr algn="r"/>
            <a:r>
              <a:rPr lang="es-ES" sz="2400" b="1" dirty="0">
                <a:solidFill>
                  <a:schemeClr val="bg1"/>
                </a:solidFill>
              </a:rPr>
              <a:t>Estrategias de Exportación, Importación, Logística e Internacionalización</a:t>
            </a:r>
            <a:endParaRPr lang="es-ES" sz="2400" dirty="0">
              <a:solidFill>
                <a:schemeClr val="bg1"/>
              </a:solidFill>
            </a:endParaRPr>
          </a:p>
        </p:txBody>
      </p:sp>
      <p:pic>
        <p:nvPicPr>
          <p:cNvPr id="7" name="Imagen 6">
            <a:extLst>
              <a:ext uri="{FF2B5EF4-FFF2-40B4-BE49-F238E27FC236}">
                <a16:creationId xmlns:a16="http://schemas.microsoft.com/office/drawing/2014/main" id="{87A586BB-6B15-46AA-B69B-825330F5389C}"/>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294477"/>
            <a:ext cx="7590988" cy="3139321"/>
          </a:xfrm>
          <a:prstGeom prst="rect">
            <a:avLst/>
          </a:prstGeom>
          <a:noFill/>
        </p:spPr>
        <p:txBody>
          <a:bodyPr wrap="square" rtlCol="0">
            <a:spAutoFit/>
          </a:bodyPr>
          <a:lstStyle/>
          <a:p>
            <a:pPr algn="just"/>
            <a:r>
              <a:rPr lang="es-ES" sz="2200" dirty="0"/>
              <a:t>En una acalorada discusión entre el Director de Mercadeo y el director de la Planta de Producción de la empresa XYZ, dedicada a la fabricación de refrescos con presencia comercial tanto local como internacional, se contendía sobre las responsabilidades de actividades producto de lo que, según uno de los participantes, era correspondiente a la distribución física internacional y según el otro era Logística Integral. El caso en particular, los tiene enfrentados ya que el embalaje, al incluir materiales publicitarios de la empresa, generaría costos elevados.</a:t>
            </a:r>
            <a:endParaRPr lang="es-CO" sz="2200" dirty="0"/>
          </a:p>
        </p:txBody>
      </p:sp>
      <p:pic>
        <p:nvPicPr>
          <p:cNvPr id="5" name="Imagen 4">
            <a:extLst>
              <a:ext uri="{FF2B5EF4-FFF2-40B4-BE49-F238E27FC236}">
                <a16:creationId xmlns:a16="http://schemas.microsoft.com/office/drawing/2014/main" id="{7930B9F0-A878-4E79-A4B4-BEEEAC9D3ADB}"/>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Según su análisis, esta cuenta la debe asumir el área de:</a:t>
            </a:r>
          </a:p>
        </p:txBody>
      </p:sp>
      <p:sp>
        <p:nvSpPr>
          <p:cNvPr id="4" name="CuadroTexto 3"/>
          <p:cNvSpPr txBox="1"/>
          <p:nvPr/>
        </p:nvSpPr>
        <p:spPr>
          <a:xfrm>
            <a:off x="238562" y="14086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103605"/>
            <a:ext cx="7590988" cy="2554545"/>
          </a:xfrm>
          <a:prstGeom prst="rect">
            <a:avLst/>
          </a:prstGeom>
          <a:noFill/>
        </p:spPr>
        <p:txBody>
          <a:bodyPr wrap="square" rtlCol="0">
            <a:spAutoFit/>
          </a:bodyPr>
          <a:lstStyle/>
          <a:p>
            <a:pPr lvl="0" algn="just"/>
            <a:r>
              <a:rPr lang="es-ES" sz="2000"/>
              <a:t>a. Logística, ya que los productos son exportados y deben llevar la marca de la empresa para posicionarse.</a:t>
            </a:r>
          </a:p>
          <a:p>
            <a:pPr lvl="0" algn="just"/>
            <a:r>
              <a:rPr lang="es-ES" sz="2000"/>
              <a:t>b. Mercadeo, ya que incluir elementos de publicidad, es particular a las funciones del mercadeo.</a:t>
            </a:r>
          </a:p>
          <a:p>
            <a:pPr lvl="0" algn="just"/>
            <a:r>
              <a:rPr lang="es-ES" sz="2000"/>
              <a:t>c. Mercadeo, ya que realizar un embalaje con publicidad ayuda a cumplir los principios de la logística.</a:t>
            </a:r>
          </a:p>
          <a:p>
            <a:pPr lvl="0" algn="just"/>
            <a:r>
              <a:rPr lang="es-ES" sz="2000"/>
              <a:t>d. Logística, ya que realizar un embalaje correcto es parte de sus funciones, producto del tránsito internacional.</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340C5D9-42E9-47A1-AFE5-4AD5DBA9C382}"/>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171366"/>
            <a:ext cx="7590988" cy="2800767"/>
          </a:xfrm>
          <a:prstGeom prst="rect">
            <a:avLst/>
          </a:prstGeom>
          <a:noFill/>
        </p:spPr>
        <p:txBody>
          <a:bodyPr wrap="square" rtlCol="0">
            <a:spAutoFit/>
          </a:bodyPr>
          <a:lstStyle/>
          <a:p>
            <a:pPr algn="just"/>
            <a:r>
              <a:rPr lang="es-ES" sz="2200" dirty="0"/>
              <a:t>"En 1997, explotó la fuerte crisis del almacén de gran superficie "M", que aunque era socio de El Pino Ltda., se demoró en los pagos llevando a la empresa entre 1997 y 1998, a una situación de total liquidez." aspecto que señaló uno de sus directivos al expresar:"¿Pero Carlos nos vamos a quebrar teniendo la experiencia que hemos acumulado, habiendo sobrevivido a semejante apertura de los 90?" Nieto M., Pérez R. (2006) Cuaderno de Casos de Investigación Universidad EAN.</a:t>
            </a:r>
            <a:endParaRPr lang="es-CO" sz="2200" dirty="0"/>
          </a:p>
        </p:txBody>
      </p:sp>
      <p:pic>
        <p:nvPicPr>
          <p:cNvPr id="5" name="Imagen 4">
            <a:extLst>
              <a:ext uri="{FF2B5EF4-FFF2-40B4-BE49-F238E27FC236}">
                <a16:creationId xmlns:a16="http://schemas.microsoft.com/office/drawing/2014/main" id="{E67A0664-0F4C-461A-B9FB-2125DCBFB304}"/>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Los párrafos anteriores son extractos del caso titulado Empresa El Pino </a:t>
            </a:r>
            <a:r>
              <a:rPr lang="es-CO" sz="2000" dirty="0" err="1"/>
              <a:t>Ltda</a:t>
            </a:r>
            <a:r>
              <a:rPr lang="es-CO" sz="2000" dirty="0"/>
              <a:t> y en particular el segundo extracto refleja un hito en las políticas económicas de Colombia relacionadas con su:</a:t>
            </a:r>
          </a:p>
        </p:txBody>
      </p:sp>
      <p:sp>
        <p:nvSpPr>
          <p:cNvPr id="4" name="CuadroTexto 3"/>
          <p:cNvSpPr txBox="1"/>
          <p:nvPr/>
        </p:nvSpPr>
        <p:spPr>
          <a:xfrm>
            <a:off x="336098" y="221507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36098" y="2676735"/>
            <a:ext cx="7590988" cy="1323439"/>
          </a:xfrm>
          <a:prstGeom prst="rect">
            <a:avLst/>
          </a:prstGeom>
          <a:noFill/>
        </p:spPr>
        <p:txBody>
          <a:bodyPr wrap="square" rtlCol="0">
            <a:spAutoFit/>
          </a:bodyPr>
          <a:lstStyle/>
          <a:p>
            <a:pPr lvl="0" algn="just"/>
            <a:r>
              <a:rPr lang="es-CO" sz="2000" dirty="0"/>
              <a:t>a. Comercio internacional.</a:t>
            </a:r>
          </a:p>
          <a:p>
            <a:pPr lvl="0" algn="just"/>
            <a:r>
              <a:rPr lang="es-CO" sz="2000" dirty="0"/>
              <a:t>b. Mercadotecnia internacional.</a:t>
            </a:r>
          </a:p>
          <a:p>
            <a:pPr lvl="0" algn="just"/>
            <a:r>
              <a:rPr lang="es-CO" sz="2000" dirty="0"/>
              <a:t>c. Política económica local.</a:t>
            </a:r>
          </a:p>
          <a:p>
            <a:pPr lvl="0" algn="just"/>
            <a:r>
              <a:rPr lang="es-CO" sz="2000" dirty="0"/>
              <a:t>d. Comercio exterior.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A5FB4F5B-1E74-45D9-AF6D-7F61F25C8BE4}"/>
              </a:ext>
            </a:extLst>
          </p:cNvPr>
          <p:cNvPicPr>
            <a:picLocks noChangeAspect="1"/>
          </p:cNvPicPr>
          <p:nvPr/>
        </p:nvPicPr>
        <p:blipFill>
          <a:blip r:embed="rId3"/>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639B3-2489-4E65-9F0E-0FBFA421EAF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31EE250-B25F-46D4-BFEF-DA208455F35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AB74DCFB-DAD2-404D-A431-980A249E9E56}"/>
              </a:ext>
            </a:extLst>
          </p:cNvPr>
          <p:cNvPicPr>
            <a:picLocks noChangeAspect="1"/>
          </p:cNvPicPr>
          <p:nvPr/>
        </p:nvPicPr>
        <p:blipFill>
          <a:blip r:embed="rId2"/>
          <a:stretch>
            <a:fillRect/>
          </a:stretch>
        </p:blipFill>
        <p:spPr>
          <a:xfrm>
            <a:off x="1" y="19891"/>
            <a:ext cx="9144000" cy="5129561"/>
          </a:xfrm>
          <a:prstGeom prst="rect">
            <a:avLst/>
          </a:prstGeom>
        </p:spPr>
      </p:pic>
    </p:spTree>
    <p:extLst>
      <p:ext uri="{BB962C8B-B14F-4D97-AF65-F5344CB8AC3E}">
        <p14:creationId xmlns:p14="http://schemas.microsoft.com/office/powerpoint/2010/main" val="117163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611EA70-F5BD-456C-8665-908A74019E32}"/>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5" name="Rectángulo 4">
            <a:extLst>
              <a:ext uri="{FF2B5EF4-FFF2-40B4-BE49-F238E27FC236}">
                <a16:creationId xmlns:a16="http://schemas.microsoft.com/office/drawing/2014/main" id="{5B6493A1-EC4F-412C-BA8F-376020B313D9}"/>
              </a:ext>
            </a:extLst>
          </p:cNvPr>
          <p:cNvSpPr/>
          <p:nvPr/>
        </p:nvSpPr>
        <p:spPr>
          <a:xfrm>
            <a:off x="238561" y="813310"/>
            <a:ext cx="7661429" cy="3794629"/>
          </a:xfrm>
          <a:prstGeom prst="rect">
            <a:avLst/>
          </a:prstGeom>
        </p:spPr>
        <p:txBody>
          <a:bodyPr wrap="square">
            <a:spAutoFit/>
          </a:bodyPr>
          <a:lstStyle/>
          <a:p>
            <a:pPr algn="just">
              <a:lnSpc>
                <a:spcPct val="107000"/>
              </a:lnSpc>
              <a:spcAft>
                <a:spcPts val="0"/>
              </a:spcAft>
            </a:pPr>
            <a:r>
              <a:rPr lang="es-CO" dirty="0">
                <a:solidFill>
                  <a:srgbClr val="000000"/>
                </a:solidFill>
                <a:latin typeface="+mj-lt"/>
                <a:ea typeface="Times New Roman" panose="02020603050405020304" pitchFamily="18" charset="0"/>
                <a:cs typeface="Calibri" panose="020F0502020204030204" pitchFamily="34" charset="0"/>
              </a:rPr>
              <a:t>Ha sido usted invitado a la reunión para revisar el perfil comercial del país objeto de la expansión comercial del producto insignia de su empresa. La empresa consultora contratada desarrolló su investigación con varios meses de anticipación, y se le ha invitado específicamente por su capacidad de interpretación de las últimas noticias observadas en la prensa. Observa el siguiente extracto: "Un espaldarazo a la recuperación y mejora de la competitividad de la industria dio el Gobierno, al aprobar por dos años más la reducción a cero aranceles de las importaciones de bienes de capital y materias primas que no se producen en el país." (Elpaís.com.co, 2013)</a:t>
            </a:r>
            <a:endParaRPr lang="es-CO"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CO" dirty="0">
                <a:solidFill>
                  <a:srgbClr val="000000"/>
                </a:solidFill>
                <a:latin typeface="+mj-lt"/>
                <a:ea typeface="Times New Roman" panose="02020603050405020304" pitchFamily="18" charset="0"/>
                <a:cs typeface="Calibri" panose="020F0502020204030204" pitchFamily="34" charset="0"/>
              </a:rPr>
              <a:t> </a:t>
            </a:r>
            <a:endParaRPr lang="es-CO" sz="1600" dirty="0">
              <a:latin typeface="+mj-lt"/>
              <a:ea typeface="Calibri" panose="020F0502020204030204" pitchFamily="34" charset="0"/>
              <a:cs typeface="Times New Roman" panose="02020603050405020304" pitchFamily="18" charset="0"/>
            </a:endParaRPr>
          </a:p>
          <a:p>
            <a:pPr algn="just"/>
            <a:r>
              <a:rPr lang="es-CO" sz="1600" dirty="0">
                <a:solidFill>
                  <a:srgbClr val="000000"/>
                </a:solidFill>
                <a:latin typeface="+mj-lt"/>
                <a:ea typeface="Times New Roman" panose="02020603050405020304" pitchFamily="18" charset="0"/>
                <a:cs typeface="Calibri" panose="020F0502020204030204" pitchFamily="34" charset="0"/>
              </a:rPr>
              <a:t>Elpaís.com.co. (16 de agosto de 2013). http://www.elpais.com.co/. Recuperado de: www.elpais.com.co: http://www.elpais.com.co/elpais/economia/noticias/gobierno-reduce-cero-arancel-por-dos-anos-importaciones</a:t>
            </a:r>
            <a:endParaRPr lang="es-CO" sz="1600" dirty="0">
              <a:latin typeface="+mj-lt"/>
            </a:endParaRPr>
          </a:p>
        </p:txBody>
      </p:sp>
      <p:pic>
        <p:nvPicPr>
          <p:cNvPr id="6" name="Imagen 5">
            <a:extLst>
              <a:ext uri="{FF2B5EF4-FFF2-40B4-BE49-F238E27FC236}">
                <a16:creationId xmlns:a16="http://schemas.microsoft.com/office/drawing/2014/main" id="{3BD255D3-CD8F-4B06-A065-19FA60A5D03D}"/>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7120"/>
            <a:ext cx="7590988" cy="1015663"/>
          </a:xfrm>
          <a:prstGeom prst="rect">
            <a:avLst/>
          </a:prstGeom>
          <a:noFill/>
        </p:spPr>
        <p:txBody>
          <a:bodyPr wrap="square" rtlCol="0">
            <a:spAutoFit/>
          </a:bodyPr>
          <a:lstStyle/>
          <a:p>
            <a:r>
              <a:rPr lang="es-ES" sz="2000" dirty="0"/>
              <a:t>Luego de observar en la prensa el extracto anterior, ¿cuál sería la mejor opción para describir la relación entre la política comercial y los instrumentos de la política comercial?</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60860"/>
            <a:ext cx="7590988" cy="2554545"/>
          </a:xfrm>
          <a:prstGeom prst="rect">
            <a:avLst/>
          </a:prstGeom>
          <a:noFill/>
        </p:spPr>
        <p:txBody>
          <a:bodyPr wrap="square" rtlCol="0">
            <a:spAutoFit/>
          </a:bodyPr>
          <a:lstStyle/>
          <a:p>
            <a:pPr lvl="0" algn="just"/>
            <a:r>
              <a:rPr lang="es-ES" sz="2000"/>
              <a:t>a. Los instrumentos financieros, como el arancel, ayudan al crecimiento de empresas.</a:t>
            </a:r>
          </a:p>
          <a:p>
            <a:pPr lvl="0" algn="just"/>
            <a:r>
              <a:rPr lang="es-ES" sz="2000"/>
              <a:t>b. La liberalización de los mercados beneficia la realización de negocios de exportaciones.</a:t>
            </a:r>
          </a:p>
          <a:p>
            <a:pPr lvl="0" algn="just"/>
            <a:r>
              <a:rPr lang="es-ES" sz="2000"/>
              <a:t>c. Promover las importaciones, obstaculiza el nacimiento de la producción nacional.</a:t>
            </a:r>
          </a:p>
          <a:p>
            <a:pPr lvl="0" algn="just"/>
            <a:r>
              <a:rPr lang="es-ES" sz="2000"/>
              <a:t>d. El arancel es un instrumento de la política económica del comercio internacional.</a:t>
            </a:r>
            <a:endParaRPr lang="es-ES" sz="20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8C34CF2C-C00D-4B18-8284-E16DB0535F5A}"/>
              </a:ext>
            </a:extLst>
          </p:cNvPr>
          <p:cNvPicPr>
            <a:picLocks noChangeAspect="1"/>
          </p:cNvPicPr>
          <p:nvPr/>
        </p:nvPicPr>
        <p:blipFill>
          <a:blip r:embed="rId3"/>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970318"/>
          </a:xfrm>
          <a:prstGeom prst="rect">
            <a:avLst/>
          </a:prstGeom>
          <a:noFill/>
        </p:spPr>
        <p:txBody>
          <a:bodyPr wrap="square" rtlCol="0">
            <a:spAutoFit/>
          </a:bodyPr>
          <a:lstStyle/>
          <a:p>
            <a:pPr algn="just"/>
            <a:r>
              <a:rPr lang="es-ES" dirty="0"/>
              <a:t>"Se trata de una Empresa de índole familiar, fundada por inmigrantes a Bogotá, en los años 60. Aprendieron a hacer calzado de manera artesanal en las zapaterías de los barrios tradicionales de la capital. Las primeras ventas las realizaron viajando con el producto a los municipios más importantes de Boyacá, y luego entrando con cautela al mercado de la ciudad. En la actualidad generan cerca de 80 empleos directos." "Puesto que no somos importadores directos de los cueros, pegantes y demás. Hemos conversado con los proveedores para que bajen los precios, pero ellos nos han dicho que los aranceles ad valoren, el IVA y en general las tarifas de impuestos, les impiden vendernos las materias primas y los insumos a precios más bajos." Garzón M. (2006) Cuaderno de Casos de Investigación Universidad EAN. Los párrafos son parte de un extracto del caso titulado Botas y Botines y el último párrafo en donde se describen obstáculos al comercio se requiere saber calcular el precio base para realizar el pago de impuestos en destino.</a:t>
            </a:r>
            <a:endParaRPr lang="es-CO" dirty="0"/>
          </a:p>
        </p:txBody>
      </p:sp>
      <p:pic>
        <p:nvPicPr>
          <p:cNvPr id="5" name="Imagen 4">
            <a:extLst>
              <a:ext uri="{FF2B5EF4-FFF2-40B4-BE49-F238E27FC236}">
                <a16:creationId xmlns:a16="http://schemas.microsoft.com/office/drawing/2014/main" id="{B995AFFB-FE1D-440C-9E84-A295FD72C70D}"/>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803347"/>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381970"/>
            <a:ext cx="7590988" cy="707886"/>
          </a:xfrm>
          <a:prstGeom prst="rect">
            <a:avLst/>
          </a:prstGeom>
          <a:noFill/>
        </p:spPr>
        <p:txBody>
          <a:bodyPr wrap="square" rtlCol="0">
            <a:spAutoFit/>
          </a:bodyPr>
          <a:lstStyle/>
          <a:p>
            <a:pPr algn="just"/>
            <a:r>
              <a:rPr lang="es-ES" sz="2000" dirty="0"/>
              <a:t>Para calcular el valor de impuesto a pagar por el cobro de un arancel Ad Valorem se requiere:</a:t>
            </a:r>
            <a:endParaRPr lang="es-CO" sz="2000" dirty="0"/>
          </a:p>
        </p:txBody>
      </p:sp>
      <p:sp>
        <p:nvSpPr>
          <p:cNvPr id="4" name="CuadroTexto 3"/>
          <p:cNvSpPr txBox="1"/>
          <p:nvPr/>
        </p:nvSpPr>
        <p:spPr>
          <a:xfrm>
            <a:off x="238562" y="220681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85437"/>
            <a:ext cx="7590988" cy="1323439"/>
          </a:xfrm>
          <a:prstGeom prst="rect">
            <a:avLst/>
          </a:prstGeom>
          <a:noFill/>
        </p:spPr>
        <p:txBody>
          <a:bodyPr wrap="square" rtlCol="0">
            <a:spAutoFit/>
          </a:bodyPr>
          <a:lstStyle/>
          <a:p>
            <a:pPr lvl="0" algn="just"/>
            <a:r>
              <a:rPr lang="es-ES" sz="2000"/>
              <a:t>a. Un monto en moneda local determinado por la autoridad de aduana.</a:t>
            </a:r>
          </a:p>
          <a:p>
            <a:pPr lvl="0" algn="just"/>
            <a:r>
              <a:rPr lang="es-ES" sz="2000"/>
              <a:t>b. Un monto fijo en moneda local y un porcentaje del valor del bien.</a:t>
            </a:r>
          </a:p>
          <a:p>
            <a:pPr lvl="0" algn="just"/>
            <a:r>
              <a:rPr lang="es-ES" sz="2000"/>
              <a:t>c. Precios de referencia estipulados por la autoridad aduanera local.</a:t>
            </a:r>
          </a:p>
          <a:p>
            <a:pPr lvl="0" algn="just"/>
            <a:r>
              <a:rPr lang="es-ES" sz="2000"/>
              <a:t>d. Un porcentaje del valor de la mercancía estipulado por la autoridad.</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AF20EC8E-85D3-4AE6-8073-A48FD99FCC2B}"/>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ES" sz="2000" dirty="0"/>
              <a:t>"Se trata de una Empresa de índole familiar, fundada por inmigrantes a Bogotá, en los años 60. Aprendieron a hacer calzado de manera artesanal en las zapaterías de los barrios tradicionales de la capital. Las primeras ventas las realizaron viajando con el producto a los municipios más importantes de Boyacá, y luego entrando con cautela al mercado de la ciudad. En la actualidad generan cerca de 80 empleos directos." "Sin embargo, el contrabando y ahora la llegada abrupta de los chinos al mercado colombiano se relaciona con zapatos de combate. Estos hechos refuerzan la idea de que es mejor no llevar el producto al terreno del calzado de consumo masivo, sino seguir produciendo calzado diferenciado, con buena calidad incorporada." Garzón M. (2006) Cuaderno de Casos de Investigación Universidad EAN.</a:t>
            </a:r>
            <a:endParaRPr lang="es-CO" sz="2000" dirty="0"/>
          </a:p>
        </p:txBody>
      </p:sp>
      <p:pic>
        <p:nvPicPr>
          <p:cNvPr id="5" name="Imagen 4">
            <a:extLst>
              <a:ext uri="{FF2B5EF4-FFF2-40B4-BE49-F238E27FC236}">
                <a16:creationId xmlns:a16="http://schemas.microsoft.com/office/drawing/2014/main" id="{E5EBB705-C7A5-4C29-A176-76F0172D3280}"/>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62366"/>
            <a:ext cx="7590988" cy="1323439"/>
          </a:xfrm>
          <a:prstGeom prst="rect">
            <a:avLst/>
          </a:prstGeom>
          <a:noFill/>
        </p:spPr>
        <p:txBody>
          <a:bodyPr wrap="square" rtlCol="0">
            <a:spAutoFit/>
          </a:bodyPr>
          <a:lstStyle/>
          <a:p>
            <a:pPr algn="just"/>
            <a:r>
              <a:rPr lang="es-ES" sz="2000" dirty="0"/>
              <a:t>Los párrafos son parte de un extracto del caso titulado Botas y Botines y el segundo extracto evidencia la existencia de débiles estructuras éticas frente al cumplimiento de las normas locales o internacionales de comercio como:</a:t>
            </a:r>
            <a:endParaRPr lang="es-CO" sz="2000" dirty="0"/>
          </a:p>
        </p:txBody>
      </p:sp>
      <p:sp>
        <p:nvSpPr>
          <p:cNvPr id="4" name="CuadroTexto 3"/>
          <p:cNvSpPr txBox="1"/>
          <p:nvPr/>
        </p:nvSpPr>
        <p:spPr>
          <a:xfrm>
            <a:off x="238562" y="234091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135398"/>
            <a:ext cx="7590988" cy="1323439"/>
          </a:xfrm>
          <a:prstGeom prst="rect">
            <a:avLst/>
          </a:prstGeom>
          <a:noFill/>
        </p:spPr>
        <p:txBody>
          <a:bodyPr wrap="square" rtlCol="0">
            <a:spAutoFit/>
          </a:bodyPr>
          <a:lstStyle/>
          <a:p>
            <a:pPr lvl="0" algn="just"/>
            <a:r>
              <a:rPr lang="es-ES" sz="2000"/>
              <a:t>a. La llegada abrupta de mercancía de China.</a:t>
            </a:r>
          </a:p>
          <a:p>
            <a:pPr lvl="0" algn="just"/>
            <a:r>
              <a:rPr lang="es-ES" sz="2000"/>
              <a:t>b. El ingreso de contrabando al país destino.</a:t>
            </a:r>
          </a:p>
          <a:p>
            <a:pPr lvl="0" algn="just"/>
            <a:r>
              <a:rPr lang="es-ES" sz="2000"/>
              <a:t>c. La mala planeación estratégica de calzado.</a:t>
            </a:r>
          </a:p>
          <a:p>
            <a:pPr lvl="0" algn="just"/>
            <a:r>
              <a:rPr lang="es-ES" sz="2000"/>
              <a:t>d. La ausencia de calidad en la producción.</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3376458C-A142-4B4B-B153-0835B9CA797B}"/>
              </a:ext>
            </a:extLst>
          </p:cNvPr>
          <p:cNvPicPr>
            <a:picLocks noChangeAspect="1"/>
          </p:cNvPicPr>
          <p:nvPr/>
        </p:nvPicPr>
        <p:blipFill>
          <a:blip r:embed="rId2"/>
          <a:stretch>
            <a:fillRect/>
          </a:stretch>
        </p:blipFill>
        <p:spPr>
          <a:xfrm>
            <a:off x="8095018"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1247</Words>
  <Application>Microsoft Office PowerPoint</Application>
  <PresentationFormat>Presentación en pantalla (16:9)</PresentationFormat>
  <Paragraphs>63</Paragraphs>
  <Slides>14</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2022-01-11T20:24:23Z</dcterms:modified>
</cp:coreProperties>
</file>