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8" r:id="rId3"/>
    <p:sldId id="262" r:id="rId4"/>
    <p:sldId id="273" r:id="rId5"/>
    <p:sldId id="263" r:id="rId6"/>
    <p:sldId id="275" r:id="rId7"/>
    <p:sldId id="280" r:id="rId8"/>
    <p:sldId id="279" r:id="rId9"/>
    <p:sldId id="281" r:id="rId10"/>
    <p:sldId id="278" r:id="rId11"/>
    <p:sldId id="282" r:id="rId12"/>
    <p:sldId id="277" r:id="rId13"/>
    <p:sldId id="283" r:id="rId14"/>
    <p:sldId id="274"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Estrategia de Mercados</a:t>
            </a:r>
          </a:p>
        </p:txBody>
      </p:sp>
      <p:pic>
        <p:nvPicPr>
          <p:cNvPr id="4" name="Imagen 3">
            <a:extLst>
              <a:ext uri="{FF2B5EF4-FFF2-40B4-BE49-F238E27FC236}">
                <a16:creationId xmlns:a16="http://schemas.microsoft.com/office/drawing/2014/main" id="{F0006241-10FC-40F2-9617-32C7342093F1}"/>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398050" y="1602254"/>
            <a:ext cx="7495738" cy="1938992"/>
          </a:xfrm>
          <a:prstGeom prst="rect">
            <a:avLst/>
          </a:prstGeom>
          <a:noFill/>
        </p:spPr>
        <p:txBody>
          <a:bodyPr wrap="square" rtlCol="0">
            <a:spAutoFit/>
          </a:bodyPr>
          <a:lstStyle/>
          <a:p>
            <a:pPr algn="just"/>
            <a:r>
              <a:rPr lang="es-ES" sz="2400" dirty="0"/>
              <a:t>“Para enero de 2001 Apple contrata al Ingeniero Tony </a:t>
            </a:r>
            <a:r>
              <a:rPr lang="es-ES" sz="2400" dirty="0" err="1"/>
              <a:t>Fadell</a:t>
            </a:r>
            <a:r>
              <a:rPr lang="es-ES" sz="2400" dirty="0"/>
              <a:t> quien había trabajado en GE y Phillips diseñando “dispositivos de mano”. La idea era diseñar un dispositivo portátil de mp3 con un disco duro y que estuviera conectado a un portal de música”.</a:t>
            </a:r>
            <a:endParaRPr lang="es-CO" sz="2400" dirty="0"/>
          </a:p>
        </p:txBody>
      </p:sp>
    </p:spTree>
    <p:extLst>
      <p:ext uri="{BB962C8B-B14F-4D97-AF65-F5344CB8AC3E}">
        <p14:creationId xmlns:p14="http://schemas.microsoft.com/office/powerpoint/2010/main" val="3377156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98106"/>
            <a:ext cx="7590988" cy="707886"/>
          </a:xfrm>
          <a:prstGeom prst="rect">
            <a:avLst/>
          </a:prstGeom>
          <a:noFill/>
        </p:spPr>
        <p:txBody>
          <a:bodyPr wrap="square" rtlCol="0">
            <a:spAutoFit/>
          </a:bodyPr>
          <a:lstStyle/>
          <a:p>
            <a:pPr algn="just"/>
            <a:r>
              <a:rPr lang="es-ES" sz="2000" dirty="0">
                <a:solidFill>
                  <a:srgbClr val="000000"/>
                </a:solidFill>
                <a:latin typeface="Calibri" panose="020F0502020204030204" pitchFamily="34" charset="0"/>
              </a:rPr>
              <a:t>Usted interpretaría que Apple, con el diseño de su reproductor de mp3 buscó introducir a su portafolio de productos una:</a:t>
            </a:r>
            <a:endParaRPr lang="es-419" sz="2400" dirty="0">
              <a:effectLst/>
            </a:endParaRP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323439"/>
          </a:xfrm>
          <a:prstGeom prst="rect">
            <a:avLst/>
          </a:prstGeom>
          <a:noFill/>
        </p:spPr>
        <p:txBody>
          <a:bodyPr wrap="square" rtlCol="0">
            <a:spAutoFit/>
          </a:bodyPr>
          <a:lstStyle/>
          <a:p>
            <a:pPr algn="just"/>
            <a:r>
              <a:rPr lang="es-ES" sz="2000" dirty="0">
                <a:solidFill>
                  <a:srgbClr val="000000"/>
                </a:solidFill>
                <a:latin typeface="Calibri" panose="020F0502020204030204" pitchFamily="34" charset="0"/>
              </a:rPr>
              <a:t>a. Nueva categoría de producto.</a:t>
            </a:r>
          </a:p>
          <a:p>
            <a:pPr algn="just"/>
            <a:r>
              <a:rPr lang="es-ES" sz="2000" dirty="0">
                <a:solidFill>
                  <a:srgbClr val="000000"/>
                </a:solidFill>
                <a:latin typeface="Calibri" panose="020F0502020204030204" pitchFamily="34" charset="0"/>
              </a:rPr>
              <a:t>b. Nueva línea de producto.</a:t>
            </a:r>
          </a:p>
          <a:p>
            <a:pPr algn="just"/>
            <a:r>
              <a:rPr lang="es-ES" sz="2000" dirty="0">
                <a:solidFill>
                  <a:srgbClr val="000000"/>
                </a:solidFill>
                <a:latin typeface="Calibri" panose="020F0502020204030204" pitchFamily="34" charset="0"/>
              </a:rPr>
              <a:t>c. Extensión de línea de producto.</a:t>
            </a:r>
          </a:p>
          <a:p>
            <a:pPr algn="just"/>
            <a:r>
              <a:rPr lang="es-ES" sz="2000" dirty="0">
                <a:solidFill>
                  <a:srgbClr val="000000"/>
                </a:solidFill>
                <a:latin typeface="Calibri" panose="020F0502020204030204" pitchFamily="34" charset="0"/>
              </a:rPr>
              <a:t>d. Producto de especialidad.</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b</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82050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3785652"/>
          </a:xfrm>
          <a:prstGeom prst="rect">
            <a:avLst/>
          </a:prstGeom>
          <a:noFill/>
        </p:spPr>
        <p:txBody>
          <a:bodyPr wrap="square" rtlCol="0">
            <a:spAutoFit/>
          </a:bodyPr>
          <a:lstStyle/>
          <a:p>
            <a:pPr algn="just"/>
            <a:r>
              <a:rPr lang="es-ES" sz="2400" dirty="0"/>
              <a:t>Napster, desarrollo un software que le permitía acceder por medio de la Internet a archivos de mp3 en otros computadores gratuitamente. Hasta ese momento no había ningún proveedor que ofreciera algo parecido, así que Napster en sus primeras dos semanas ya tenía dos mil usuarios y al final del mes contaba con 10 mil usuarios. Al final del año Napster se había convertido en la empresa con más rápido crecimiento en la historia con 60 millones de usuarios. Jobs vio una oportunidad en este nuevo fenómeno y lanza el iPod con un gran éxito:</a:t>
            </a:r>
            <a:endParaRPr lang="es-CO" sz="2400" dirty="0"/>
          </a:p>
        </p:txBody>
      </p:sp>
    </p:spTree>
    <p:extLst>
      <p:ext uri="{BB962C8B-B14F-4D97-AF65-F5344CB8AC3E}">
        <p14:creationId xmlns:p14="http://schemas.microsoft.com/office/powerpoint/2010/main" val="2273205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ES" sz="2000" dirty="0">
                <a:solidFill>
                  <a:srgbClr val="000000"/>
                </a:solidFill>
                <a:latin typeface="Calibri" panose="020F0502020204030204" pitchFamily="34" charset="0"/>
              </a:rPr>
              <a:t>Basado en la teoría de posicionamiento de marca y teniendo en cuenta el texto anterior ¿Cuál cree usted que fue la estrategia de Apple que generó el éxito de su reproductor de mp3?:</a:t>
            </a:r>
            <a:endParaRPr lang="es-419" sz="2400" dirty="0">
              <a:effectLst/>
            </a:endParaRP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426984"/>
            <a:ext cx="7590988" cy="1323439"/>
          </a:xfrm>
          <a:prstGeom prst="rect">
            <a:avLst/>
          </a:prstGeom>
          <a:noFill/>
        </p:spPr>
        <p:txBody>
          <a:bodyPr wrap="square" rtlCol="0">
            <a:spAutoFit/>
          </a:bodyPr>
          <a:lstStyle/>
          <a:p>
            <a:pPr algn="just"/>
            <a:r>
              <a:rPr lang="es-ES" sz="2000">
                <a:solidFill>
                  <a:srgbClr val="000000"/>
                </a:solidFill>
                <a:latin typeface="Calibri" panose="020F0502020204030204" pitchFamily="34" charset="0"/>
              </a:rPr>
              <a:t>a. Líder del mercado.</a:t>
            </a:r>
          </a:p>
          <a:p>
            <a:pPr algn="just"/>
            <a:r>
              <a:rPr lang="es-ES" sz="2000">
                <a:solidFill>
                  <a:srgbClr val="000000"/>
                </a:solidFill>
                <a:latin typeface="Calibri" panose="020F0502020204030204" pitchFamily="34" charset="0"/>
              </a:rPr>
              <a:t>b. Seguidor imitador.</a:t>
            </a:r>
          </a:p>
          <a:p>
            <a:pPr algn="just"/>
            <a:r>
              <a:rPr lang="es-ES" sz="2000">
                <a:solidFill>
                  <a:srgbClr val="000000"/>
                </a:solidFill>
                <a:latin typeface="Calibri" panose="020F0502020204030204" pitchFamily="34" charset="0"/>
              </a:rPr>
              <a:t>c. Diferenciación directa.</a:t>
            </a:r>
          </a:p>
          <a:p>
            <a:pPr algn="just"/>
            <a:r>
              <a:rPr lang="es-ES" sz="2000">
                <a:solidFill>
                  <a:srgbClr val="000000"/>
                </a:solidFill>
                <a:latin typeface="Calibri" panose="020F0502020204030204" pitchFamily="34" charset="0"/>
              </a:rPr>
              <a:t>d. Confrontación directa.</a:t>
            </a:r>
            <a:endParaRPr lang="es-ES" sz="2000" dirty="0">
              <a:solidFill>
                <a:srgbClr val="000000"/>
              </a:solidFill>
              <a:latin typeface="Calibri" panose="020F0502020204030204" pitchFamily="34" charset="0"/>
            </a:endParaRP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c</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31384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029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1F19C8B-8BBE-440E-9E6F-ED6A66CAAA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1417588"/>
            <a:ext cx="7495738" cy="2308324"/>
          </a:xfrm>
          <a:prstGeom prst="rect">
            <a:avLst/>
          </a:prstGeom>
          <a:noFill/>
        </p:spPr>
        <p:txBody>
          <a:bodyPr wrap="square" rtlCol="0">
            <a:spAutoFit/>
          </a:bodyPr>
          <a:lstStyle/>
          <a:p>
            <a:pPr algn="just"/>
            <a:r>
              <a:rPr lang="es-ES" sz="2400" dirty="0"/>
              <a:t>“Apple estaba en aprietos, la gente la veía como una empresa con un pequeño porcentaje del mercado, eran perdedores. Jobs quiso cambiar esa situación y lanzó la hoy famosa campaña bajo el slogan “Piensa diferente” que buscaba atraer al 1% o 2% del mercado que piensa con originalidad, que son inconformistas e innovadores”.</a:t>
            </a:r>
            <a:endParaRPr lang="es-CO" sz="2400" dirty="0"/>
          </a:p>
        </p:txBody>
      </p:sp>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646331"/>
          </a:xfrm>
          <a:prstGeom prst="rect">
            <a:avLst/>
          </a:prstGeom>
          <a:noFill/>
        </p:spPr>
        <p:txBody>
          <a:bodyPr wrap="square" rtlCol="0">
            <a:spAutoFit/>
          </a:bodyPr>
          <a:lstStyle/>
          <a:p>
            <a:pPr algn="just"/>
            <a:r>
              <a:rPr lang="es-ES" dirty="0">
                <a:solidFill>
                  <a:srgbClr val="000000"/>
                </a:solidFill>
                <a:latin typeface="Calibri" panose="020F0502020204030204" pitchFamily="34" charset="0"/>
              </a:rPr>
              <a:t>Usted se encuentra en un foro como expositor y le preguntan que explique el significado del slogan de Steve Job, ¿Cómo lo interpretaría?:</a:t>
            </a:r>
            <a:endParaRPr lang="es-419" sz="2000" dirty="0">
              <a:effectLst/>
            </a:endParaRPr>
          </a:p>
        </p:txBody>
      </p:sp>
      <p:sp>
        <p:nvSpPr>
          <p:cNvPr id="4" name="CuadroTexto 3"/>
          <p:cNvSpPr txBox="1"/>
          <p:nvPr/>
        </p:nvSpPr>
        <p:spPr>
          <a:xfrm>
            <a:off x="238562" y="1602072"/>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298470"/>
            <a:ext cx="7590988" cy="2308324"/>
          </a:xfrm>
          <a:prstGeom prst="rect">
            <a:avLst/>
          </a:prstGeom>
          <a:noFill/>
        </p:spPr>
        <p:txBody>
          <a:bodyPr wrap="square" rtlCol="0">
            <a:spAutoFit/>
          </a:bodyPr>
          <a:lstStyle/>
          <a:p>
            <a:pPr algn="just"/>
            <a:r>
              <a:rPr lang="es-ES" dirty="0">
                <a:solidFill>
                  <a:srgbClr val="000000"/>
                </a:solidFill>
                <a:latin typeface="Calibri" panose="020F0502020204030204" pitchFamily="34" charset="0"/>
              </a:rPr>
              <a:t>a. Fuera percibida por el mercado y sus competidores como una empresa de productos con tecnología de punta.</a:t>
            </a:r>
          </a:p>
          <a:p>
            <a:pPr algn="just"/>
            <a:r>
              <a:rPr lang="es-ES" dirty="0">
                <a:solidFill>
                  <a:srgbClr val="000000"/>
                </a:solidFill>
                <a:latin typeface="Calibri" panose="020F0502020204030204" pitchFamily="34" charset="0"/>
              </a:rPr>
              <a:t>b. Se dedicará a producir excelentes productos, impulsados al mercado con poca promoción atrayendo a mercados masivos y poco diferenciados.</a:t>
            </a:r>
          </a:p>
          <a:p>
            <a:pPr algn="just"/>
            <a:r>
              <a:rPr lang="es-ES" dirty="0">
                <a:solidFill>
                  <a:srgbClr val="000000"/>
                </a:solidFill>
                <a:latin typeface="Calibri" panose="020F0502020204030204" pitchFamily="34" charset="0"/>
              </a:rPr>
              <a:t>c. Se enfocará en satisfacer las necesidades de una pequeña parte del mercado que se percibía a sí misma como un grupo de consumidores exclusivos.</a:t>
            </a:r>
          </a:p>
          <a:p>
            <a:pPr algn="just"/>
            <a:r>
              <a:rPr lang="es-ES" dirty="0">
                <a:solidFill>
                  <a:srgbClr val="000000"/>
                </a:solidFill>
                <a:latin typeface="Calibri" panose="020F0502020204030204" pitchFamily="34" charset="0"/>
              </a:rPr>
              <a:t>d. Saliera de los productos poco atractivos y dirigidos al mercado general que en el pasado había hundido a la empresa en graves problemas financieros.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c</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4093428"/>
          </a:xfrm>
          <a:prstGeom prst="rect">
            <a:avLst/>
          </a:prstGeom>
          <a:noFill/>
        </p:spPr>
        <p:txBody>
          <a:bodyPr wrap="square" rtlCol="0">
            <a:spAutoFit/>
          </a:bodyPr>
          <a:lstStyle/>
          <a:p>
            <a:pPr algn="just"/>
            <a:r>
              <a:rPr lang="es-ES" sz="2000" dirty="0"/>
              <a:t>" …fue entonces cuando Steve envió un equipo para que investigara sobre la oferta de reproductores de mp3 y lo que vieron no les gustó”1 Lo sorprendente de todo esto fue que Sony, la compañía que inventó los dispositivos portátiles de música, no se dio cuenta de la oportunidad que estaba dejando pasar. Para enero de 2001 Apple contrata al Ingeniero Tony </a:t>
            </a:r>
            <a:r>
              <a:rPr lang="es-ES" sz="2000" dirty="0" err="1"/>
              <a:t>Fadell</a:t>
            </a:r>
            <a:r>
              <a:rPr lang="es-ES" sz="2000" dirty="0"/>
              <a:t> quien había trabajado en GE y Phillips diseñando “dispositivos de mano”. La idea era diseñar un dispositivo portátil de mp3 con un disco duro y que estuviera conectado a un portal de música; sólo contaban con nueve meses para diseñar el iPod, así que sólo había tiempo para trabajar, los fines de semana desaparecieron y Steve Jobs se puso a la cabeza del proyecto junto con Farell, quien aseguraba que en 10 años Apple sería un negocio de música, no de computadoras."</a:t>
            </a:r>
            <a:endParaRPr lang="es-CO" sz="2000" dirty="0"/>
          </a:p>
        </p:txBody>
      </p:sp>
    </p:spTree>
    <p:extLst>
      <p:ext uri="{BB962C8B-B14F-4D97-AF65-F5344CB8AC3E}">
        <p14:creationId xmlns:p14="http://schemas.microsoft.com/office/powerpoint/2010/main" val="1841101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632576"/>
            <a:ext cx="7590988" cy="1200329"/>
          </a:xfrm>
          <a:prstGeom prst="rect">
            <a:avLst/>
          </a:prstGeom>
          <a:noFill/>
        </p:spPr>
        <p:txBody>
          <a:bodyPr wrap="square" rtlCol="0">
            <a:spAutoFit/>
          </a:bodyPr>
          <a:lstStyle/>
          <a:p>
            <a:pPr algn="just"/>
            <a:r>
              <a:rPr lang="es-ES" dirty="0">
                <a:solidFill>
                  <a:srgbClr val="000000"/>
                </a:solidFill>
                <a:latin typeface="Calibri" panose="020F0502020204030204" pitchFamily="34" charset="0"/>
              </a:rPr>
              <a:t>Si usted tuviera que explicar ante un grupo de estudiantes de mercadeo los factores fundamentales que se presentaron en el sector de la tecnología para el inicio de la “fiebre de los reproductores mp3”, lo resumiría de la siguiente manera:</a:t>
            </a:r>
            <a:endParaRPr lang="es-419" sz="2000" dirty="0">
              <a:effectLst/>
            </a:endParaRP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281178"/>
            <a:ext cx="7590988" cy="2862322"/>
          </a:xfrm>
          <a:prstGeom prst="rect">
            <a:avLst/>
          </a:prstGeom>
          <a:noFill/>
        </p:spPr>
        <p:txBody>
          <a:bodyPr wrap="square" rtlCol="0">
            <a:spAutoFit/>
          </a:bodyPr>
          <a:lstStyle/>
          <a:p>
            <a:pPr algn="just"/>
            <a:r>
              <a:rPr lang="es-ES" dirty="0">
                <a:solidFill>
                  <a:srgbClr val="000000"/>
                </a:solidFill>
                <a:latin typeface="Calibri" panose="020F0502020204030204" pitchFamily="34" charset="0"/>
              </a:rPr>
              <a:t>a. Un alto crecimiento en ventas inicial y luego un retroceso significativo luego del 3er año; bajos costos de producción y un canal propicio para la distribución de archivos.</a:t>
            </a:r>
          </a:p>
          <a:p>
            <a:pPr algn="just"/>
            <a:r>
              <a:rPr lang="es-ES" dirty="0">
                <a:solidFill>
                  <a:srgbClr val="000000"/>
                </a:solidFill>
                <a:latin typeface="Calibri" panose="020F0502020204030204" pitchFamily="34" charset="0"/>
              </a:rPr>
              <a:t>b. Una altísima popularidad en el mercado por los reproductores mp3; condiciones legales favorables y un incipiente nivel competitivo.</a:t>
            </a:r>
          </a:p>
          <a:p>
            <a:pPr algn="just"/>
            <a:r>
              <a:rPr lang="es-ES" dirty="0">
                <a:solidFill>
                  <a:srgbClr val="000000"/>
                </a:solidFill>
                <a:latin typeface="Calibri" panose="020F0502020204030204" pitchFamily="34" charset="0"/>
              </a:rPr>
              <a:t>c. Una oportunidad para sacar a su empresa de una quiebra segura. Además, para recuperar su prestigio y reconocimiento como un productor de tecnología.</a:t>
            </a:r>
          </a:p>
          <a:p>
            <a:pPr algn="just"/>
            <a:r>
              <a:rPr lang="es-ES" dirty="0">
                <a:solidFill>
                  <a:srgbClr val="000000"/>
                </a:solidFill>
                <a:latin typeface="Calibri" panose="020F0502020204030204" pitchFamily="34" charset="0"/>
              </a:rPr>
              <a:t>d. La industria de la música estaba atravesando por un periodo de cambio y el desarrollo en el mp3 le iba permitir a Apple salir de la situación crítica por la que se encontraba la empresa.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b</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82037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344888" y="1018158"/>
            <a:ext cx="7495738" cy="3416320"/>
          </a:xfrm>
          <a:prstGeom prst="rect">
            <a:avLst/>
          </a:prstGeom>
          <a:noFill/>
        </p:spPr>
        <p:txBody>
          <a:bodyPr wrap="square" rtlCol="0">
            <a:spAutoFit/>
          </a:bodyPr>
          <a:lstStyle/>
          <a:p>
            <a:pPr algn="just"/>
            <a:r>
              <a:rPr lang="es-ES" sz="2400" dirty="0"/>
              <a:t>En el segundo año Apple lanzó la tercera generación de iPod con la posibilidad de integrarlo con las PC accediendo al sistema Windows de computadoras con lo que casi todo el planeta pudo acceder al iPod convirtiéndolo en un icono cultural en todo el mundo, en todas las esferas. Para fines de 2004 Apple había vendido 200 millones de canciones y más de 6 millones de </a:t>
            </a:r>
            <a:r>
              <a:rPr lang="es-ES" sz="2400" dirty="0" err="1"/>
              <a:t>iPods</a:t>
            </a:r>
            <a:r>
              <a:rPr lang="es-ES" sz="2400" dirty="0"/>
              <a:t>. En 2005 Jobs lanza el iPod Nano y otros cuatro modelos, una línea de dispositivos más pequeños que el original y en muchos colores.</a:t>
            </a:r>
            <a:endParaRPr lang="es-CO" sz="2400" dirty="0"/>
          </a:p>
        </p:txBody>
      </p:sp>
    </p:spTree>
    <p:extLst>
      <p:ext uri="{BB962C8B-B14F-4D97-AF65-F5344CB8AC3E}">
        <p14:creationId xmlns:p14="http://schemas.microsoft.com/office/powerpoint/2010/main" val="201799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ES" sz="2000" dirty="0">
                <a:solidFill>
                  <a:srgbClr val="000000"/>
                </a:solidFill>
                <a:latin typeface="Calibri" panose="020F0502020204030204" pitchFamily="34" charset="0"/>
              </a:rPr>
              <a:t>Usted interpretaría que el gerente de producto del iPod buscaba con esta nueva estrategia posicionar el concepto su producto como un dispositivo:</a:t>
            </a:r>
            <a:endParaRPr lang="es-419" sz="2400" dirty="0">
              <a:effectLst/>
            </a:endParaRP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3993196" cy="1323439"/>
          </a:xfrm>
          <a:prstGeom prst="rect">
            <a:avLst/>
          </a:prstGeom>
          <a:noFill/>
        </p:spPr>
        <p:txBody>
          <a:bodyPr wrap="square" rtlCol="0">
            <a:spAutoFit/>
          </a:bodyPr>
          <a:lstStyle/>
          <a:p>
            <a:pPr algn="just"/>
            <a:r>
              <a:rPr lang="es-ES" sz="2000" dirty="0">
                <a:solidFill>
                  <a:srgbClr val="000000"/>
                </a:solidFill>
                <a:latin typeface="Calibri" panose="020F0502020204030204" pitchFamily="34" charset="0"/>
              </a:rPr>
              <a:t>a. Costoso y exclusivo.</a:t>
            </a:r>
          </a:p>
          <a:p>
            <a:pPr algn="just"/>
            <a:r>
              <a:rPr lang="es-ES" sz="2000" dirty="0">
                <a:solidFill>
                  <a:srgbClr val="000000"/>
                </a:solidFill>
                <a:latin typeface="Calibri" panose="020F0502020204030204" pitchFamily="34" charset="0"/>
              </a:rPr>
              <a:t>b. Base de pirámide y masivo.</a:t>
            </a:r>
          </a:p>
          <a:p>
            <a:pPr algn="just"/>
            <a:r>
              <a:rPr lang="es-ES" sz="2000" dirty="0">
                <a:solidFill>
                  <a:srgbClr val="000000"/>
                </a:solidFill>
                <a:latin typeface="Calibri" panose="020F0502020204030204" pitchFamily="34" charset="0"/>
              </a:rPr>
              <a:t>c. Innovador en su esencia y diseño.</a:t>
            </a:r>
          </a:p>
          <a:p>
            <a:pPr algn="just"/>
            <a:r>
              <a:rPr lang="es-ES" sz="2000" dirty="0">
                <a:solidFill>
                  <a:srgbClr val="000000"/>
                </a:solidFill>
                <a:latin typeface="Calibri" panose="020F0502020204030204" pitchFamily="34" charset="0"/>
              </a:rPr>
              <a:t>d. Alta tecnología y complejos.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c</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134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239</TotalTime>
  <Words>1060</Words>
  <Application>Microsoft Office PowerPoint</Application>
  <PresentationFormat>Presentación en pantalla (16:9)</PresentationFormat>
  <Paragraphs>59</Paragraphs>
  <Slides>14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39</cp:revision>
  <dcterms:created xsi:type="dcterms:W3CDTF">2018-10-16T22:27:03Z</dcterms:created>
  <dcterms:modified xsi:type="dcterms:W3CDTF">2022-01-11T19:43:34Z</dcterms:modified>
</cp:coreProperties>
</file>