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4" r:id="rId7"/>
    <p:sldId id="275" r:id="rId8"/>
    <p:sldId id="276" r:id="rId9"/>
    <p:sldId id="277" r:id="rId10"/>
    <p:sldId id="278" r:id="rId11"/>
    <p:sldId id="279" r:id="rId12"/>
    <p:sldId id="282" r:id="rId13"/>
    <p:sldId id="280" r:id="rId14"/>
    <p:sldId id="281" r:id="rId15"/>
    <p:sldId id="287" r:id="rId16"/>
    <p:sldId id="283" r:id="rId17"/>
    <p:sldId id="284" r:id="rId18"/>
    <p:sldId id="288" r:id="rId19"/>
    <p:sldId id="285" r:id="rId20"/>
    <p:sldId id="286" r:id="rId21"/>
    <p:sldId id="289" r:id="rId22"/>
    <p:sldId id="290" r:id="rId23"/>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elpais.com/elpais/2014/06/06/eps/1402055892_298931.html" TargetMode="Externa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hyperlink" Target="https://dle.rae.es/testar#SCFnCp6" TargetMode="External"/><Relationship Id="rId5" Type="http://schemas.openxmlformats.org/officeDocument/2006/relationships/image" Target="../media/image5.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hyperlink" Target="https://www.veganfoodandliving.com/news/reebok-sustainable-vegan-training-shoes/" TargetMode="External"/><Relationship Id="rId5" Type="http://schemas.openxmlformats.org/officeDocument/2006/relationships/image" Target="../media/image6.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hyperlink" Target="http://www.lanacion.cl/consejos-para-sanitizar-correctamente-frutas-y-verduras/" TargetMode="External"/><Relationship Id="rId5" Type="http://schemas.openxmlformats.org/officeDocument/2006/relationships/image" Target="../media/image7.png"/><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Estilística y Lexicología</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ES" sz="2000" dirty="0"/>
              <a:t>A propósito de la lexicología, Lara (2006) nos recuerda que la forma en que denominamos los objetos y las acciones obedece a valores determinados por la sociedad como la cortesía, la urbanidad, la concepción de moralidad, la solidaridad de los grupos, las diferencias de generación entre las personas, entre otros (p.218). Se advierte, entonces, la existencia de temas tabú en las sociedades y, por tanto, la existencia de vocablos que se juzgan incorrectos, ofensivos, agresivos, discriminatorios o fuertes en un habla o escritura respetuosa. Las reglas sociales propondrán, entonces, sustituir dichos vocablos por otros que se acepten o, al menos, toleren socialmente.</a:t>
            </a:r>
          </a:p>
          <a:p>
            <a:pPr algn="just"/>
            <a:endParaRPr lang="es-ES" sz="2000" dirty="0"/>
          </a:p>
          <a:p>
            <a:pPr algn="just"/>
            <a:r>
              <a:rPr lang="es-ES" sz="2000" dirty="0"/>
              <a:t>Lara, L. F. (2006) Curso de lexicología. México: El Colegio de México.</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5781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MX" sz="2000" dirty="0"/>
              <a:t>Observe, a continuación, el titular y el encabezado de un reportaje del diario El País, centre su atención en las palabras que se destacan en el recuadro rojo. El empleo de estos vocablos ilustra el fenómeno lingüístico conocido como:</a:t>
            </a:r>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3"/>
          <a:stretch>
            <a:fillRect/>
          </a:stretch>
        </p:blipFill>
        <p:spPr>
          <a:xfrm>
            <a:off x="8105422" y="4670229"/>
            <a:ext cx="959556" cy="339611"/>
          </a:xfrm>
          <a:prstGeom prst="rect">
            <a:avLst/>
          </a:prstGeom>
        </p:spPr>
      </p:pic>
      <p:graphicFrame>
        <p:nvGraphicFramePr>
          <p:cNvPr id="9" name="Objeto 8">
            <a:extLst>
              <a:ext uri="{FF2B5EF4-FFF2-40B4-BE49-F238E27FC236}">
                <a16:creationId xmlns:a16="http://schemas.microsoft.com/office/drawing/2014/main" id="{2C6E9F31-4268-4DA4-A014-F9DB5B765FC7}"/>
              </a:ext>
            </a:extLst>
          </p:cNvPr>
          <p:cNvGraphicFramePr>
            <a:graphicFrameLocks noChangeAspect="1"/>
          </p:cNvGraphicFramePr>
          <p:nvPr>
            <p:extLst>
              <p:ext uri="{D42A27DB-BD31-4B8C-83A1-F6EECF244321}">
                <p14:modId xmlns:p14="http://schemas.microsoft.com/office/powerpoint/2010/main" val="2153632227"/>
              </p:ext>
            </p:extLst>
          </p:nvPr>
        </p:nvGraphicFramePr>
        <p:xfrm>
          <a:off x="737935" y="2137560"/>
          <a:ext cx="6679209" cy="1644374"/>
        </p:xfrm>
        <a:graphic>
          <a:graphicData uri="http://schemas.openxmlformats.org/presentationml/2006/ole">
            <mc:AlternateContent xmlns:mc="http://schemas.openxmlformats.org/markup-compatibility/2006">
              <mc:Choice xmlns:v="urn:schemas-microsoft-com:vml" Requires="v">
                <p:oleObj spid="_x0000_s1043" name="Imagen de mapa de bits" r:id="rId4" imgW="7009524" imgH="1724266" progId="Paint.Picture">
                  <p:embed/>
                </p:oleObj>
              </mc:Choice>
              <mc:Fallback>
                <p:oleObj name="Imagen de mapa de bits" r:id="rId4" imgW="7009524" imgH="1724266" progId="Paint.Picture">
                  <p:embed/>
                  <p:pic>
                    <p:nvPicPr>
                      <p:cNvPr id="4" name="Objeto 3">
                        <a:extLst>
                          <a:ext uri="{FF2B5EF4-FFF2-40B4-BE49-F238E27FC236}">
                            <a16:creationId xmlns:a16="http://schemas.microsoft.com/office/drawing/2014/main" id="{2C6E9F31-4268-4DA4-A014-F9DB5B765F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935" y="2137560"/>
                        <a:ext cx="6679209" cy="1644374"/>
                      </a:xfrm>
                      <a:prstGeom prst="rect">
                        <a:avLst/>
                      </a:prstGeom>
                      <a:noFill/>
                    </p:spPr>
                  </p:pic>
                </p:oleObj>
              </mc:Fallback>
            </mc:AlternateContent>
          </a:graphicData>
        </a:graphic>
      </p:graphicFrame>
      <p:sp>
        <p:nvSpPr>
          <p:cNvPr id="10" name="Rectángulo 9">
            <a:extLst>
              <a:ext uri="{FF2B5EF4-FFF2-40B4-BE49-F238E27FC236}">
                <a16:creationId xmlns:a16="http://schemas.microsoft.com/office/drawing/2014/main" id="{FD568092-2FF1-4630-AB55-A6DAF3FA5AA4}"/>
              </a:ext>
            </a:extLst>
          </p:cNvPr>
          <p:cNvSpPr/>
          <p:nvPr/>
        </p:nvSpPr>
        <p:spPr>
          <a:xfrm>
            <a:off x="737935" y="3850388"/>
            <a:ext cx="6412396" cy="553357"/>
          </a:xfrm>
          <a:prstGeom prst="rect">
            <a:avLst/>
          </a:prstGeom>
        </p:spPr>
        <p:txBody>
          <a:bodyPr wrap="square">
            <a:spAutoFit/>
          </a:bodyPr>
          <a:lstStyle/>
          <a:p>
            <a:pPr algn="ctr">
              <a:lnSpc>
                <a:spcPct val="107000"/>
              </a:lnSpc>
              <a:spcAft>
                <a:spcPts val="0"/>
              </a:spcAft>
            </a:pPr>
            <a:r>
              <a:rPr lang="es-CO" sz="1400" dirty="0">
                <a:ea typeface="Times New Roman" panose="02020603050405020304" pitchFamily="18" charset="0"/>
                <a:cs typeface="Calibri" panose="020F0502020204030204" pitchFamily="34" charset="0"/>
              </a:rPr>
              <a:t>Imagen tomada y adaptada de </a:t>
            </a:r>
            <a:r>
              <a:rPr lang="es-CO" sz="1400" u="sng" dirty="0">
                <a:solidFill>
                  <a:srgbClr val="0563C1"/>
                </a:solidFill>
                <a:ea typeface="Times New Roman" panose="02020603050405020304" pitchFamily="18" charset="0"/>
                <a:cs typeface="Calibri" panose="020F0502020204030204" pitchFamily="34" charset="0"/>
                <a:hlinkClick r:id="rId6"/>
              </a:rPr>
              <a:t>https://elpais.com/elpais/2014/06/06/eps/1402055892_298931.html</a:t>
            </a:r>
            <a:r>
              <a:rPr lang="es-CO" sz="1400" dirty="0">
                <a:solidFill>
                  <a:srgbClr val="7030A0"/>
                </a:solidFill>
                <a:ea typeface="Times New Roman" panose="02020603050405020304" pitchFamily="18" charset="0"/>
                <a:cs typeface="Calibri" panose="020F0502020204030204" pitchFamily="34" charset="0"/>
              </a:rPr>
              <a:t> </a:t>
            </a:r>
            <a:endParaRPr lang="es-CO"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85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8562" y="61291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01653"/>
            <a:ext cx="7590988" cy="1569660"/>
          </a:xfrm>
          <a:prstGeom prst="rect">
            <a:avLst/>
          </a:prstGeom>
          <a:noFill/>
        </p:spPr>
        <p:txBody>
          <a:bodyPr wrap="square" rtlCol="0">
            <a:spAutoFit/>
          </a:bodyPr>
          <a:lstStyle/>
          <a:p>
            <a:r>
              <a:rPr lang="es-CO" sz="2400" dirty="0"/>
              <a:t>a. Disfemismo.</a:t>
            </a:r>
          </a:p>
          <a:p>
            <a:r>
              <a:rPr lang="es-CO" sz="2400" dirty="0"/>
              <a:t>b. Metáfora.</a:t>
            </a:r>
          </a:p>
          <a:p>
            <a:r>
              <a:rPr lang="es-CO" sz="2400" dirty="0"/>
              <a:t>c. Barbarismo léxico.</a:t>
            </a:r>
          </a:p>
          <a:p>
            <a:r>
              <a:rPr lang="es-CO" sz="2400" dirty="0"/>
              <a:t>d. Eufemismo.</a:t>
            </a:r>
            <a:endParaRPr lang="es-MX" sz="28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76483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sp>
        <p:nvSpPr>
          <p:cNvPr id="3" name="CuadroTexto 2"/>
          <p:cNvSpPr txBox="1"/>
          <p:nvPr/>
        </p:nvSpPr>
        <p:spPr>
          <a:xfrm>
            <a:off x="238562" y="746606"/>
            <a:ext cx="7590988" cy="4093428"/>
          </a:xfrm>
          <a:prstGeom prst="rect">
            <a:avLst/>
          </a:prstGeom>
          <a:noFill/>
        </p:spPr>
        <p:txBody>
          <a:bodyPr wrap="square" rtlCol="0">
            <a:spAutoFit/>
          </a:bodyPr>
          <a:lstStyle/>
          <a:p>
            <a:r>
              <a:rPr lang="es-CO" sz="2000" dirty="0"/>
              <a:t>La </a:t>
            </a:r>
            <a:r>
              <a:rPr lang="es-CO" sz="2000" i="1" dirty="0"/>
              <a:t>marcación</a:t>
            </a:r>
            <a:r>
              <a:rPr lang="es-CO" sz="2000" dirty="0"/>
              <a:t> es el recurso o procedimiento que se utiliza en el diccionario para caracterizar un elemento léxico, señalando sus restricciones y condiciones de uso. Las marcas por lo general aparecen en el diccionario en forma de abreviatura, precediendo la definición del elemento léxico. Estas brindan al usuario información relacionada con: la obsolescencia o novedad de un término, si se trata de una voz panhispánica o local, las posibles connotaciones, la frecuencia de uso, si corresponde a un registro formal o informal, entre otros aspectos (Fajardo, 1997).</a:t>
            </a:r>
          </a:p>
          <a:p>
            <a:r>
              <a:rPr lang="es-CO" sz="2000" dirty="0"/>
              <a:t> </a:t>
            </a:r>
          </a:p>
          <a:p>
            <a:r>
              <a:rPr lang="es-CO" sz="2000" dirty="0"/>
              <a:t>Fajardo, A. (1997) Las marcas lexicográficas: concepto y aplicación práctica en la Lexicografía española. Revista de Lexicografía, (3), pp. 31-57.</a:t>
            </a:r>
            <a:endParaRPr lang="es-MX" sz="2400"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09897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MX" sz="2000" dirty="0"/>
              <a:t>En la información que ofrece el Diccionario de la lengua española para el elemento léxico “testar”, se aprecia la marca </a:t>
            </a:r>
            <a:r>
              <a:rPr lang="es-MX" sz="2000" dirty="0" err="1"/>
              <a:t>desus</a:t>
            </a:r>
            <a:r>
              <a:rPr lang="es-MX" sz="2000" dirty="0"/>
              <a:t>. (desuso). A propósito de la información que brinda al usuario, es correcto afirmar que esta marca puede clasificarse como: </a:t>
            </a:r>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3"/>
          <a:stretch>
            <a:fillRect/>
          </a:stretch>
        </p:blipFill>
        <p:spPr>
          <a:xfrm>
            <a:off x="8105422" y="4670229"/>
            <a:ext cx="959556" cy="339611"/>
          </a:xfrm>
          <a:prstGeom prst="rect">
            <a:avLst/>
          </a:prstGeom>
        </p:spPr>
      </p:pic>
      <p:graphicFrame>
        <p:nvGraphicFramePr>
          <p:cNvPr id="9" name="Objeto 8">
            <a:extLst>
              <a:ext uri="{FF2B5EF4-FFF2-40B4-BE49-F238E27FC236}">
                <a16:creationId xmlns:a16="http://schemas.microsoft.com/office/drawing/2014/main" id="{81D38B13-9D6D-4F9A-AF5F-2BEFA07A2029}"/>
              </a:ext>
            </a:extLst>
          </p:cNvPr>
          <p:cNvGraphicFramePr>
            <a:graphicFrameLocks noChangeAspect="1"/>
          </p:cNvGraphicFramePr>
          <p:nvPr>
            <p:extLst>
              <p:ext uri="{D42A27DB-BD31-4B8C-83A1-F6EECF244321}">
                <p14:modId xmlns:p14="http://schemas.microsoft.com/office/powerpoint/2010/main" val="1454460152"/>
              </p:ext>
            </p:extLst>
          </p:nvPr>
        </p:nvGraphicFramePr>
        <p:xfrm>
          <a:off x="282321" y="2044447"/>
          <a:ext cx="7523209" cy="2408420"/>
        </p:xfrm>
        <a:graphic>
          <a:graphicData uri="http://schemas.openxmlformats.org/presentationml/2006/ole">
            <mc:AlternateContent xmlns:mc="http://schemas.openxmlformats.org/markup-compatibility/2006">
              <mc:Choice xmlns:v="urn:schemas-microsoft-com:vml" Requires="v">
                <p:oleObj spid="_x0000_s2065" name="Imagen de mapa de bits" r:id="rId4" imgW="6163535" imgH="1971950" progId="Paint.Picture">
                  <p:embed/>
                </p:oleObj>
              </mc:Choice>
              <mc:Fallback>
                <p:oleObj name="Imagen de mapa de bits" r:id="rId4" imgW="6163535" imgH="1971950" progId="Paint.Picture">
                  <p:embed/>
                  <p:pic>
                    <p:nvPicPr>
                      <p:cNvPr id="7" name="Objeto 6">
                        <a:extLst>
                          <a:ext uri="{FF2B5EF4-FFF2-40B4-BE49-F238E27FC236}">
                            <a16:creationId xmlns:a16="http://schemas.microsoft.com/office/drawing/2014/main" id="{81D38B13-9D6D-4F9A-AF5F-2BEFA07A2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321" y="2044447"/>
                        <a:ext cx="7523209" cy="2408420"/>
                      </a:xfrm>
                      <a:prstGeom prst="rect">
                        <a:avLst/>
                      </a:prstGeom>
                      <a:noFill/>
                    </p:spPr>
                  </p:pic>
                </p:oleObj>
              </mc:Fallback>
            </mc:AlternateContent>
          </a:graphicData>
        </a:graphic>
      </p:graphicFrame>
      <p:sp>
        <p:nvSpPr>
          <p:cNvPr id="10" name="Rectángulo 9">
            <a:extLst>
              <a:ext uri="{FF2B5EF4-FFF2-40B4-BE49-F238E27FC236}">
                <a16:creationId xmlns:a16="http://schemas.microsoft.com/office/drawing/2014/main" id="{0D10B375-B0E3-4888-B2B6-571093E3F69D}"/>
              </a:ext>
            </a:extLst>
          </p:cNvPr>
          <p:cNvSpPr/>
          <p:nvPr/>
        </p:nvSpPr>
        <p:spPr>
          <a:xfrm>
            <a:off x="2395574" y="4452867"/>
            <a:ext cx="4572000" cy="276999"/>
          </a:xfrm>
          <a:prstGeom prst="rect">
            <a:avLst/>
          </a:prstGeom>
        </p:spPr>
        <p:txBody>
          <a:bodyPr>
            <a:spAutoFit/>
          </a:bodyPr>
          <a:lstStyle/>
          <a:p>
            <a:r>
              <a:rPr lang="es-CO" sz="1200" dirty="0">
                <a:solidFill>
                  <a:srgbClr val="000000"/>
                </a:solidFill>
                <a:ea typeface="Times New Roman" panose="02020603050405020304" pitchFamily="18" charset="0"/>
                <a:cs typeface="Calibri" panose="020F0502020204030204" pitchFamily="34" charset="0"/>
              </a:rPr>
              <a:t>Ejemplo tomado de </a:t>
            </a:r>
            <a:r>
              <a:rPr lang="es-CO" sz="1200" u="sng" dirty="0">
                <a:solidFill>
                  <a:srgbClr val="0563C1"/>
                </a:solidFill>
                <a:ea typeface="Times New Roman" panose="02020603050405020304" pitchFamily="18" charset="0"/>
                <a:cs typeface="Calibri" panose="020F0502020204030204" pitchFamily="34" charset="0"/>
                <a:hlinkClick r:id="rId6"/>
              </a:rPr>
              <a:t>https://dle.rae.es/testar#SCFnCp6</a:t>
            </a:r>
            <a:r>
              <a:rPr lang="es-CO" sz="1200" dirty="0">
                <a:solidFill>
                  <a:srgbClr val="000000"/>
                </a:solidFill>
                <a:ea typeface="Times New Roman" panose="02020603050405020304" pitchFamily="18" charset="0"/>
                <a:cs typeface="Calibri" panose="020F0502020204030204" pitchFamily="34" charset="0"/>
              </a:rPr>
              <a:t> </a:t>
            </a:r>
            <a:endParaRPr lang="es-CO" sz="1200" dirty="0"/>
          </a:p>
        </p:txBody>
      </p:sp>
    </p:spTree>
    <p:extLst>
      <p:ext uri="{BB962C8B-B14F-4D97-AF65-F5344CB8AC3E}">
        <p14:creationId xmlns:p14="http://schemas.microsoft.com/office/powerpoint/2010/main" val="198167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8562" y="43971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294477"/>
            <a:ext cx="7590988" cy="2554545"/>
          </a:xfrm>
          <a:prstGeom prst="rect">
            <a:avLst/>
          </a:prstGeom>
          <a:noFill/>
        </p:spPr>
        <p:txBody>
          <a:bodyPr wrap="square" rtlCol="0">
            <a:spAutoFit/>
          </a:bodyPr>
          <a:lstStyle/>
          <a:p>
            <a:pPr algn="just"/>
            <a:r>
              <a:rPr lang="es-CO" sz="2000" dirty="0"/>
              <a:t>a. Una marca connotativa, pues indica que es un término despectivo y, por eso, no se suele utilizar este vocablo.</a:t>
            </a:r>
          </a:p>
          <a:p>
            <a:pPr algn="just"/>
            <a:r>
              <a:rPr lang="es-CO" sz="2000" dirty="0"/>
              <a:t>b. Una marca diatópica, pues indica que este vocablo no se utiliza en ninguno de los países hispanohablantes.</a:t>
            </a:r>
          </a:p>
          <a:p>
            <a:pPr algn="just"/>
            <a:r>
              <a:rPr lang="es-CO" sz="2000" dirty="0"/>
              <a:t>c. Una marca diacrónica, pues indica que se trata de una palabra obsoleta, poco usada en la actualidad.</a:t>
            </a:r>
          </a:p>
          <a:p>
            <a:pPr algn="just"/>
            <a:r>
              <a:rPr lang="es-CO" sz="2000" dirty="0"/>
              <a:t>d. Una marca diastrática, pues indica que se trata de una palabra obsoleta, poco usada en la mayoría de estratos o clases sociales.</a:t>
            </a:r>
            <a:endParaRPr lang="es-CO" sz="24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4214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6. Caso o situación </a:t>
            </a:r>
            <a:r>
              <a:rPr lang="es-ES" sz="2400" b="1" dirty="0" err="1"/>
              <a:t>problémica</a:t>
            </a:r>
            <a:endParaRPr lang="es-ES" sz="2400" b="1" dirty="0"/>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MX" sz="2000" dirty="0"/>
              <a:t>Debido a la diversidad lingüística del español, el uso de la variedad denominada “español panhispánico” o “español global” toma fuerza cada vez más en contextos organizacionales y de comunicación. Como su nombre lo indica, se trata de una variedad ajena a los localismos y a las características propias de una u otra zona dialectal, es decir, que puede usarse en la comunicación con hablantes de cualquier país hispano, sin riesgo de que se produzcan fallos en la transmisión y la recepción del mensaje.</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875807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MX" sz="2000" dirty="0"/>
              <a:t>Suponga que usted tiene el encargo de traducir las entradas de un blog sobre noticias y recursos relacionados con el </a:t>
            </a:r>
            <a:r>
              <a:rPr lang="es-MX" sz="2000" dirty="0" err="1"/>
              <a:t>veganismo</a:t>
            </a:r>
            <a:r>
              <a:rPr lang="es-MX" sz="2000" dirty="0"/>
              <a:t> y el vegetarianismo. A continuación, observa el título de una de esas entradas. De las cuatro propuestas de traducción que se ofrecen para este título, ¿cuál correspondería a una versión en un español panhispánico o global?</a:t>
            </a:r>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3"/>
          <a:stretch>
            <a:fillRect/>
          </a:stretch>
        </p:blipFill>
        <p:spPr>
          <a:xfrm>
            <a:off x="8105422" y="4670229"/>
            <a:ext cx="959556" cy="339611"/>
          </a:xfrm>
          <a:prstGeom prst="rect">
            <a:avLst/>
          </a:prstGeom>
        </p:spPr>
      </p:pic>
      <p:graphicFrame>
        <p:nvGraphicFramePr>
          <p:cNvPr id="9" name="Objeto 8">
            <a:extLst>
              <a:ext uri="{FF2B5EF4-FFF2-40B4-BE49-F238E27FC236}">
                <a16:creationId xmlns:a16="http://schemas.microsoft.com/office/drawing/2014/main" id="{9D18BE9A-2B8F-460C-BF60-AF08827F1696}"/>
              </a:ext>
            </a:extLst>
          </p:cNvPr>
          <p:cNvGraphicFramePr>
            <a:graphicFrameLocks noChangeAspect="1"/>
          </p:cNvGraphicFramePr>
          <p:nvPr>
            <p:extLst>
              <p:ext uri="{D42A27DB-BD31-4B8C-83A1-F6EECF244321}">
                <p14:modId xmlns:p14="http://schemas.microsoft.com/office/powerpoint/2010/main" val="887028034"/>
              </p:ext>
            </p:extLst>
          </p:nvPr>
        </p:nvGraphicFramePr>
        <p:xfrm>
          <a:off x="167790" y="2848249"/>
          <a:ext cx="7733038" cy="1152584"/>
        </p:xfrm>
        <a:graphic>
          <a:graphicData uri="http://schemas.openxmlformats.org/presentationml/2006/ole">
            <mc:AlternateContent xmlns:mc="http://schemas.openxmlformats.org/markup-compatibility/2006">
              <mc:Choice xmlns:v="urn:schemas-microsoft-com:vml" Requires="v">
                <p:oleObj spid="_x0000_s3089" name="Imagen de mapa de bits" r:id="rId4" imgW="11666667" imgH="1743318" progId="Paint.Picture">
                  <p:embed/>
                </p:oleObj>
              </mc:Choice>
              <mc:Fallback>
                <p:oleObj name="Imagen de mapa de bits" r:id="rId4" imgW="11666667" imgH="1743318" progId="Paint.Picture">
                  <p:embed/>
                  <p:pic>
                    <p:nvPicPr>
                      <p:cNvPr id="4" name="Objeto 3">
                        <a:extLst>
                          <a:ext uri="{FF2B5EF4-FFF2-40B4-BE49-F238E27FC236}">
                            <a16:creationId xmlns:a16="http://schemas.microsoft.com/office/drawing/2014/main" id="{9D18BE9A-2B8F-460C-BF60-AF08827F16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790" y="2848249"/>
                        <a:ext cx="7733038" cy="1152584"/>
                      </a:xfrm>
                      <a:prstGeom prst="rect">
                        <a:avLst/>
                      </a:prstGeom>
                      <a:noFill/>
                    </p:spPr>
                  </p:pic>
                </p:oleObj>
              </mc:Fallback>
            </mc:AlternateContent>
          </a:graphicData>
        </a:graphic>
      </p:graphicFrame>
      <p:sp>
        <p:nvSpPr>
          <p:cNvPr id="10" name="Rectángulo 9">
            <a:extLst>
              <a:ext uri="{FF2B5EF4-FFF2-40B4-BE49-F238E27FC236}">
                <a16:creationId xmlns:a16="http://schemas.microsoft.com/office/drawing/2014/main" id="{D9BA9119-3098-4F8A-92F0-5177B8BA188B}"/>
              </a:ext>
            </a:extLst>
          </p:cNvPr>
          <p:cNvSpPr/>
          <p:nvPr/>
        </p:nvSpPr>
        <p:spPr>
          <a:xfrm>
            <a:off x="690071" y="4067250"/>
            <a:ext cx="5792922" cy="477503"/>
          </a:xfrm>
          <a:prstGeom prst="rect">
            <a:avLst/>
          </a:prstGeom>
        </p:spPr>
        <p:txBody>
          <a:bodyPr wrap="square">
            <a:spAutoFit/>
          </a:bodyPr>
          <a:lstStyle/>
          <a:p>
            <a:pPr algn="ctr">
              <a:lnSpc>
                <a:spcPct val="107000"/>
              </a:lnSpc>
              <a:spcAft>
                <a:spcPts val="0"/>
              </a:spcAft>
            </a:pPr>
            <a:r>
              <a:rPr lang="es-CO" sz="12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Imagen tomada de </a:t>
            </a:r>
            <a:r>
              <a:rPr lang="es-CO" sz="1200" u="sng" dirty="0">
                <a:solidFill>
                  <a:srgbClr val="0563C1"/>
                </a:solidFill>
                <a:latin typeface="Century Gothic" panose="020B0502020202020204" pitchFamily="34" charset="0"/>
                <a:ea typeface="Times New Roman" panose="02020603050405020304" pitchFamily="18" charset="0"/>
                <a:cs typeface="Calibri" panose="020F0502020204030204" pitchFamily="34" charset="0"/>
                <a:hlinkClick r:id="rId6"/>
              </a:rPr>
              <a:t>https://www.veganfoodandliving.com/news/reebok-sustainable-vegan-training-shoes/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90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8562" y="70814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79198"/>
            <a:ext cx="7590988" cy="1785104"/>
          </a:xfrm>
          <a:prstGeom prst="rect">
            <a:avLst/>
          </a:prstGeom>
          <a:noFill/>
        </p:spPr>
        <p:txBody>
          <a:bodyPr wrap="square" rtlCol="0">
            <a:spAutoFit/>
          </a:bodyPr>
          <a:lstStyle/>
          <a:p>
            <a:pPr algn="just"/>
            <a:r>
              <a:rPr lang="es-CO" sz="2200" dirty="0"/>
              <a:t>a. Reebok lanzará versión vegana y sostenible de sus zapatillas.</a:t>
            </a:r>
          </a:p>
          <a:p>
            <a:pPr algn="just"/>
            <a:r>
              <a:rPr lang="es-CO" sz="2200" dirty="0"/>
              <a:t>b. Reebok lanzará versión vegana y sostenible de sus tenis.</a:t>
            </a:r>
          </a:p>
          <a:p>
            <a:pPr algn="just"/>
            <a:r>
              <a:rPr lang="es-CO" sz="2200" dirty="0"/>
              <a:t>c. Reebok lanzará versión vegana y sostenible de su calzado deportivo.</a:t>
            </a:r>
          </a:p>
          <a:p>
            <a:pPr algn="just"/>
            <a:r>
              <a:rPr lang="es-CO" sz="2200" dirty="0"/>
              <a:t>d. Reebok lanzará versión vegana y sostenible de sus deportivas.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433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7. Caso o situación </a:t>
            </a:r>
            <a:r>
              <a:rPr lang="es-ES" sz="2400" b="1" dirty="0" err="1"/>
              <a:t>problémica</a:t>
            </a:r>
            <a:endParaRPr lang="es-ES" sz="2400" b="1" dirty="0"/>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MX" sz="2000" dirty="0"/>
              <a:t>Las transformaciones sociales, culturales y tecnológicas provocan que las lenguas cambien con el paso del tiempo y que, por tanto, surja la necesidad de incorporar nuevas palabras para poder etiquetar esas cosas y realidades que se introducen en la vida diaria. </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2755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MX" sz="2000" dirty="0"/>
              <a:t>La pandemia del </a:t>
            </a:r>
            <a:r>
              <a:rPr lang="es-MX" sz="2000" dirty="0" err="1"/>
              <a:t>covid</a:t>
            </a:r>
            <a:r>
              <a:rPr lang="es-MX" sz="2000" dirty="0"/>
              <a:t>-19, por ejemplo, trajo consigo la creación de nuevos vocablos y dejó ver la creatividad léxica del español. En el siguiente titular, se aprecia el uso del verbo “</a:t>
            </a:r>
            <a:r>
              <a:rPr lang="es-MX" sz="2000" dirty="0" err="1"/>
              <a:t>sanitizar</a:t>
            </a:r>
            <a:r>
              <a:rPr lang="es-MX" sz="2000" dirty="0"/>
              <a:t>”, revíselo. Respecto al empleo de esta forma léxica en ese contexto, es correcto afirmar que:</a:t>
            </a:r>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3"/>
          <a:stretch>
            <a:fillRect/>
          </a:stretch>
        </p:blipFill>
        <p:spPr>
          <a:xfrm>
            <a:off x="8105422" y="4670229"/>
            <a:ext cx="959556" cy="339611"/>
          </a:xfrm>
          <a:prstGeom prst="rect">
            <a:avLst/>
          </a:prstGeom>
        </p:spPr>
      </p:pic>
      <p:graphicFrame>
        <p:nvGraphicFramePr>
          <p:cNvPr id="9" name="Objeto 8">
            <a:extLst>
              <a:ext uri="{FF2B5EF4-FFF2-40B4-BE49-F238E27FC236}">
                <a16:creationId xmlns:a16="http://schemas.microsoft.com/office/drawing/2014/main" id="{417C206C-DBCD-46B7-87CA-1B934594925F}"/>
              </a:ext>
            </a:extLst>
          </p:cNvPr>
          <p:cNvGraphicFramePr>
            <a:graphicFrameLocks noChangeAspect="1"/>
          </p:cNvGraphicFramePr>
          <p:nvPr>
            <p:extLst>
              <p:ext uri="{D42A27DB-BD31-4B8C-83A1-F6EECF244321}">
                <p14:modId xmlns:p14="http://schemas.microsoft.com/office/powerpoint/2010/main" val="1349033642"/>
              </p:ext>
            </p:extLst>
          </p:nvPr>
        </p:nvGraphicFramePr>
        <p:xfrm>
          <a:off x="734440" y="2352224"/>
          <a:ext cx="6259414" cy="1950986"/>
        </p:xfrm>
        <a:graphic>
          <a:graphicData uri="http://schemas.openxmlformats.org/presentationml/2006/ole">
            <mc:AlternateContent xmlns:mc="http://schemas.openxmlformats.org/markup-compatibility/2006">
              <mc:Choice xmlns:v="urn:schemas-microsoft-com:vml" Requires="v">
                <p:oleObj spid="_x0000_s4113" name="Imagen de mapa de bits" r:id="rId4" imgW="8287907" imgH="2561905" progId="Paint.Picture">
                  <p:embed/>
                </p:oleObj>
              </mc:Choice>
              <mc:Fallback>
                <p:oleObj name="Imagen de mapa de bits" r:id="rId4" imgW="8287907" imgH="2561905" progId="Paint.Picture">
                  <p:embed/>
                  <p:pic>
                    <p:nvPicPr>
                      <p:cNvPr id="4" name="Objeto 3">
                        <a:extLst>
                          <a:ext uri="{FF2B5EF4-FFF2-40B4-BE49-F238E27FC236}">
                            <a16:creationId xmlns:a16="http://schemas.microsoft.com/office/drawing/2014/main" id="{417C206C-DBCD-46B7-87CA-1B9345949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440" y="2352224"/>
                        <a:ext cx="6259414" cy="1950986"/>
                      </a:xfrm>
                      <a:prstGeom prst="rect">
                        <a:avLst/>
                      </a:prstGeom>
                      <a:noFill/>
                    </p:spPr>
                  </p:pic>
                </p:oleObj>
              </mc:Fallback>
            </mc:AlternateContent>
          </a:graphicData>
        </a:graphic>
      </p:graphicFrame>
      <p:sp>
        <p:nvSpPr>
          <p:cNvPr id="10" name="Rectángulo 9">
            <a:extLst>
              <a:ext uri="{FF2B5EF4-FFF2-40B4-BE49-F238E27FC236}">
                <a16:creationId xmlns:a16="http://schemas.microsoft.com/office/drawing/2014/main" id="{8624980E-C339-4AEA-851A-156B5C3C12BD}"/>
              </a:ext>
            </a:extLst>
          </p:cNvPr>
          <p:cNvSpPr/>
          <p:nvPr/>
        </p:nvSpPr>
        <p:spPr>
          <a:xfrm>
            <a:off x="435108" y="4440180"/>
            <a:ext cx="6637739" cy="584775"/>
          </a:xfrm>
          <a:prstGeom prst="rect">
            <a:avLst/>
          </a:prstGeom>
        </p:spPr>
        <p:txBody>
          <a:bodyPr wrap="square">
            <a:spAutoFit/>
          </a:bodyPr>
          <a:lstStyle/>
          <a:p>
            <a:pPr algn="ctr"/>
            <a:r>
              <a:rPr lang="es-CO" sz="1600" dirty="0">
                <a:solidFill>
                  <a:srgbClr val="000000"/>
                </a:solidFill>
                <a:ea typeface="Times New Roman" panose="02020603050405020304" pitchFamily="18" charset="0"/>
                <a:cs typeface="Calibri" panose="020F0502020204030204" pitchFamily="34" charset="0"/>
              </a:rPr>
              <a:t>Tomado de: </a:t>
            </a:r>
            <a:r>
              <a:rPr lang="es-CO" sz="1600" u="sng" dirty="0">
                <a:solidFill>
                  <a:srgbClr val="0563C1"/>
                </a:solidFill>
                <a:ea typeface="Times New Roman" panose="02020603050405020304" pitchFamily="18" charset="0"/>
                <a:cs typeface="Calibri" panose="020F0502020204030204" pitchFamily="34" charset="0"/>
                <a:hlinkClick r:id="rId6"/>
              </a:rPr>
              <a:t>http://www.lanacion.cl/consejos-para-sanitizar-correctamente-frutas-y-verduras/</a:t>
            </a:r>
            <a:r>
              <a:rPr lang="es-CO" sz="1600" dirty="0">
                <a:solidFill>
                  <a:srgbClr val="000000"/>
                </a:solidFill>
                <a:ea typeface="Times New Roman" panose="02020603050405020304" pitchFamily="18" charset="0"/>
                <a:cs typeface="Calibri" panose="020F0502020204030204" pitchFamily="34" charset="0"/>
              </a:rPr>
              <a:t> </a:t>
            </a:r>
            <a:endParaRPr lang="es-CO" sz="1600" dirty="0"/>
          </a:p>
        </p:txBody>
      </p:sp>
    </p:spTree>
    <p:extLst>
      <p:ext uri="{BB962C8B-B14F-4D97-AF65-F5344CB8AC3E}">
        <p14:creationId xmlns:p14="http://schemas.microsoft.com/office/powerpoint/2010/main" val="136848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8562" y="10325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28392" y="608635"/>
            <a:ext cx="7590988" cy="4401205"/>
          </a:xfrm>
          <a:prstGeom prst="rect">
            <a:avLst/>
          </a:prstGeom>
          <a:noFill/>
        </p:spPr>
        <p:txBody>
          <a:bodyPr wrap="square" rtlCol="0">
            <a:spAutoFit/>
          </a:bodyPr>
          <a:lstStyle/>
          <a:p>
            <a:pPr algn="just"/>
            <a:r>
              <a:rPr lang="es-CO" sz="2000" dirty="0"/>
              <a:t>a. Se trata de un extranjerismo superfluo o innecesario, puesto que es un calco de la voz inglesa </a:t>
            </a:r>
            <a:r>
              <a:rPr lang="es-CO" sz="2000" i="1" dirty="0" err="1"/>
              <a:t>sanitize</a:t>
            </a:r>
            <a:r>
              <a:rPr lang="es-CO" sz="2000" dirty="0"/>
              <a:t> y en español existen términos equivalentes que funcionan perfectamente en el contexto (desinfectar, higienizar, limpiar).</a:t>
            </a:r>
          </a:p>
          <a:p>
            <a:pPr algn="just"/>
            <a:r>
              <a:rPr lang="es-CO" sz="2000" dirty="0"/>
              <a:t>b. Se trata de un extranjerismo necesario porque en español no existen términos equivalentes para la voz inglesa </a:t>
            </a:r>
            <a:r>
              <a:rPr lang="es-CO" sz="2000" i="1" dirty="0" err="1"/>
              <a:t>sanitize</a:t>
            </a:r>
            <a:r>
              <a:rPr lang="es-CO" sz="2000" dirty="0"/>
              <a:t>. Las formas “desinfectar” o “higienizar” se deben utilizar únicamente al referirse a espacios o superficies, no a las frutas y verduras.</a:t>
            </a:r>
          </a:p>
          <a:p>
            <a:pPr algn="just"/>
            <a:r>
              <a:rPr lang="es-CO" sz="2000" dirty="0"/>
              <a:t>c. Se trata de un neologismo porque, a pesar de que es un calco de la voz inglesa </a:t>
            </a:r>
            <a:r>
              <a:rPr lang="es-CO" sz="2000" i="1" dirty="0" err="1"/>
              <a:t>sanitize</a:t>
            </a:r>
            <a:r>
              <a:rPr lang="es-CO" sz="2000" dirty="0"/>
              <a:t>, en español se le dio un nuevo significado: esterilizar frutas y verduras.  </a:t>
            </a:r>
          </a:p>
          <a:p>
            <a:pPr algn="just"/>
            <a:r>
              <a:rPr lang="es-CO" sz="2000" dirty="0"/>
              <a:t>d. Se trata de un caso de imprecisión léxica porque las frutas y verduras no se pueden “</a:t>
            </a:r>
            <a:r>
              <a:rPr lang="es-CO" sz="2000" dirty="0" err="1"/>
              <a:t>sanitizar</a:t>
            </a:r>
            <a:r>
              <a:rPr lang="es-CO" sz="2000" dirty="0"/>
              <a:t>”, el término más adecuado para el contexto es “desinfectar”.</a:t>
            </a:r>
            <a:endParaRPr lang="es-MX" sz="24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51777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58F31-E21E-4CCD-83D9-E7F8AEFA193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FFF6F1DC-A9F5-48AA-BBCA-67D153BC0FF8}"/>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4FCD0873-EE5D-433B-8415-792A97329972}"/>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1650234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170099"/>
          </a:xfrm>
          <a:prstGeom prst="rect">
            <a:avLst/>
          </a:prstGeom>
          <a:noFill/>
        </p:spPr>
        <p:txBody>
          <a:bodyPr wrap="square" rtlCol="0">
            <a:spAutoFit/>
          </a:bodyPr>
          <a:lstStyle/>
          <a:p>
            <a:pPr algn="just"/>
            <a:r>
              <a:rPr lang="es-ES" sz="2000" dirty="0"/>
              <a:t>Analice la siguiente palabra y su definición: </a:t>
            </a:r>
          </a:p>
          <a:p>
            <a:pPr algn="just"/>
            <a:endParaRPr lang="es-ES" sz="2000" dirty="0"/>
          </a:p>
          <a:p>
            <a:r>
              <a:rPr lang="es-ES" sz="2000" b="1" dirty="0"/>
              <a:t>Porrazo</a:t>
            </a:r>
          </a:p>
          <a:p>
            <a:pPr algn="just"/>
            <a:endParaRPr lang="es-ES" sz="2000" dirty="0"/>
          </a:p>
          <a:p>
            <a:pPr algn="just"/>
            <a:r>
              <a:rPr lang="es-ES" sz="2000" dirty="0"/>
              <a:t>1. m. Golpe que se da con la porra o con otro instrumento.</a:t>
            </a:r>
          </a:p>
          <a:p>
            <a:pPr algn="just"/>
            <a:r>
              <a:rPr lang="es-ES" sz="2000" dirty="0"/>
              <a:t>2. m. Golpe que se recibe por una caída, o por topar con un cuerpo duro.</a:t>
            </a:r>
          </a:p>
          <a:p>
            <a:pPr algn="just"/>
            <a:r>
              <a:rPr lang="es-ES" sz="2000" dirty="0"/>
              <a:t>3. m. </a:t>
            </a:r>
            <a:r>
              <a:rPr lang="es-ES" sz="2000" dirty="0" err="1"/>
              <a:t>Ec</a:t>
            </a:r>
            <a:r>
              <a:rPr lang="es-ES" sz="2000" dirty="0"/>
              <a:t>. y </a:t>
            </a:r>
            <a:r>
              <a:rPr lang="es-ES" sz="2000" dirty="0" err="1"/>
              <a:t>Hond</a:t>
            </a:r>
            <a:r>
              <a:rPr lang="es-ES" sz="2000" dirty="0"/>
              <a:t>. porrada (‖ conjunto abundante de cosas).</a:t>
            </a:r>
          </a:p>
          <a:p>
            <a:pPr algn="just"/>
            <a:endParaRPr lang="es-ES" sz="2000" dirty="0"/>
          </a:p>
          <a:p>
            <a:pPr algn="just"/>
            <a:r>
              <a:rPr lang="es-ES" sz="2000" dirty="0"/>
              <a:t>cerradura de golpe y porrazo.</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ES" sz="2000" dirty="0"/>
              <a:t>La palabra “porrazo” sigue una pauta de formación de palabras en español. Para usted, ¿Qué procedimiento explica la formación de esta palabra?:</a:t>
            </a:r>
            <a:endParaRPr lang="es-MX"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754326"/>
          </a:xfrm>
          <a:prstGeom prst="rect">
            <a:avLst/>
          </a:prstGeom>
          <a:noFill/>
        </p:spPr>
        <p:txBody>
          <a:bodyPr wrap="square" rtlCol="0">
            <a:spAutoFit/>
          </a:bodyPr>
          <a:lstStyle/>
          <a:p>
            <a:r>
              <a:rPr lang="es-CO" dirty="0"/>
              <a:t>a. Derivación, porque implica la formación de la palabra por medio de un sufijo.</a:t>
            </a:r>
          </a:p>
          <a:p>
            <a:r>
              <a:rPr lang="es-CO" dirty="0"/>
              <a:t>b. Composición, porque se compone de dos palabras que forman una tercera.</a:t>
            </a:r>
          </a:p>
          <a:p>
            <a:r>
              <a:rPr lang="es-CO" dirty="0"/>
              <a:t>c. Parasíntesis, porque se presenta simultáneamente la derivación y la composición.</a:t>
            </a:r>
          </a:p>
          <a:p>
            <a:r>
              <a:rPr lang="es-CO" dirty="0"/>
              <a:t>d. Onomatopeya, porque con la palabra se intenta reproducir o imitar sonidos reales.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sp>
        <p:nvSpPr>
          <p:cNvPr id="3" name="CuadroTexto 2"/>
          <p:cNvSpPr txBox="1"/>
          <p:nvPr/>
        </p:nvSpPr>
        <p:spPr>
          <a:xfrm>
            <a:off x="238562" y="1448365"/>
            <a:ext cx="7590988" cy="2246769"/>
          </a:xfrm>
          <a:prstGeom prst="rect">
            <a:avLst/>
          </a:prstGeom>
          <a:noFill/>
        </p:spPr>
        <p:txBody>
          <a:bodyPr wrap="square" rtlCol="0">
            <a:spAutoFit/>
          </a:bodyPr>
          <a:lstStyle/>
          <a:p>
            <a:pPr algn="just"/>
            <a:r>
              <a:rPr lang="es-ES" sz="2000" dirty="0"/>
              <a:t>Lea el siguiente texto:</a:t>
            </a:r>
          </a:p>
          <a:p>
            <a:pPr algn="just"/>
            <a:endParaRPr lang="es-ES" sz="2000" dirty="0"/>
          </a:p>
          <a:p>
            <a:pPr algn="just"/>
            <a:r>
              <a:rPr lang="es-ES" sz="2000" dirty="0"/>
              <a:t>El famoso escritor Gabriel García Márquez, más conocido como Gabo —gracias al subdirector del Espectador, Eduardo Zalamea— recibió el Premio nobel de literatura en 1982. Su obra más conocida es Cien años de soledad, libro que figura como uno de los grandes clásicos hispanos de todos los tiempos.</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75591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pPr algn="just"/>
            <a:r>
              <a:rPr lang="es-CO" dirty="0"/>
              <a:t>En el texto anterior, con relación al uso de las mayúsculas y las minúsculas, lo correcto sería escribir:</a:t>
            </a:r>
            <a:endParaRPr lang="es-MX" sz="2000" dirty="0"/>
          </a:p>
        </p:txBody>
      </p:sp>
      <p:sp>
        <p:nvSpPr>
          <p:cNvPr id="4" name="CuadroTexto 3"/>
          <p:cNvSpPr txBox="1"/>
          <p:nvPr/>
        </p:nvSpPr>
        <p:spPr>
          <a:xfrm>
            <a:off x="238562" y="1601548"/>
            <a:ext cx="4616694" cy="461665"/>
          </a:xfrm>
          <a:prstGeom prst="rect">
            <a:avLst/>
          </a:prstGeom>
          <a:noFill/>
        </p:spPr>
        <p:txBody>
          <a:bodyPr wrap="square" rtlCol="0">
            <a:spAutoFit/>
          </a:bodyPr>
          <a:lstStyle/>
          <a:p>
            <a:r>
              <a:rPr lang="es-ES" sz="2400" b="1" dirty="0"/>
              <a:t>Opciones de respuesta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
        <p:nvSpPr>
          <p:cNvPr id="9" name="CuadroTexto 8">
            <a:extLst>
              <a:ext uri="{FF2B5EF4-FFF2-40B4-BE49-F238E27FC236}">
                <a16:creationId xmlns:a16="http://schemas.microsoft.com/office/drawing/2014/main" id="{8854ABF3-9D40-47D1-AC49-196B1D1A08D7}"/>
              </a:ext>
            </a:extLst>
          </p:cNvPr>
          <p:cNvSpPr txBox="1"/>
          <p:nvPr/>
        </p:nvSpPr>
        <p:spPr>
          <a:xfrm>
            <a:off x="580797" y="2302940"/>
            <a:ext cx="6906517" cy="1323439"/>
          </a:xfrm>
          <a:prstGeom prst="rect">
            <a:avLst/>
          </a:prstGeom>
          <a:noFill/>
        </p:spPr>
        <p:txBody>
          <a:bodyPr wrap="square" rtlCol="0">
            <a:spAutoFit/>
          </a:bodyPr>
          <a:lstStyle/>
          <a:p>
            <a:pPr marL="342900" indent="-342900">
              <a:buFont typeface="+mj-lt"/>
              <a:buAutoNum type="alphaLcPeriod"/>
            </a:pPr>
            <a:r>
              <a:rPr lang="es-CO" sz="2000" dirty="0"/>
              <a:t> </a:t>
            </a:r>
            <a:r>
              <a:rPr lang="es-CO" sz="2000" i="1" dirty="0"/>
              <a:t>el Espectador</a:t>
            </a:r>
            <a:r>
              <a:rPr lang="es-CO" sz="2000" dirty="0"/>
              <a:t> y p</a:t>
            </a:r>
            <a:r>
              <a:rPr lang="es-CO" sz="2000" i="1" dirty="0"/>
              <a:t>remio nobel de literatura</a:t>
            </a:r>
            <a:r>
              <a:rPr lang="es-CO" sz="2000" dirty="0"/>
              <a:t>.</a:t>
            </a:r>
          </a:p>
          <a:p>
            <a:pPr marL="342900" indent="-342900">
              <a:buFont typeface="+mj-lt"/>
              <a:buAutoNum type="alphaLcPeriod"/>
            </a:pPr>
            <a:r>
              <a:rPr lang="es-CO" sz="2000" dirty="0"/>
              <a:t>E</a:t>
            </a:r>
            <a:r>
              <a:rPr lang="es-CO" sz="2000" i="1" dirty="0"/>
              <a:t>l Espectador</a:t>
            </a:r>
            <a:r>
              <a:rPr lang="es-CO" sz="2000" dirty="0"/>
              <a:t> y </a:t>
            </a:r>
            <a:r>
              <a:rPr lang="es-CO" sz="2000" i="1" dirty="0"/>
              <a:t>Premio nobel de literatura</a:t>
            </a:r>
            <a:r>
              <a:rPr lang="es-CO" sz="2000" dirty="0"/>
              <a:t>.</a:t>
            </a:r>
          </a:p>
          <a:p>
            <a:pPr marL="342900" indent="-342900">
              <a:buFont typeface="+mj-lt"/>
              <a:buAutoNum type="alphaLcPeriod"/>
            </a:pPr>
            <a:r>
              <a:rPr lang="es-CO" sz="2000" dirty="0"/>
              <a:t>E</a:t>
            </a:r>
            <a:r>
              <a:rPr lang="es-CO" sz="2000" i="1" dirty="0"/>
              <a:t>l Espectador</a:t>
            </a:r>
            <a:r>
              <a:rPr lang="es-CO" sz="2000" dirty="0"/>
              <a:t> y </a:t>
            </a:r>
            <a:r>
              <a:rPr lang="es-CO" sz="2000" i="1" dirty="0"/>
              <a:t>Premio </a:t>
            </a:r>
            <a:r>
              <a:rPr lang="es-CO" sz="2000" dirty="0"/>
              <a:t>N</a:t>
            </a:r>
            <a:r>
              <a:rPr lang="es-CO" sz="2000" i="1" dirty="0"/>
              <a:t>obel de </a:t>
            </a:r>
            <a:r>
              <a:rPr lang="es-CO" sz="2000" dirty="0"/>
              <a:t>L</a:t>
            </a:r>
            <a:r>
              <a:rPr lang="es-CO" sz="2000" i="1" dirty="0"/>
              <a:t>iteratura</a:t>
            </a:r>
            <a:r>
              <a:rPr lang="es-CO" sz="2000" dirty="0"/>
              <a:t>.</a:t>
            </a:r>
          </a:p>
          <a:p>
            <a:pPr marL="342900" indent="-342900">
              <a:buFont typeface="+mj-lt"/>
              <a:buAutoNum type="alphaLcPeriod"/>
            </a:pPr>
            <a:r>
              <a:rPr lang="es-CO" sz="2000" i="1" dirty="0"/>
              <a:t>el Espectador</a:t>
            </a:r>
            <a:r>
              <a:rPr lang="es-CO" sz="2000" dirty="0"/>
              <a:t> y </a:t>
            </a:r>
            <a:r>
              <a:rPr lang="es-CO" sz="2000" i="1" dirty="0"/>
              <a:t>Premio </a:t>
            </a:r>
            <a:r>
              <a:rPr lang="es-CO" sz="2000" dirty="0"/>
              <a:t>N</a:t>
            </a:r>
            <a:r>
              <a:rPr lang="es-CO" sz="2000" i="1" dirty="0"/>
              <a:t>obel de </a:t>
            </a:r>
            <a:r>
              <a:rPr lang="es-CO" sz="2000" dirty="0"/>
              <a:t>L</a:t>
            </a:r>
            <a:r>
              <a:rPr lang="es-CO" sz="2000" i="1" dirty="0"/>
              <a:t>iteratura</a:t>
            </a:r>
            <a:r>
              <a:rPr lang="es-CO" sz="2000" dirty="0"/>
              <a:t>.</a:t>
            </a:r>
          </a:p>
        </p:txBody>
      </p:sp>
    </p:spTree>
    <p:extLst>
      <p:ext uri="{BB962C8B-B14F-4D97-AF65-F5344CB8AC3E}">
        <p14:creationId xmlns:p14="http://schemas.microsoft.com/office/powerpoint/2010/main" val="312872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sp>
        <p:nvSpPr>
          <p:cNvPr id="3" name="CuadroTexto 2"/>
          <p:cNvSpPr txBox="1"/>
          <p:nvPr/>
        </p:nvSpPr>
        <p:spPr>
          <a:xfrm>
            <a:off x="238562" y="1598171"/>
            <a:ext cx="7590988" cy="1938992"/>
          </a:xfrm>
          <a:prstGeom prst="rect">
            <a:avLst/>
          </a:prstGeom>
          <a:noFill/>
        </p:spPr>
        <p:txBody>
          <a:bodyPr wrap="square" rtlCol="0">
            <a:spAutoFit/>
          </a:bodyPr>
          <a:lstStyle/>
          <a:p>
            <a:pPr algn="just"/>
            <a:r>
              <a:rPr lang="es-CO" sz="2000" dirty="0"/>
              <a:t>Lea el siguiente texto:</a:t>
            </a:r>
          </a:p>
          <a:p>
            <a:pPr algn="just"/>
            <a:r>
              <a:rPr lang="es-CO" sz="2000" dirty="0"/>
              <a:t> </a:t>
            </a:r>
          </a:p>
          <a:p>
            <a:pPr algn="just"/>
            <a:r>
              <a:rPr lang="es-CO" sz="2000" dirty="0"/>
              <a:t>La desigualdad en el mundo es cada vez mayor, generando una crisis humanitaria sin precedentes. Estamos seguros de que la situación se agravará si los gobiernos no destinan los recursos necesarios para proteger los derechos de los más vulnerables.</a:t>
            </a:r>
            <a:endParaRPr lang="es-MX" sz="2400"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049332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MX" sz="2000" dirty="0"/>
              <a:t>En el texto anterior se comete un solecismo porque:</a:t>
            </a:r>
          </a:p>
        </p:txBody>
      </p:sp>
      <p:sp>
        <p:nvSpPr>
          <p:cNvPr id="4" name="CuadroTexto 3"/>
          <p:cNvSpPr txBox="1"/>
          <p:nvPr/>
        </p:nvSpPr>
        <p:spPr>
          <a:xfrm>
            <a:off x="238562" y="131966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898819"/>
            <a:ext cx="7590988" cy="2554545"/>
          </a:xfrm>
          <a:prstGeom prst="rect">
            <a:avLst/>
          </a:prstGeom>
          <a:noFill/>
        </p:spPr>
        <p:txBody>
          <a:bodyPr wrap="square" rtlCol="0">
            <a:spAutoFit/>
          </a:bodyPr>
          <a:lstStyle/>
          <a:p>
            <a:r>
              <a:rPr lang="es-CO" sz="2000" dirty="0"/>
              <a:t>a. El gerundio “generando” indica un acto que es posterior al señalado en el verbo principal.</a:t>
            </a:r>
          </a:p>
          <a:p>
            <a:r>
              <a:rPr lang="es-CO" sz="2000" dirty="0"/>
              <a:t>b. En la locución “sin precedentes”, el sustantivo debe ir en singular para concordar con “crisis”.</a:t>
            </a:r>
          </a:p>
          <a:p>
            <a:r>
              <a:rPr lang="es-CO" sz="2000" dirty="0"/>
              <a:t>c. Hay una redundancia, pues “crisis” y “humanitaria” se refieren a la misma problemática.</a:t>
            </a:r>
          </a:p>
          <a:p>
            <a:pPr algn="just"/>
            <a:r>
              <a:rPr lang="es-CO" sz="2000" dirty="0"/>
              <a:t>d. Se presenta un dequeísmo: no se debe usar la preposición “de” antes de la conjunción “que”.</a:t>
            </a:r>
            <a:endParaRPr lang="es-MX" sz="24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2082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TotalTime>
  <Words>1593</Words>
  <Application>Microsoft Office PowerPoint</Application>
  <PresentationFormat>Presentación en pantalla (16:9)</PresentationFormat>
  <Paragraphs>99</Paragraphs>
  <Slides>22</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8" baseType="lpstr">
      <vt:lpstr>Arial</vt:lpstr>
      <vt:lpstr>Calibri</vt:lpstr>
      <vt:lpstr>Century Gothic</vt:lpstr>
      <vt:lpstr>Times New Roman</vt: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41</cp:revision>
  <dcterms:created xsi:type="dcterms:W3CDTF">2018-10-16T22:27:03Z</dcterms:created>
  <dcterms:modified xsi:type="dcterms:W3CDTF">2022-01-11T21:13:54Z</dcterms:modified>
</cp:coreProperties>
</file>