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3"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DC6DBD-D4DE-40AF-8962-3D2466C8A338}" v="1" dt="2019-07-14T21:18:10.6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13/01/2022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13/01/2022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13/01/2022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13/01/2022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13/01/2022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Estadística y Probabilidad</a:t>
            </a:r>
            <a:endParaRPr lang="es-ES" sz="2400" dirty="0">
              <a:solidFill>
                <a:schemeClr val="bg1"/>
              </a:solidFill>
            </a:endParaRPr>
          </a:p>
        </p:txBody>
      </p:sp>
      <p:pic>
        <p:nvPicPr>
          <p:cNvPr id="7" name="Imagen 6">
            <a:extLst>
              <a:ext uri="{FF2B5EF4-FFF2-40B4-BE49-F238E27FC236}">
                <a16:creationId xmlns:a16="http://schemas.microsoft.com/office/drawing/2014/main" id="{86B71E42-F533-4727-BEED-C88448B14DED}"/>
              </a:ext>
            </a:extLst>
          </p:cNvPr>
          <p:cNvPicPr>
            <a:picLocks noChangeAspect="1"/>
          </p:cNvPicPr>
          <p:nvPr/>
        </p:nvPicPr>
        <p:blipFill>
          <a:blip r:embed="rId3"/>
          <a:stretch>
            <a:fillRect/>
          </a:stretch>
        </p:blipFill>
        <p:spPr>
          <a:xfrm>
            <a:off x="5962310" y="388982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000" dirty="0"/>
              <a:t>En una investigación con el fin de inferir acerca de la cantidad de calcio en el agua potable de Bogotá, el cual se efectúa como parte del control de calidad de la empresa encargada de proveer a los habitantes, se analizó siete veces la misma muestra en el laboratorio en intervalos aleatorios. Los siete resultados del promedio de calcio en partes por millón fueron 9.54, 9.61, 9.32, 9.48, 9,30, 9.70 y 9.26. </a:t>
            </a:r>
          </a:p>
        </p:txBody>
      </p:sp>
      <p:pic>
        <p:nvPicPr>
          <p:cNvPr id="5" name="Imagen 4">
            <a:extLst>
              <a:ext uri="{FF2B5EF4-FFF2-40B4-BE49-F238E27FC236}">
                <a16:creationId xmlns:a16="http://schemas.microsoft.com/office/drawing/2014/main" id="{940CF19F-77C9-44CB-97DA-DB7591008FD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323439"/>
          </a:xfrm>
          <a:prstGeom prst="rect">
            <a:avLst/>
          </a:prstGeom>
          <a:noFill/>
        </p:spPr>
        <p:txBody>
          <a:bodyPr wrap="square" rtlCol="0">
            <a:spAutoFit/>
          </a:bodyPr>
          <a:lstStyle/>
          <a:p>
            <a:r>
              <a:rPr lang="es-CO" sz="2000" dirty="0"/>
              <a:t>Algunos investigadores afirman que la media poblacional es de 9,7. ¿Está usted de acuerdo con esta afirmación? justifique usando un nivel de confianza del 95%. Asuma que los datos se distribuyen de forma normal.</a:t>
            </a:r>
          </a:p>
        </p:txBody>
      </p:sp>
      <p:sp>
        <p:nvSpPr>
          <p:cNvPr id="4" name="CuadroTexto 3"/>
          <p:cNvSpPr txBox="1"/>
          <p:nvPr/>
        </p:nvSpPr>
        <p:spPr>
          <a:xfrm>
            <a:off x="238562" y="206481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19593"/>
            <a:ext cx="7590988" cy="2246769"/>
          </a:xfrm>
          <a:prstGeom prst="rect">
            <a:avLst/>
          </a:prstGeom>
          <a:noFill/>
        </p:spPr>
        <p:txBody>
          <a:bodyPr wrap="square" rtlCol="0">
            <a:spAutoFit/>
          </a:bodyPr>
          <a:lstStyle/>
          <a:p>
            <a:pPr marL="342900" lvl="0" indent="-342900">
              <a:buFont typeface="+mj-lt"/>
              <a:buAutoNum type="alphaLcPeriod"/>
            </a:pPr>
            <a:r>
              <a:rPr lang="es-ES" sz="2000" dirty="0"/>
              <a:t>No. Porque la hipótesis de los investigadores cae fuera de los límites del intervalo de confianza.</a:t>
            </a:r>
            <a:endParaRPr lang="es-CO" sz="2000" dirty="0"/>
          </a:p>
          <a:p>
            <a:pPr marL="342900" lvl="0" indent="-342900">
              <a:buFont typeface="+mj-lt"/>
              <a:buAutoNum type="alphaLcPeriod"/>
            </a:pPr>
            <a:r>
              <a:rPr lang="es-ES" sz="2000" dirty="0"/>
              <a:t> Sí. Porque la hipótesis de los investigadores cae por fuera de los límites de confianza.</a:t>
            </a:r>
            <a:endParaRPr lang="es-CO" sz="2000" dirty="0"/>
          </a:p>
          <a:p>
            <a:pPr marL="342900" lvl="0" indent="-342900">
              <a:buFont typeface="+mj-lt"/>
              <a:buAutoNum type="alphaLcPeriod"/>
            </a:pPr>
            <a:r>
              <a:rPr lang="es-ES" sz="2000" dirty="0"/>
              <a:t>No. Porque 9,7 debería ser el centro del intervalo de confianza.</a:t>
            </a:r>
            <a:endParaRPr lang="es-CO" sz="2000" dirty="0"/>
          </a:p>
          <a:p>
            <a:pPr marL="342900" indent="-342900">
              <a:buFont typeface="+mj-lt"/>
              <a:buAutoNum type="alphaLcPeriod"/>
            </a:pPr>
            <a:r>
              <a:rPr lang="es-CO" sz="2000" dirty="0"/>
              <a:t>Sí. Porque los límites de confianza albergan a</a:t>
            </a:r>
            <a:r>
              <a:rPr lang="es-CO" sz="2000" b="1" dirty="0"/>
              <a:t> </a:t>
            </a:r>
            <a:r>
              <a:rPr lang="es-CO" sz="2000" dirty="0"/>
              <a:t>t calculado</a:t>
            </a:r>
            <a:r>
              <a:rPr lang="es-CO" sz="2000" b="1" dirty="0"/>
              <a:t> </a:t>
            </a:r>
            <a:r>
              <a:rPr lang="es-CO" sz="2000" dirty="0"/>
              <a:t>como media probable.</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137E060E-9C2A-4D80-B67A-E692306E27C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1631216"/>
          </a:xfrm>
          <a:prstGeom prst="rect">
            <a:avLst/>
          </a:prstGeom>
          <a:noFill/>
        </p:spPr>
        <p:txBody>
          <a:bodyPr wrap="square" rtlCol="0">
            <a:spAutoFit/>
          </a:bodyPr>
          <a:lstStyle/>
          <a:p>
            <a:pPr algn="just"/>
            <a:r>
              <a:rPr lang="es-CO" sz="2000" dirty="0"/>
              <a:t>Se supone que se puede establecer cierta relación lineal entre las exportaciones de un país y la producción interna de dicho país. En el caso de España, tenemos los datos anuales (expresados en miles de millones de pesetas) para tales variables correspondientes al quinquenio 1992-1996 en la siguiente tabla:</a:t>
            </a:r>
          </a:p>
        </p:txBody>
      </p:sp>
      <p:graphicFrame>
        <p:nvGraphicFramePr>
          <p:cNvPr id="5" name="Tabla 4"/>
          <p:cNvGraphicFramePr>
            <a:graphicFrameLocks noGrp="1"/>
          </p:cNvGraphicFramePr>
          <p:nvPr>
            <p:extLst>
              <p:ext uri="{D42A27DB-BD31-4B8C-83A1-F6EECF244321}">
                <p14:modId xmlns:p14="http://schemas.microsoft.com/office/powerpoint/2010/main" val="564821610"/>
              </p:ext>
            </p:extLst>
          </p:nvPr>
        </p:nvGraphicFramePr>
        <p:xfrm>
          <a:off x="2139696" y="2532230"/>
          <a:ext cx="3540983" cy="2180022"/>
        </p:xfrm>
        <a:graphic>
          <a:graphicData uri="http://schemas.openxmlformats.org/drawingml/2006/table">
            <a:tbl>
              <a:tblPr firstRow="1" firstCol="1" bandRow="1">
                <a:tableStyleId>{5C22544A-7EE6-4342-B048-85BDC9FD1C3A}</a:tableStyleId>
              </a:tblPr>
              <a:tblGrid>
                <a:gridCol w="1046317">
                  <a:extLst>
                    <a:ext uri="{9D8B030D-6E8A-4147-A177-3AD203B41FA5}">
                      <a16:colId xmlns:a16="http://schemas.microsoft.com/office/drawing/2014/main" val="4002394976"/>
                    </a:ext>
                  </a:extLst>
                </a:gridCol>
                <a:gridCol w="1098718">
                  <a:extLst>
                    <a:ext uri="{9D8B030D-6E8A-4147-A177-3AD203B41FA5}">
                      <a16:colId xmlns:a16="http://schemas.microsoft.com/office/drawing/2014/main" val="4162748040"/>
                    </a:ext>
                  </a:extLst>
                </a:gridCol>
                <a:gridCol w="1395948">
                  <a:extLst>
                    <a:ext uri="{9D8B030D-6E8A-4147-A177-3AD203B41FA5}">
                      <a16:colId xmlns:a16="http://schemas.microsoft.com/office/drawing/2014/main" val="3993324344"/>
                    </a:ext>
                  </a:extLst>
                </a:gridCol>
              </a:tblGrid>
              <a:tr h="363337">
                <a:tc>
                  <a:txBody>
                    <a:bodyPr/>
                    <a:lstStyle/>
                    <a:p>
                      <a:pPr algn="ctr">
                        <a:lnSpc>
                          <a:spcPct val="115000"/>
                        </a:lnSpc>
                        <a:spcAft>
                          <a:spcPts val="1000"/>
                        </a:spcAft>
                      </a:pPr>
                      <a:r>
                        <a:rPr lang="es-CO" sz="1200" dirty="0">
                          <a:effectLst/>
                        </a:rPr>
                        <a:t>Años</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es-CO" sz="1200">
                          <a:effectLst/>
                        </a:rPr>
                        <a:t>Producción</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es-CO" sz="1200" dirty="0">
                          <a:effectLst/>
                        </a:rPr>
                        <a:t>Exportaciones</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973778007"/>
                  </a:ext>
                </a:extLst>
              </a:tr>
              <a:tr h="363337">
                <a:tc>
                  <a:txBody>
                    <a:bodyPr/>
                    <a:lstStyle/>
                    <a:p>
                      <a:pPr algn="ctr">
                        <a:lnSpc>
                          <a:spcPct val="115000"/>
                        </a:lnSpc>
                        <a:spcAft>
                          <a:spcPts val="1000"/>
                        </a:spcAft>
                      </a:pPr>
                      <a:r>
                        <a:rPr lang="es-CO" sz="1200" dirty="0">
                          <a:effectLst/>
                        </a:rPr>
                        <a:t>1992</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es-CO" sz="1200">
                          <a:effectLst/>
                        </a:rPr>
                        <a:t>52654</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es-CO" sz="1200">
                          <a:effectLst/>
                        </a:rPr>
                        <a:t>10420</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633999354"/>
                  </a:ext>
                </a:extLst>
              </a:tr>
              <a:tr h="363337">
                <a:tc>
                  <a:txBody>
                    <a:bodyPr/>
                    <a:lstStyle/>
                    <a:p>
                      <a:pPr algn="ctr">
                        <a:lnSpc>
                          <a:spcPct val="115000"/>
                        </a:lnSpc>
                        <a:spcAft>
                          <a:spcPts val="1000"/>
                        </a:spcAft>
                      </a:pPr>
                      <a:r>
                        <a:rPr lang="es-CO" sz="1200" dirty="0">
                          <a:effectLst/>
                        </a:rPr>
                        <a:t>1993</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es-CO" sz="1200" dirty="0">
                          <a:effectLst/>
                        </a:rPr>
                        <a:t>53972</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es-CO" sz="1200">
                          <a:effectLst/>
                        </a:rPr>
                        <a:t>11841</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520133314"/>
                  </a:ext>
                </a:extLst>
              </a:tr>
              <a:tr h="363337">
                <a:tc>
                  <a:txBody>
                    <a:bodyPr/>
                    <a:lstStyle/>
                    <a:p>
                      <a:pPr algn="ctr">
                        <a:lnSpc>
                          <a:spcPct val="115000"/>
                        </a:lnSpc>
                        <a:spcAft>
                          <a:spcPts val="1000"/>
                        </a:spcAft>
                      </a:pPr>
                      <a:r>
                        <a:rPr lang="es-CO" sz="1200">
                          <a:effectLst/>
                        </a:rPr>
                        <a:t>1994</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es-CO" sz="1200" dirty="0">
                          <a:effectLst/>
                        </a:rPr>
                        <a:t>57383</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es-CO" sz="1200">
                          <a:effectLst/>
                        </a:rPr>
                        <a:t>14443</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421659105"/>
                  </a:ext>
                </a:extLst>
              </a:tr>
              <a:tr h="363337">
                <a:tc>
                  <a:txBody>
                    <a:bodyPr/>
                    <a:lstStyle/>
                    <a:p>
                      <a:pPr algn="ctr">
                        <a:lnSpc>
                          <a:spcPct val="115000"/>
                        </a:lnSpc>
                        <a:spcAft>
                          <a:spcPts val="1000"/>
                        </a:spcAft>
                      </a:pPr>
                      <a:r>
                        <a:rPr lang="es-CO" sz="1200">
                          <a:effectLst/>
                        </a:rPr>
                        <a:t>1995</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es-CO" sz="1200" dirty="0">
                          <a:effectLst/>
                        </a:rPr>
                        <a:t>61829</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es-CO" sz="1200" dirty="0">
                          <a:effectLst/>
                        </a:rPr>
                        <a:t>16732</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7121909"/>
                  </a:ext>
                </a:extLst>
              </a:tr>
              <a:tr h="363337">
                <a:tc>
                  <a:txBody>
                    <a:bodyPr/>
                    <a:lstStyle/>
                    <a:p>
                      <a:pPr algn="ctr">
                        <a:lnSpc>
                          <a:spcPct val="115000"/>
                        </a:lnSpc>
                        <a:spcAft>
                          <a:spcPts val="1000"/>
                        </a:spcAft>
                      </a:pPr>
                      <a:r>
                        <a:rPr lang="es-CO" sz="1200">
                          <a:effectLst/>
                        </a:rPr>
                        <a:t>1996</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es-CO" sz="1200">
                          <a:effectLst/>
                        </a:rPr>
                        <a:t>65381</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es-CO" sz="1200" dirty="0">
                          <a:effectLst/>
                        </a:rPr>
                        <a:t>18760</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134514403"/>
                  </a:ext>
                </a:extLst>
              </a:tr>
            </a:tbl>
          </a:graphicData>
        </a:graphic>
      </p:graphicFrame>
      <p:pic>
        <p:nvPicPr>
          <p:cNvPr id="6" name="Imagen 5">
            <a:extLst>
              <a:ext uri="{FF2B5EF4-FFF2-40B4-BE49-F238E27FC236}">
                <a16:creationId xmlns:a16="http://schemas.microsoft.com/office/drawing/2014/main" id="{1F8982E1-EE5B-4EE0-A943-94B3C1E73042}"/>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631216"/>
          </a:xfrm>
          <a:prstGeom prst="rect">
            <a:avLst/>
          </a:prstGeom>
          <a:noFill/>
        </p:spPr>
        <p:txBody>
          <a:bodyPr wrap="square" rtlCol="0">
            <a:spAutoFit/>
          </a:bodyPr>
          <a:lstStyle/>
          <a:p>
            <a:pPr algn="just"/>
            <a:r>
              <a:rPr lang="es-CO" sz="2000" dirty="0"/>
              <a:t>A partir de tal información, y considerando como válida dicha relación lineal, se solicita: si la producción para el año 1998 fue de 68134 miles de millones de pesetas, ¿Cuál sería la predicción de las exportaciones para este año? </a:t>
            </a:r>
          </a:p>
          <a:p>
            <a:pPr algn="just"/>
            <a:endParaRPr lang="es-CO" sz="2000" dirty="0"/>
          </a:p>
        </p:txBody>
      </p:sp>
      <p:sp>
        <p:nvSpPr>
          <p:cNvPr id="4" name="CuadroTexto 3"/>
          <p:cNvSpPr txBox="1"/>
          <p:nvPr/>
        </p:nvSpPr>
        <p:spPr>
          <a:xfrm>
            <a:off x="238562" y="253966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3152223"/>
            <a:ext cx="7590988" cy="1077218"/>
          </a:xfrm>
          <a:prstGeom prst="rect">
            <a:avLst/>
          </a:prstGeom>
          <a:noFill/>
        </p:spPr>
        <p:txBody>
          <a:bodyPr wrap="square" rtlCol="0">
            <a:spAutoFit/>
          </a:bodyPr>
          <a:lstStyle/>
          <a:p>
            <a:pPr marL="342900" lvl="0" indent="-342900">
              <a:buFont typeface="+mj-lt"/>
              <a:buAutoNum type="alphaLcPeriod"/>
            </a:pPr>
            <a:r>
              <a:rPr lang="es-ES" sz="1600" dirty="0"/>
              <a:t>141508,39.</a:t>
            </a:r>
            <a:endParaRPr lang="es-CO" sz="1600" dirty="0"/>
          </a:p>
          <a:p>
            <a:pPr marL="342900" lvl="0" indent="-342900">
              <a:buFont typeface="+mj-lt"/>
              <a:buAutoNum type="alphaLcPeriod"/>
            </a:pPr>
            <a:r>
              <a:rPr lang="es-ES" sz="1600" dirty="0"/>
              <a:t>20740,54.</a:t>
            </a:r>
            <a:endParaRPr lang="es-CO" sz="1600" dirty="0"/>
          </a:p>
          <a:p>
            <a:pPr marL="342900" lvl="0" indent="-342900">
              <a:buFont typeface="+mj-lt"/>
              <a:buAutoNum type="alphaLcPeriod"/>
            </a:pPr>
            <a:r>
              <a:rPr lang="es-ES" sz="1600" dirty="0"/>
              <a:t>21000.</a:t>
            </a:r>
            <a:endParaRPr lang="es-CO" sz="1600" dirty="0"/>
          </a:p>
          <a:p>
            <a:pPr marL="342900" lvl="0" indent="-342900">
              <a:buFont typeface="+mj-lt"/>
              <a:buAutoNum type="alphaLcPeriod"/>
            </a:pPr>
            <a:r>
              <a:rPr lang="es-ES" sz="1600" dirty="0"/>
              <a:t>1998.</a:t>
            </a:r>
            <a:endParaRPr lang="es-CO" sz="16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b</a:t>
            </a:r>
            <a:endParaRPr lang="es-CO" b="1" dirty="0"/>
          </a:p>
        </p:txBody>
      </p:sp>
      <p:pic>
        <p:nvPicPr>
          <p:cNvPr id="8" name="Imagen 7">
            <a:extLst>
              <a:ext uri="{FF2B5EF4-FFF2-40B4-BE49-F238E27FC236}">
                <a16:creationId xmlns:a16="http://schemas.microsoft.com/office/drawing/2014/main" id="{1157C7B7-379F-4628-956F-07D9C45D20D9}"/>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2FDF95-D97B-46CD-90E5-D48A6EC84FCE}"/>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BB5C783B-7630-43E9-B8C4-0A870E595DB3}"/>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C494781D-CF85-4826-BAB1-28B2DCB18275}"/>
              </a:ext>
            </a:extLst>
          </p:cNvPr>
          <p:cNvPicPr>
            <a:picLocks noChangeAspect="1"/>
          </p:cNvPicPr>
          <p:nvPr/>
        </p:nvPicPr>
        <p:blipFill>
          <a:blip r:embed="rId2"/>
          <a:stretch>
            <a:fillRect/>
          </a:stretch>
        </p:blipFill>
        <p:spPr>
          <a:xfrm>
            <a:off x="-27157" y="0"/>
            <a:ext cx="9171158" cy="5143500"/>
          </a:xfrm>
          <a:prstGeom prst="rect">
            <a:avLst/>
          </a:prstGeom>
        </p:spPr>
      </p:pic>
    </p:spTree>
    <p:extLst>
      <p:ext uri="{BB962C8B-B14F-4D97-AF65-F5344CB8AC3E}">
        <p14:creationId xmlns:p14="http://schemas.microsoft.com/office/powerpoint/2010/main" val="1756037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B216BC43-8DD0-45F9-B138-A2790701A430}"/>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1631216"/>
          </a:xfrm>
          <a:prstGeom prst="rect">
            <a:avLst/>
          </a:prstGeom>
          <a:noFill/>
        </p:spPr>
        <p:txBody>
          <a:bodyPr wrap="square" rtlCol="0">
            <a:spAutoFit/>
          </a:bodyPr>
          <a:lstStyle/>
          <a:p>
            <a:pPr lvl="0" algn="just"/>
            <a:r>
              <a:rPr lang="es-CO" sz="2000" dirty="0"/>
              <a:t>Estamos interesados en conocer el consumo diario medio de tazas de café entre los alumnos de universidades de nuestra localidad. Seleccionada una muestra aleatoria de 100 estudiantes se observó que tomaban café una media de 8 tazas diarias. Si admitimos que la varianza de dicho consumo es de 16 tazas de café en el colectivo total.</a:t>
            </a:r>
          </a:p>
        </p:txBody>
      </p:sp>
      <p:pic>
        <p:nvPicPr>
          <p:cNvPr id="5" name="Imagen 4">
            <a:extLst>
              <a:ext uri="{FF2B5EF4-FFF2-40B4-BE49-F238E27FC236}">
                <a16:creationId xmlns:a16="http://schemas.microsoft.com/office/drawing/2014/main" id="{4133331D-D5A2-4FFF-87CF-A31082F9BF4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r>
              <a:rPr lang="es-CO" sz="2000" dirty="0"/>
              <a:t>El consumo medio poblacional con un nivel de confianza del 90% estaría representado por el intervalo:</a:t>
            </a:r>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1200329"/>
          </a:xfrm>
          <a:prstGeom prst="rect">
            <a:avLst/>
          </a:prstGeom>
          <a:noFill/>
        </p:spPr>
        <p:txBody>
          <a:bodyPr wrap="square" rtlCol="0">
            <a:spAutoFit/>
          </a:bodyPr>
          <a:lstStyle/>
          <a:p>
            <a:pPr marL="342900" lvl="0" indent="-342900">
              <a:buFont typeface="+mj-lt"/>
              <a:buAutoNum type="alphaLcPeriod"/>
            </a:pPr>
            <a:r>
              <a:rPr lang="es-ES" dirty="0"/>
              <a:t>(7.98 , 8.02).</a:t>
            </a:r>
            <a:endParaRPr lang="es-CO" dirty="0"/>
          </a:p>
          <a:p>
            <a:pPr marL="342900" lvl="0" indent="-342900">
              <a:buFont typeface="+mj-lt"/>
              <a:buAutoNum type="alphaLcPeriod"/>
            </a:pPr>
            <a:r>
              <a:rPr lang="es-ES" dirty="0"/>
              <a:t>(7.34 , 8.66).</a:t>
            </a:r>
            <a:endParaRPr lang="es-CO" dirty="0"/>
          </a:p>
          <a:p>
            <a:pPr marL="342900" lvl="0" indent="-342900">
              <a:buFont typeface="+mj-lt"/>
              <a:buAutoNum type="alphaLcPeriod"/>
            </a:pPr>
            <a:r>
              <a:rPr lang="es-ES" dirty="0"/>
              <a:t>(5.37 , 10.63).</a:t>
            </a:r>
            <a:endParaRPr lang="es-CO" dirty="0"/>
          </a:p>
          <a:p>
            <a:pPr marL="342900" lvl="0" indent="-342900">
              <a:buFont typeface="+mj-lt"/>
              <a:buAutoNum type="alphaLcPeriod"/>
            </a:pPr>
            <a:r>
              <a:rPr lang="es-ES" dirty="0"/>
              <a:t>(7.93 , 8.07).</a:t>
            </a:r>
            <a:endParaRPr lang="es-CO" dirty="0"/>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8ECC6F7F-E75A-48C8-9A7E-5C2F7D9210A4}"/>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1323439"/>
          </a:xfrm>
          <a:prstGeom prst="rect">
            <a:avLst/>
          </a:prstGeom>
          <a:noFill/>
        </p:spPr>
        <p:txBody>
          <a:bodyPr wrap="square" rtlCol="0">
            <a:spAutoFit/>
          </a:bodyPr>
          <a:lstStyle/>
          <a:p>
            <a:pPr lvl="0" algn="just"/>
            <a:r>
              <a:rPr lang="es-CO" sz="2000" dirty="0"/>
              <a:t>En una empresa de producción de artículos deportivos hay 800 empleados. A una muestra seleccionada aleatoriamente de un 15% de ellos, se les preguntó si utilizaban la cafetería de la empresa. Contestaron negativamente un total de 24 empleados. </a:t>
            </a:r>
          </a:p>
        </p:txBody>
      </p:sp>
      <p:pic>
        <p:nvPicPr>
          <p:cNvPr id="5" name="Imagen 4">
            <a:extLst>
              <a:ext uri="{FF2B5EF4-FFF2-40B4-BE49-F238E27FC236}">
                <a16:creationId xmlns:a16="http://schemas.microsoft.com/office/drawing/2014/main" id="{9C7A47D7-8F5E-45C7-97AB-3A26C13CC55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CO" sz="2000" dirty="0"/>
              <a:t>El intervalo de confianza del 97% para estimar el porcentaje de alumnos que no utilizan la cafetería del instituto es:</a:t>
            </a:r>
          </a:p>
          <a:p>
            <a:pPr algn="just"/>
            <a:endParaRPr lang="es-CO" sz="2000" dirty="0"/>
          </a:p>
        </p:txBody>
      </p:sp>
      <p:sp>
        <p:nvSpPr>
          <p:cNvPr id="4" name="CuadroTexto 3"/>
          <p:cNvSpPr txBox="1"/>
          <p:nvPr/>
        </p:nvSpPr>
        <p:spPr>
          <a:xfrm>
            <a:off x="238562" y="2324914"/>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791548"/>
            <a:ext cx="7590988" cy="1200329"/>
          </a:xfrm>
          <a:prstGeom prst="rect">
            <a:avLst/>
          </a:prstGeom>
          <a:noFill/>
        </p:spPr>
        <p:txBody>
          <a:bodyPr wrap="square" rtlCol="0">
            <a:spAutoFit/>
          </a:bodyPr>
          <a:lstStyle/>
          <a:p>
            <a:pPr marL="342900" lvl="0" indent="-342900">
              <a:buFont typeface="+mj-lt"/>
              <a:buAutoNum type="alphaLcPeriod"/>
            </a:pPr>
            <a:r>
              <a:rPr lang="es-ES" dirty="0"/>
              <a:t>(0.017 , 0.043).</a:t>
            </a:r>
            <a:endParaRPr lang="es-CO" dirty="0"/>
          </a:p>
          <a:p>
            <a:pPr marL="342900" lvl="0" indent="-342900">
              <a:buFont typeface="+mj-lt"/>
              <a:buAutoNum type="alphaLcPeriod"/>
            </a:pPr>
            <a:r>
              <a:rPr lang="es-ES" dirty="0"/>
              <a:t>(0.120 , 0.279).</a:t>
            </a:r>
            <a:endParaRPr lang="es-CO" dirty="0"/>
          </a:p>
          <a:p>
            <a:pPr marL="342900" lvl="0" indent="-342900">
              <a:buFont typeface="+mj-lt"/>
              <a:buAutoNum type="alphaLcPeriod"/>
            </a:pPr>
            <a:r>
              <a:rPr lang="es-ES" dirty="0"/>
              <a:t>(-0.004 , 0.064).</a:t>
            </a:r>
            <a:endParaRPr lang="es-CO" dirty="0"/>
          </a:p>
          <a:p>
            <a:pPr marL="342900" lvl="0" indent="-342900">
              <a:buFont typeface="+mj-lt"/>
              <a:buAutoNum type="alphaLcPeriod"/>
            </a:pPr>
            <a:r>
              <a:rPr lang="es-ES" dirty="0"/>
              <a:t>(0.199 , 0.201).</a:t>
            </a:r>
            <a:endParaRPr lang="es-CO"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850CE96B-64B0-4758-AED3-081C46A1D5C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685238"/>
            <a:ext cx="7590988" cy="1323439"/>
          </a:xfrm>
          <a:prstGeom prst="rect">
            <a:avLst/>
          </a:prstGeom>
          <a:noFill/>
        </p:spPr>
        <p:txBody>
          <a:bodyPr wrap="square" rtlCol="0">
            <a:spAutoFit/>
          </a:bodyPr>
          <a:lstStyle/>
          <a:p>
            <a:pPr lvl="0" algn="just"/>
            <a:r>
              <a:rPr lang="es-CO" sz="2000" dirty="0"/>
              <a:t>Se desea hacer una estimación sobre el ingreso promedio de una determinada población con el fin de lanzar un producto financiero.  Se conoce de estudios previos que el ingreso promedio de dicha población tiene una varianza igual a $90.000.000.000. </a:t>
            </a:r>
          </a:p>
        </p:txBody>
      </p:sp>
      <p:pic>
        <p:nvPicPr>
          <p:cNvPr id="5" name="Imagen 4">
            <a:extLst>
              <a:ext uri="{FF2B5EF4-FFF2-40B4-BE49-F238E27FC236}">
                <a16:creationId xmlns:a16="http://schemas.microsoft.com/office/drawing/2014/main" id="{9880A451-8729-4403-B48A-DEEB7528CBA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r>
              <a:rPr lang="es-CO" sz="2000" dirty="0"/>
              <a:t>Calcula el tamaño de la muestra necesario para poder realizar dicha estimación con un error menor de $50000 a un nivel de confianza del 99,73% </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323439"/>
          </a:xfrm>
          <a:prstGeom prst="rect">
            <a:avLst/>
          </a:prstGeom>
          <a:noFill/>
        </p:spPr>
        <p:txBody>
          <a:bodyPr wrap="square" rtlCol="0">
            <a:spAutoFit/>
          </a:bodyPr>
          <a:lstStyle/>
          <a:p>
            <a:pPr marL="342900" lvl="0" indent="-342900">
              <a:buFont typeface="+mj-lt"/>
              <a:buAutoNum type="alphaLcPeriod"/>
            </a:pPr>
            <a:r>
              <a:rPr lang="es-ES" sz="2000" dirty="0"/>
              <a:t>324.</a:t>
            </a:r>
            <a:endParaRPr lang="es-CO" sz="2000" dirty="0"/>
          </a:p>
          <a:p>
            <a:pPr marL="342900" lvl="0" indent="-342900">
              <a:buFont typeface="+mj-lt"/>
              <a:buAutoNum type="alphaLcPeriod"/>
            </a:pPr>
            <a:r>
              <a:rPr lang="es-ES" sz="2000" dirty="0"/>
              <a:t>18.</a:t>
            </a:r>
            <a:endParaRPr lang="es-CO" sz="2000" dirty="0"/>
          </a:p>
          <a:p>
            <a:pPr marL="342900" lvl="0" indent="-342900">
              <a:buFont typeface="+mj-lt"/>
              <a:buAutoNum type="alphaLcPeriod"/>
            </a:pPr>
            <a:r>
              <a:rPr lang="es-ES" sz="2000" dirty="0"/>
              <a:t>29160000000000.</a:t>
            </a:r>
            <a:endParaRPr lang="es-CO" sz="2000" dirty="0"/>
          </a:p>
          <a:p>
            <a:pPr marL="342900" lvl="0" indent="-342900">
              <a:buFont typeface="+mj-lt"/>
              <a:buAutoNum type="alphaLcPeriod"/>
            </a:pPr>
            <a:r>
              <a:rPr lang="es-ES" sz="2000" dirty="0"/>
              <a:t>36.</a:t>
            </a:r>
            <a:endParaRPr lang="es-CO"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1EB8935A-846B-4ACB-AF15-4CAEC24366A2}"/>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725</Words>
  <Application>Microsoft Office PowerPoint</Application>
  <PresentationFormat>Presentación en pantalla (16:9)</PresentationFormat>
  <Paragraphs>81</Paragraphs>
  <Slides>14</Slides>
  <Notes>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25</cp:revision>
  <dcterms:created xsi:type="dcterms:W3CDTF">2018-10-16T22:27:03Z</dcterms:created>
  <dcterms:modified xsi:type="dcterms:W3CDTF">2022-01-13T05:00:49Z</dcterms:modified>
</cp:coreProperties>
</file>