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No. de </a:t>
            </a:r>
            <a:r>
              <a:rPr lang="en-US" dirty="0" err="1"/>
              <a:t>microempresas</a:t>
            </a:r>
            <a:r>
              <a:rPr lang="en-US" dirty="0"/>
              <a:t> </a:t>
            </a:r>
            <a:r>
              <a:rPr lang="en-US" dirty="0" err="1"/>
              <a:t>fundadas</a:t>
            </a:r>
            <a:r>
              <a:rPr lang="en-US" dirty="0"/>
              <a:t> </a:t>
            </a:r>
            <a:r>
              <a:rPr lang="en-US" dirty="0" err="1"/>
              <a:t>por</a:t>
            </a:r>
            <a:r>
              <a:rPr lang="en-US" dirty="0"/>
              <a:t> </a:t>
            </a:r>
            <a:r>
              <a:rPr lang="en-US" dirty="0" err="1"/>
              <a:t>jóvenes</a:t>
            </a:r>
            <a:endParaRPr lang="en-US" dirty="0"/>
          </a:p>
        </c:rich>
      </c:tx>
      <c:layout>
        <c:manualLayout>
          <c:xMode val="edge"/>
          <c:yMode val="edge"/>
          <c:x val="0.17429633995010385"/>
          <c:y val="5.2777838959437114E-2"/>
        </c:manualLayout>
      </c:layout>
      <c:overlay val="0"/>
    </c:title>
    <c:autoTitleDeleted val="0"/>
    <c:plotArea>
      <c:layout/>
      <c:barChart>
        <c:barDir val="col"/>
        <c:grouping val="clustered"/>
        <c:varyColors val="0"/>
        <c:ser>
          <c:idx val="0"/>
          <c:order val="0"/>
          <c:tx>
            <c:v>No de microempresas fundadas por jovenes menores de 25 años</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Hoja1!$B$2:$G$2</c:f>
              <c:strCache>
                <c:ptCount val="6"/>
                <c:pt idx="0">
                  <c:v>Argentina</c:v>
                </c:pt>
                <c:pt idx="1">
                  <c:v>Chile</c:v>
                </c:pt>
                <c:pt idx="2">
                  <c:v>Colombia</c:v>
                </c:pt>
                <c:pt idx="3">
                  <c:v>Mexico</c:v>
                </c:pt>
                <c:pt idx="4">
                  <c:v>Peru</c:v>
                </c:pt>
                <c:pt idx="5">
                  <c:v>Venezuela</c:v>
                </c:pt>
              </c:strCache>
            </c:strRef>
          </c:cat>
          <c:val>
            <c:numRef>
              <c:f>Hoja1!$B$3:$G$3</c:f>
              <c:numCache>
                <c:formatCode>General</c:formatCode>
                <c:ptCount val="6"/>
                <c:pt idx="0">
                  <c:v>325</c:v>
                </c:pt>
                <c:pt idx="1">
                  <c:v>238</c:v>
                </c:pt>
                <c:pt idx="2">
                  <c:v>347</c:v>
                </c:pt>
                <c:pt idx="3">
                  <c:v>710</c:v>
                </c:pt>
                <c:pt idx="4">
                  <c:v>240</c:v>
                </c:pt>
                <c:pt idx="5">
                  <c:v>423</c:v>
                </c:pt>
              </c:numCache>
            </c:numRef>
          </c:val>
          <c:extLst>
            <c:ext xmlns:c16="http://schemas.microsoft.com/office/drawing/2014/chart" uri="{C3380CC4-5D6E-409C-BE32-E72D297353CC}">
              <c16:uniqueId val="{00000000-2EE4-4238-B438-386BA942C78E}"/>
            </c:ext>
          </c:extLst>
        </c:ser>
        <c:dLbls>
          <c:showLegendKey val="0"/>
          <c:showVal val="0"/>
          <c:showCatName val="0"/>
          <c:showSerName val="0"/>
          <c:showPercent val="0"/>
          <c:showBubbleSize val="0"/>
        </c:dLbls>
        <c:gapWidth val="150"/>
        <c:axId val="399760272"/>
        <c:axId val="162159064"/>
      </c:barChart>
      <c:catAx>
        <c:axId val="399760272"/>
        <c:scaling>
          <c:orientation val="minMax"/>
        </c:scaling>
        <c:delete val="0"/>
        <c:axPos val="b"/>
        <c:numFmt formatCode="General" sourceLinked="0"/>
        <c:majorTickMark val="out"/>
        <c:minorTickMark val="none"/>
        <c:tickLblPos val="nextTo"/>
        <c:crossAx val="162159064"/>
        <c:crosses val="autoZero"/>
        <c:auto val="1"/>
        <c:lblAlgn val="ctr"/>
        <c:lblOffset val="100"/>
        <c:noMultiLvlLbl val="0"/>
      </c:catAx>
      <c:valAx>
        <c:axId val="162159064"/>
        <c:scaling>
          <c:orientation val="minMax"/>
        </c:scaling>
        <c:delete val="0"/>
        <c:axPos val="l"/>
        <c:majorGridlines/>
        <c:numFmt formatCode="General" sourceLinked="1"/>
        <c:majorTickMark val="out"/>
        <c:minorTickMark val="none"/>
        <c:tickLblPos val="nextTo"/>
        <c:crossAx val="399760272"/>
        <c:crosses val="autoZero"/>
        <c:crossBetween val="between"/>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476750"/>
            <a:ext cx="4616694" cy="461665"/>
          </a:xfrm>
          <a:prstGeom prst="rect">
            <a:avLst/>
          </a:prstGeom>
          <a:noFill/>
        </p:spPr>
        <p:txBody>
          <a:bodyPr wrap="square" rtlCol="0">
            <a:spAutoFit/>
          </a:bodyPr>
          <a:lstStyle/>
          <a:p>
            <a:pPr algn="r"/>
            <a:r>
              <a:rPr lang="es-ES" sz="2400" b="1" dirty="0">
                <a:solidFill>
                  <a:schemeClr val="bg1"/>
                </a:solidFill>
              </a:rPr>
              <a:t>Estadística</a:t>
            </a:r>
            <a:endParaRPr lang="es-ES" sz="2400" dirty="0">
              <a:solidFill>
                <a:schemeClr val="bg1"/>
              </a:solidFill>
            </a:endParaRPr>
          </a:p>
        </p:txBody>
      </p:sp>
      <p:pic>
        <p:nvPicPr>
          <p:cNvPr id="7" name="Imagen 6">
            <a:extLst>
              <a:ext uri="{FF2B5EF4-FFF2-40B4-BE49-F238E27FC236}">
                <a16:creationId xmlns:a16="http://schemas.microsoft.com/office/drawing/2014/main" id="{33048D6C-B227-4DE2-AD48-FFB74DF81C5C}"/>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El Gerente de una empresa de producción ha tomado la decisión de entregar un estímulo económico por valor de $10.000.000 a sus tres mejores trabajadores de acuerdo a su antigüedad en la empresa.</a:t>
            </a:r>
          </a:p>
          <a:p>
            <a:pPr algn="just"/>
            <a:r>
              <a:rPr lang="es-CO" sz="2000" dirty="0"/>
              <a:t> </a:t>
            </a:r>
          </a:p>
          <a:p>
            <a:pPr algn="just"/>
            <a:r>
              <a:rPr lang="es-CO" sz="2000" dirty="0"/>
              <a:t>La siguiente tabla muestra los trabajadores y el tiempo en la empresa.</a:t>
            </a:r>
          </a:p>
        </p:txBody>
      </p:sp>
      <p:graphicFrame>
        <p:nvGraphicFramePr>
          <p:cNvPr id="5" name="Tabla 4"/>
          <p:cNvGraphicFramePr>
            <a:graphicFrameLocks noGrp="1"/>
          </p:cNvGraphicFramePr>
          <p:nvPr>
            <p:extLst>
              <p:ext uri="{D42A27DB-BD31-4B8C-83A1-F6EECF244321}">
                <p14:modId xmlns:p14="http://schemas.microsoft.com/office/powerpoint/2010/main" val="144349894"/>
              </p:ext>
            </p:extLst>
          </p:nvPr>
        </p:nvGraphicFramePr>
        <p:xfrm>
          <a:off x="1810512" y="2638806"/>
          <a:ext cx="3663091" cy="1609670"/>
        </p:xfrm>
        <a:graphic>
          <a:graphicData uri="http://schemas.openxmlformats.org/drawingml/2006/table">
            <a:tbl>
              <a:tblPr firstRow="1" firstCol="1" bandRow="1"/>
              <a:tblGrid>
                <a:gridCol w="1869053">
                  <a:extLst>
                    <a:ext uri="{9D8B030D-6E8A-4147-A177-3AD203B41FA5}">
                      <a16:colId xmlns:a16="http://schemas.microsoft.com/office/drawing/2014/main" val="645180569"/>
                    </a:ext>
                  </a:extLst>
                </a:gridCol>
                <a:gridCol w="1794038">
                  <a:extLst>
                    <a:ext uri="{9D8B030D-6E8A-4147-A177-3AD203B41FA5}">
                      <a16:colId xmlns:a16="http://schemas.microsoft.com/office/drawing/2014/main" val="1306543036"/>
                    </a:ext>
                  </a:extLst>
                </a:gridCol>
              </a:tblGrid>
              <a:tr h="643868">
                <a:tc>
                  <a:txBody>
                    <a:bodyPr/>
                    <a:lstStyle/>
                    <a:p>
                      <a:pPr algn="ctr">
                        <a:lnSpc>
                          <a:spcPct val="115000"/>
                        </a:lnSpc>
                        <a:spcAft>
                          <a:spcPts val="100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Trabajador</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Años en la empresa</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3006080"/>
                  </a:ext>
                </a:extLst>
              </a:tr>
              <a:tr h="321934">
                <a:tc>
                  <a:txBody>
                    <a:bodyPr/>
                    <a:lstStyle/>
                    <a:p>
                      <a:pPr algn="ctr">
                        <a:lnSpc>
                          <a:spcPct val="115000"/>
                        </a:lnSpc>
                        <a:spcAft>
                          <a:spcPts val="100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Diana</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10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0894281"/>
                  </a:ext>
                </a:extLst>
              </a:tr>
              <a:tr h="321934">
                <a:tc>
                  <a:txBody>
                    <a:bodyPr/>
                    <a:lstStyle/>
                    <a:p>
                      <a:pPr algn="ctr">
                        <a:lnSpc>
                          <a:spcPct val="115000"/>
                        </a:lnSpc>
                        <a:spcAft>
                          <a:spcPts val="100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Andrés</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6</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4836073"/>
                  </a:ext>
                </a:extLst>
              </a:tr>
              <a:tr h="321934">
                <a:tc>
                  <a:txBody>
                    <a:bodyPr/>
                    <a:lstStyle/>
                    <a:p>
                      <a:pPr algn="ctr">
                        <a:lnSpc>
                          <a:spcPct val="115000"/>
                        </a:lnSpc>
                        <a:spcAft>
                          <a:spcPts val="100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Paola</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4</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9391447"/>
                  </a:ext>
                </a:extLst>
              </a:tr>
            </a:tbl>
          </a:graphicData>
        </a:graphic>
      </p:graphicFrame>
      <p:pic>
        <p:nvPicPr>
          <p:cNvPr id="6" name="Imagen 5">
            <a:extLst>
              <a:ext uri="{FF2B5EF4-FFF2-40B4-BE49-F238E27FC236}">
                <a16:creationId xmlns:a16="http://schemas.microsoft.com/office/drawing/2014/main" id="{D6DA4FFD-0882-4BF3-8A7A-DA325EBEA11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Si el reparto se realizó proporcionalmente a los años trabajados en la empresa, se pude afirmar que:</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323439"/>
          </a:xfrm>
          <a:prstGeom prst="rect">
            <a:avLst/>
          </a:prstGeom>
          <a:noFill/>
        </p:spPr>
        <p:txBody>
          <a:bodyPr wrap="square" rtlCol="0">
            <a:spAutoFit/>
          </a:bodyPr>
          <a:lstStyle/>
          <a:p>
            <a:pPr marL="342900" lvl="0" indent="-342900">
              <a:buFont typeface="+mj-lt"/>
              <a:buAutoNum type="alphaLcPeriod"/>
            </a:pPr>
            <a:r>
              <a:rPr lang="es-CO" sz="2000" dirty="0"/>
              <a:t>Entre Diana y Andrés recibieron $ 8.000.000.</a:t>
            </a:r>
          </a:p>
          <a:p>
            <a:pPr marL="342900" lvl="0" indent="-342900">
              <a:buFont typeface="+mj-lt"/>
              <a:buAutoNum type="alphaLcPeriod"/>
            </a:pPr>
            <a:r>
              <a:rPr lang="es-CO" sz="2000" dirty="0"/>
              <a:t>Entre Andrés y Paola recibieron $ 6.000.000.</a:t>
            </a:r>
          </a:p>
          <a:p>
            <a:pPr marL="342900" lvl="0" indent="-342900">
              <a:buFont typeface="+mj-lt"/>
              <a:buAutoNum type="alphaLcPeriod"/>
            </a:pPr>
            <a:r>
              <a:rPr lang="es-CO" sz="2000" dirty="0"/>
              <a:t>Entre Diana y Paola recibieron $ 6.500.000.</a:t>
            </a:r>
          </a:p>
          <a:p>
            <a:pPr marL="342900" lvl="0" indent="-342900">
              <a:buFont typeface="+mj-lt"/>
              <a:buAutoNum type="alphaLcPeriod"/>
            </a:pPr>
            <a:r>
              <a:rPr lang="es-CO" sz="2000" dirty="0"/>
              <a:t>Entre Andrés y Paola recibieron $ 4.000.000.</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9CCCD8E1-FF7C-49AE-AD1E-BBA22224902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La siguiente gráfica muestra el número de microempresas fundadas por jóvenes menores de 25 años en algunos países de Latinoamérica.</a:t>
            </a:r>
          </a:p>
        </p:txBody>
      </p:sp>
      <p:graphicFrame>
        <p:nvGraphicFramePr>
          <p:cNvPr id="5" name="Gráfico 4"/>
          <p:cNvGraphicFramePr/>
          <p:nvPr>
            <p:extLst>
              <p:ext uri="{D42A27DB-BD31-4B8C-83A1-F6EECF244321}">
                <p14:modId xmlns:p14="http://schemas.microsoft.com/office/powerpoint/2010/main" val="316876898"/>
              </p:ext>
            </p:extLst>
          </p:nvPr>
        </p:nvGraphicFramePr>
        <p:xfrm>
          <a:off x="1268392" y="1882152"/>
          <a:ext cx="5316239" cy="2406313"/>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a:extLst>
              <a:ext uri="{FF2B5EF4-FFF2-40B4-BE49-F238E27FC236}">
                <a16:creationId xmlns:a16="http://schemas.microsoft.com/office/drawing/2014/main" id="{5E690D58-5224-4C69-BAA8-88F80E09D2DC}"/>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496820"/>
            <a:ext cx="7590988" cy="1015663"/>
          </a:xfrm>
          <a:prstGeom prst="rect">
            <a:avLst/>
          </a:prstGeom>
          <a:noFill/>
        </p:spPr>
        <p:txBody>
          <a:bodyPr wrap="square" rtlCol="0">
            <a:spAutoFit/>
          </a:bodyPr>
          <a:lstStyle/>
          <a:p>
            <a:pPr algn="just"/>
            <a:r>
              <a:rPr lang="es-CO" sz="2000" dirty="0"/>
              <a:t>¿Cuál o cuáles de estos países tiene(n) un número de microempresas fundadas por jóvenes superior al promedio de los seis países?</a:t>
            </a:r>
          </a:p>
          <a:p>
            <a:pPr algn="just"/>
            <a:endParaRPr lang="es-CO" sz="2000" dirty="0"/>
          </a:p>
        </p:txBody>
      </p:sp>
      <p:sp>
        <p:nvSpPr>
          <p:cNvPr id="4" name="CuadroTexto 3"/>
          <p:cNvSpPr txBox="1"/>
          <p:nvPr/>
        </p:nvSpPr>
        <p:spPr>
          <a:xfrm>
            <a:off x="238562" y="159887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121459"/>
            <a:ext cx="7590988" cy="1323439"/>
          </a:xfrm>
          <a:prstGeom prst="rect">
            <a:avLst/>
          </a:prstGeom>
          <a:noFill/>
        </p:spPr>
        <p:txBody>
          <a:bodyPr wrap="square" rtlCol="0">
            <a:spAutoFit/>
          </a:bodyPr>
          <a:lstStyle/>
          <a:p>
            <a:pPr marL="342900" lvl="0" indent="-342900">
              <a:buFont typeface="+mj-lt"/>
              <a:buAutoNum type="alphaLcPeriod"/>
            </a:pPr>
            <a:r>
              <a:rPr lang="es-CO" sz="2000" dirty="0"/>
              <a:t>México.</a:t>
            </a:r>
          </a:p>
          <a:p>
            <a:pPr marL="342900" lvl="0" indent="-342900">
              <a:buFont typeface="+mj-lt"/>
              <a:buAutoNum type="alphaLcPeriod"/>
            </a:pPr>
            <a:r>
              <a:rPr lang="es-CO" sz="2000" dirty="0"/>
              <a:t>México y Venezuela.</a:t>
            </a:r>
          </a:p>
          <a:p>
            <a:pPr marL="342900" lvl="0" indent="-342900">
              <a:buFont typeface="+mj-lt"/>
              <a:buAutoNum type="alphaLcPeriod"/>
            </a:pPr>
            <a:r>
              <a:rPr lang="es-CO" sz="2000" dirty="0"/>
              <a:t>México, Argentina, Colombia.</a:t>
            </a:r>
          </a:p>
          <a:p>
            <a:pPr marL="342900" lvl="0" indent="-342900">
              <a:buFont typeface="+mj-lt"/>
              <a:buAutoNum type="alphaLcPeriod"/>
            </a:pPr>
            <a:r>
              <a:rPr lang="es-CO" sz="2000" dirty="0"/>
              <a:t>México, Argentina, Colombia y Venezuela.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b</a:t>
            </a:r>
            <a:endParaRPr lang="es-CO" b="1" dirty="0"/>
          </a:p>
        </p:txBody>
      </p:sp>
      <p:pic>
        <p:nvPicPr>
          <p:cNvPr id="8" name="Imagen 7">
            <a:extLst>
              <a:ext uri="{FF2B5EF4-FFF2-40B4-BE49-F238E27FC236}">
                <a16:creationId xmlns:a16="http://schemas.microsoft.com/office/drawing/2014/main" id="{07890E62-8574-42B1-AAF5-F3212ACDBC50}"/>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425567-C5C9-49FE-B4FD-B87DF90138B2}"/>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9D1914EC-F790-49E0-99CE-5BF9C29B030E}"/>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F7448E8E-555B-4EBC-BF66-F8BDF55A1FBB}"/>
              </a:ext>
            </a:extLst>
          </p:cNvPr>
          <p:cNvPicPr>
            <a:picLocks noChangeAspect="1"/>
          </p:cNvPicPr>
          <p:nvPr/>
        </p:nvPicPr>
        <p:blipFill>
          <a:blip r:embed="rId2"/>
          <a:stretch>
            <a:fillRect/>
          </a:stretch>
        </p:blipFill>
        <p:spPr>
          <a:xfrm>
            <a:off x="0" y="-2658"/>
            <a:ext cx="9144000" cy="5146158"/>
          </a:xfrm>
          <a:prstGeom prst="rect">
            <a:avLst/>
          </a:prstGeom>
        </p:spPr>
      </p:pic>
    </p:spTree>
    <p:extLst>
      <p:ext uri="{BB962C8B-B14F-4D97-AF65-F5344CB8AC3E}">
        <p14:creationId xmlns:p14="http://schemas.microsoft.com/office/powerpoint/2010/main" val="596978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DBE08FCF-0AC4-4D08-B3B1-08F2DC21E07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La siguiente tabla muestra el resultado de una encuesta realizada a 20 egresados de la Universidad sobre el número de idiomas que dominan.</a:t>
            </a:r>
          </a:p>
        </p:txBody>
      </p:sp>
      <p:graphicFrame>
        <p:nvGraphicFramePr>
          <p:cNvPr id="6" name="Tabla 5"/>
          <p:cNvGraphicFramePr>
            <a:graphicFrameLocks noGrp="1"/>
          </p:cNvGraphicFramePr>
          <p:nvPr>
            <p:extLst>
              <p:ext uri="{D42A27DB-BD31-4B8C-83A1-F6EECF244321}">
                <p14:modId xmlns:p14="http://schemas.microsoft.com/office/powerpoint/2010/main" val="3918229722"/>
              </p:ext>
            </p:extLst>
          </p:nvPr>
        </p:nvGraphicFramePr>
        <p:xfrm>
          <a:off x="2200892" y="2034540"/>
          <a:ext cx="2870980" cy="2103881"/>
        </p:xfrm>
        <a:graphic>
          <a:graphicData uri="http://schemas.openxmlformats.org/drawingml/2006/table">
            <a:tbl>
              <a:tblPr firstRow="1" firstCol="1" bandRow="1"/>
              <a:tblGrid>
                <a:gridCol w="1624976">
                  <a:extLst>
                    <a:ext uri="{9D8B030D-6E8A-4147-A177-3AD203B41FA5}">
                      <a16:colId xmlns:a16="http://schemas.microsoft.com/office/drawing/2014/main" val="2593909034"/>
                    </a:ext>
                  </a:extLst>
                </a:gridCol>
                <a:gridCol w="1246004">
                  <a:extLst>
                    <a:ext uri="{9D8B030D-6E8A-4147-A177-3AD203B41FA5}">
                      <a16:colId xmlns:a16="http://schemas.microsoft.com/office/drawing/2014/main" val="3810846356"/>
                    </a:ext>
                  </a:extLst>
                </a:gridCol>
              </a:tblGrid>
              <a:tr h="788956">
                <a:tc>
                  <a:txBody>
                    <a:bodyPr/>
                    <a:lstStyle/>
                    <a:p>
                      <a:pPr algn="ctr">
                        <a:lnSpc>
                          <a:spcPct val="115000"/>
                        </a:lnSpc>
                        <a:spcAft>
                          <a:spcPts val="100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Numero de idiomas que dominan</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Numero de egresados</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118948"/>
                  </a:ext>
                </a:extLst>
              </a:tr>
              <a:tr h="262985">
                <a:tc>
                  <a:txBody>
                    <a:bodyPr/>
                    <a:lstStyle/>
                    <a:p>
                      <a:pPr algn="ctr">
                        <a:lnSpc>
                          <a:spcPct val="115000"/>
                        </a:lnSpc>
                        <a:spcAft>
                          <a:spcPts val="100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1</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8</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9773351"/>
                  </a:ext>
                </a:extLst>
              </a:tr>
              <a:tr h="262985">
                <a:tc>
                  <a:txBody>
                    <a:bodyPr/>
                    <a:lstStyle/>
                    <a:p>
                      <a:pPr algn="ctr">
                        <a:lnSpc>
                          <a:spcPct val="115000"/>
                        </a:lnSpc>
                        <a:spcAft>
                          <a:spcPts val="100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2</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6</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9843813"/>
                  </a:ext>
                </a:extLst>
              </a:tr>
              <a:tr h="262985">
                <a:tc>
                  <a:txBody>
                    <a:bodyPr/>
                    <a:lstStyle/>
                    <a:p>
                      <a:pPr algn="ctr">
                        <a:lnSpc>
                          <a:spcPct val="115000"/>
                        </a:lnSpc>
                        <a:spcAft>
                          <a:spcPts val="100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3</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3</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595206"/>
                  </a:ext>
                </a:extLst>
              </a:tr>
              <a:tr h="262985">
                <a:tc>
                  <a:txBody>
                    <a:bodyPr/>
                    <a:lstStyle/>
                    <a:p>
                      <a:pPr algn="ctr">
                        <a:lnSpc>
                          <a:spcPct val="115000"/>
                        </a:lnSpc>
                        <a:spcAft>
                          <a:spcPts val="100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4</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2</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5853924"/>
                  </a:ext>
                </a:extLst>
              </a:tr>
              <a:tr h="262985">
                <a:tc>
                  <a:txBody>
                    <a:bodyPr/>
                    <a:lstStyle/>
                    <a:p>
                      <a:pPr algn="ctr">
                        <a:lnSpc>
                          <a:spcPct val="115000"/>
                        </a:lnSpc>
                        <a:spcAft>
                          <a:spcPts val="100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5</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1</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647458"/>
                  </a:ext>
                </a:extLst>
              </a:tr>
            </a:tbl>
          </a:graphicData>
        </a:graphic>
      </p:graphicFrame>
      <p:pic>
        <p:nvPicPr>
          <p:cNvPr id="7" name="Imagen 6">
            <a:extLst>
              <a:ext uri="{FF2B5EF4-FFF2-40B4-BE49-F238E27FC236}">
                <a16:creationId xmlns:a16="http://schemas.microsoft.com/office/drawing/2014/main" id="{094342B2-5320-4F3B-ABA8-A354030BA86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r>
              <a:rPr lang="es-CO" sz="2000" dirty="0"/>
              <a:t>De la anterior tabla se puede deducir que:</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200329"/>
          </a:xfrm>
          <a:prstGeom prst="rect">
            <a:avLst/>
          </a:prstGeom>
          <a:noFill/>
        </p:spPr>
        <p:txBody>
          <a:bodyPr wrap="square" rtlCol="0">
            <a:spAutoFit/>
          </a:bodyPr>
          <a:lstStyle/>
          <a:p>
            <a:pPr marL="342900" lvl="0" indent="-342900">
              <a:buFont typeface="+mj-lt"/>
              <a:buAutoNum type="alphaLcPeriod"/>
            </a:pPr>
            <a:r>
              <a:rPr lang="es-CO" dirty="0"/>
              <a:t>El 10% de los egresados domina 5 idiomas.</a:t>
            </a:r>
          </a:p>
          <a:p>
            <a:pPr marL="342900" lvl="0" indent="-342900">
              <a:buFont typeface="+mj-lt"/>
              <a:buAutoNum type="alphaLcPeriod"/>
            </a:pPr>
            <a:r>
              <a:rPr lang="es-CO" dirty="0"/>
              <a:t>El 40% domina entre 3 y 5 idiomas.</a:t>
            </a:r>
          </a:p>
          <a:p>
            <a:pPr marL="342900" lvl="0" indent="-342900">
              <a:buFont typeface="+mj-lt"/>
              <a:buAutoNum type="alphaLcPeriod"/>
            </a:pPr>
            <a:r>
              <a:rPr lang="es-CO" dirty="0"/>
              <a:t>El 60% domina 2 o más idiomas.</a:t>
            </a:r>
          </a:p>
          <a:p>
            <a:pPr marL="342900" lvl="0" indent="-342900">
              <a:buFont typeface="+mj-lt"/>
              <a:buAutoNum type="alphaLcPeriod"/>
            </a:pPr>
            <a:r>
              <a:rPr lang="es-CO" dirty="0"/>
              <a:t>El 80% domina 4 o más idiomas.</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716CCA8D-F474-48CB-84CB-B014514A1AD2}"/>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3477875"/>
          </a:xfrm>
          <a:prstGeom prst="rect">
            <a:avLst/>
          </a:prstGeom>
          <a:noFill/>
        </p:spPr>
        <p:txBody>
          <a:bodyPr wrap="square" rtlCol="0">
            <a:spAutoFit/>
          </a:bodyPr>
          <a:lstStyle/>
          <a:p>
            <a:pPr algn="just"/>
            <a:r>
              <a:rPr lang="es-CO" sz="2000" dirty="0"/>
              <a:t>Una importante textilería ha  elaborado una encuesta con un muestreo aleatorio simple, para saber la aceptación que podría llegar a tener un producto en hombres y mujeres mayores de edad, de niveles socio económicos 2, 3, 4 y 5 de las ciudades de Bogotá, Medellín y Barranquilla; algunas de las preguntas efectuadas y sus posibles respuestas fueron:</a:t>
            </a:r>
          </a:p>
          <a:p>
            <a:pPr algn="just"/>
            <a:endParaRPr lang="es-CO" sz="2000" dirty="0"/>
          </a:p>
          <a:p>
            <a:pPr algn="just"/>
            <a:r>
              <a:rPr lang="es-CO" sz="2000" dirty="0"/>
              <a:t>Edad en años cumplidos (Posibles respuestas: de 18 en adelante).</a:t>
            </a:r>
          </a:p>
          <a:p>
            <a:pPr algn="just"/>
            <a:r>
              <a:rPr lang="es-CO" sz="2000" dirty="0"/>
              <a:t>Género (Posibles respuestas: 0 para hombre y 1 para mujer).</a:t>
            </a:r>
          </a:p>
          <a:p>
            <a:pPr algn="just"/>
            <a:r>
              <a:rPr lang="es-CO" sz="2000" dirty="0"/>
              <a:t>Nivel Socio Económico (Posibles respuestas: 2, 3, 4 y 5).</a:t>
            </a:r>
          </a:p>
          <a:p>
            <a:pPr algn="just"/>
            <a:r>
              <a:rPr lang="es-CO" sz="2000" dirty="0"/>
              <a:t>Sueldo (Posibles respuestas: de cero en adelante).</a:t>
            </a:r>
          </a:p>
        </p:txBody>
      </p:sp>
      <p:pic>
        <p:nvPicPr>
          <p:cNvPr id="5" name="Imagen 4">
            <a:extLst>
              <a:ext uri="{FF2B5EF4-FFF2-40B4-BE49-F238E27FC236}">
                <a16:creationId xmlns:a16="http://schemas.microsoft.com/office/drawing/2014/main" id="{3F7731E9-4E81-433C-BB73-063D11F3319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r>
              <a:rPr lang="es-CO" sz="2000" dirty="0"/>
              <a:t>A usted como estadístico de la empresa le solicitan precisar en qué escala fue medido el género.</a:t>
            </a:r>
          </a:p>
          <a:p>
            <a:r>
              <a:rPr lang="es-CO" sz="2000" dirty="0"/>
              <a:t>Su respuesta será:</a:t>
            </a:r>
          </a:p>
          <a:p>
            <a:pPr algn="just"/>
            <a:endParaRPr lang="es-CO" sz="2000" dirty="0"/>
          </a:p>
        </p:txBody>
      </p:sp>
      <p:sp>
        <p:nvSpPr>
          <p:cNvPr id="4" name="CuadroTexto 3"/>
          <p:cNvSpPr txBox="1"/>
          <p:nvPr/>
        </p:nvSpPr>
        <p:spPr>
          <a:xfrm>
            <a:off x="238562" y="2274676"/>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762742"/>
            <a:ext cx="7590988" cy="1200329"/>
          </a:xfrm>
          <a:prstGeom prst="rect">
            <a:avLst/>
          </a:prstGeom>
          <a:noFill/>
        </p:spPr>
        <p:txBody>
          <a:bodyPr wrap="square" rtlCol="0">
            <a:spAutoFit/>
          </a:bodyPr>
          <a:lstStyle/>
          <a:p>
            <a:pPr lvl="0"/>
            <a:r>
              <a:rPr lang="es-CO" dirty="0"/>
              <a:t>a. Nominal.</a:t>
            </a:r>
          </a:p>
          <a:p>
            <a:pPr lvl="0"/>
            <a:r>
              <a:rPr lang="es-CO" dirty="0"/>
              <a:t>b. Ordinal.</a:t>
            </a:r>
          </a:p>
          <a:p>
            <a:pPr lvl="0"/>
            <a:r>
              <a:rPr lang="es-CO" dirty="0"/>
              <a:t>c. Intervalo.</a:t>
            </a:r>
          </a:p>
          <a:p>
            <a:pPr lvl="0"/>
            <a:r>
              <a:rPr lang="es-CO" dirty="0"/>
              <a:t>d. Razón.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4C11BD27-7ECF-414D-BDE7-DFC843B8686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CO" sz="2000" dirty="0"/>
              <a:t>Una microempresa ha realizado un estudio para medir el impacto de un producto que ofrece. Para este estudio se efectuaron encuestas dividiendo la población objetivo en tres grupos. Los resultados fueron los siguientes:</a:t>
            </a:r>
          </a:p>
        </p:txBody>
      </p:sp>
      <p:graphicFrame>
        <p:nvGraphicFramePr>
          <p:cNvPr id="5" name="Tabla 4"/>
          <p:cNvGraphicFramePr>
            <a:graphicFrameLocks noGrp="1"/>
          </p:cNvGraphicFramePr>
          <p:nvPr>
            <p:extLst>
              <p:ext uri="{D42A27DB-BD31-4B8C-83A1-F6EECF244321}">
                <p14:modId xmlns:p14="http://schemas.microsoft.com/office/powerpoint/2010/main" val="3993429263"/>
              </p:ext>
            </p:extLst>
          </p:nvPr>
        </p:nvGraphicFramePr>
        <p:xfrm>
          <a:off x="1115568" y="2419350"/>
          <a:ext cx="5228331" cy="1418084"/>
        </p:xfrm>
        <a:graphic>
          <a:graphicData uri="http://schemas.openxmlformats.org/drawingml/2006/table">
            <a:tbl>
              <a:tblPr firstRow="1" firstCol="1" bandRow="1"/>
              <a:tblGrid>
                <a:gridCol w="720078">
                  <a:extLst>
                    <a:ext uri="{9D8B030D-6E8A-4147-A177-3AD203B41FA5}">
                      <a16:colId xmlns:a16="http://schemas.microsoft.com/office/drawing/2014/main" val="3321739812"/>
                    </a:ext>
                  </a:extLst>
                </a:gridCol>
                <a:gridCol w="1013739">
                  <a:extLst>
                    <a:ext uri="{9D8B030D-6E8A-4147-A177-3AD203B41FA5}">
                      <a16:colId xmlns:a16="http://schemas.microsoft.com/office/drawing/2014/main" val="389609887"/>
                    </a:ext>
                  </a:extLst>
                </a:gridCol>
                <a:gridCol w="1935423">
                  <a:extLst>
                    <a:ext uri="{9D8B030D-6E8A-4147-A177-3AD203B41FA5}">
                      <a16:colId xmlns:a16="http://schemas.microsoft.com/office/drawing/2014/main" val="759729662"/>
                    </a:ext>
                  </a:extLst>
                </a:gridCol>
                <a:gridCol w="1559091">
                  <a:extLst>
                    <a:ext uri="{9D8B030D-6E8A-4147-A177-3AD203B41FA5}">
                      <a16:colId xmlns:a16="http://schemas.microsoft.com/office/drawing/2014/main" val="779844438"/>
                    </a:ext>
                  </a:extLst>
                </a:gridCol>
              </a:tblGrid>
              <a:tr h="485775">
                <a:tc>
                  <a:txBody>
                    <a:bodyPr/>
                    <a:lstStyle/>
                    <a:p>
                      <a:pPr algn="ctr">
                        <a:lnSpc>
                          <a:spcPct val="115000"/>
                        </a:lnSpc>
                        <a:spcAft>
                          <a:spcPts val="0"/>
                        </a:spcAft>
                      </a:pPr>
                      <a:r>
                        <a:rPr lang="es-CO" sz="1200" b="1"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Grupo</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b="1"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Total de personas encuestadas</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b="1"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Cantidad de personas que conocen que existe el producto pero no lo usan</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b="1"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Cantidad de personas que conocen y usan el producto</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024858"/>
                  </a:ext>
                </a:extLst>
              </a:tr>
              <a:tr h="190500">
                <a:tc>
                  <a:txBody>
                    <a:bodyPr/>
                    <a:lstStyle/>
                    <a:p>
                      <a:pPr algn="ctr">
                        <a:lnSpc>
                          <a:spcPct val="115000"/>
                        </a:lnSpc>
                        <a:spcAft>
                          <a:spcPts val="0"/>
                        </a:spcAft>
                      </a:pPr>
                      <a:r>
                        <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170</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4223711"/>
                  </a:ext>
                </a:extLst>
              </a:tr>
              <a:tr h="190500">
                <a:tc>
                  <a:txBody>
                    <a:bodyPr/>
                    <a:lstStyle/>
                    <a:p>
                      <a:pPr algn="ctr">
                        <a:lnSpc>
                          <a:spcPct val="115000"/>
                        </a:lnSpc>
                        <a:spcAft>
                          <a:spcPts val="0"/>
                        </a:spcAft>
                      </a:pPr>
                      <a:r>
                        <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II</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260</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8500808"/>
                  </a:ext>
                </a:extLst>
              </a:tr>
              <a:tr h="190500">
                <a:tc>
                  <a:txBody>
                    <a:bodyPr/>
                    <a:lstStyle/>
                    <a:p>
                      <a:pPr algn="ctr">
                        <a:lnSpc>
                          <a:spcPct val="115000"/>
                        </a:lnSpc>
                        <a:spcAft>
                          <a:spcPts val="0"/>
                        </a:spcAft>
                      </a:pPr>
                      <a:r>
                        <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III</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6058337"/>
                  </a:ext>
                </a:extLst>
              </a:tr>
            </a:tbl>
          </a:graphicData>
        </a:graphic>
      </p:graphicFrame>
      <p:pic>
        <p:nvPicPr>
          <p:cNvPr id="6" name="Imagen 5">
            <a:extLst>
              <a:ext uri="{FF2B5EF4-FFF2-40B4-BE49-F238E27FC236}">
                <a16:creationId xmlns:a16="http://schemas.microsoft.com/office/drawing/2014/main" id="{06C4D00B-84B6-4F4C-9738-28396E1A951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r>
              <a:rPr lang="es-CO" sz="2000" dirty="0"/>
              <a:t>Una persona que lee esta información asegura que en el grupo III se conoce más el producto que en el grupo I. ¿Estaría usted de acuerdo con esto?</a:t>
            </a:r>
          </a:p>
        </p:txBody>
      </p:sp>
      <p:sp>
        <p:nvSpPr>
          <p:cNvPr id="4" name="CuadroTexto 3"/>
          <p:cNvSpPr txBox="1"/>
          <p:nvPr/>
        </p:nvSpPr>
        <p:spPr>
          <a:xfrm>
            <a:off x="238562" y="173667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98303" y="2198336"/>
            <a:ext cx="7590988" cy="2585323"/>
          </a:xfrm>
          <a:prstGeom prst="rect">
            <a:avLst/>
          </a:prstGeom>
          <a:noFill/>
        </p:spPr>
        <p:txBody>
          <a:bodyPr wrap="square" rtlCol="0">
            <a:spAutoFit/>
          </a:bodyPr>
          <a:lstStyle/>
          <a:p>
            <a:pPr lvl="0" algn="just"/>
            <a:r>
              <a:rPr lang="es-CO" dirty="0"/>
              <a:t>a. No, porque la suma de la cantidad de personas que conocen que existe el producto y las que usan el producto, es mayor en el grupo I que en el III.</a:t>
            </a:r>
          </a:p>
          <a:p>
            <a:pPr lvl="0" algn="just"/>
            <a:r>
              <a:rPr lang="es-CO" dirty="0"/>
              <a:t>b. Sí, porque la cantidad de personas que conocen que existe el producto pero no lo usan es mayor en el grupo III que en el grupo I.</a:t>
            </a:r>
          </a:p>
          <a:p>
            <a:pPr lvl="0" algn="just"/>
            <a:r>
              <a:rPr lang="es-CO" dirty="0"/>
              <a:t>c. No, porque la cantidad de personas que conocen el producto en el grupo I corresponde al 21% del total, mientras que en el grupo III corresponde al 16%.</a:t>
            </a:r>
          </a:p>
          <a:p>
            <a:pPr lvl="0" algn="just"/>
            <a:r>
              <a:rPr lang="es-CO" dirty="0"/>
              <a:t>d. Sí, porque la cantidad de personas que conocen el producto en el grupo III corresponde aproximadamente al 96%, mientras que en el grupo I corresponde al 93,3%.</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C6E3DAE4-FF42-4A91-A4A8-2BF272AB32F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190</TotalTime>
  <Words>821</Words>
  <Application>Microsoft Office PowerPoint</Application>
  <PresentationFormat>Presentación en pantalla (16:9)</PresentationFormat>
  <Paragraphs>108</Paragraphs>
  <Slides>14</Slides>
  <Notes>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27</cp:revision>
  <dcterms:created xsi:type="dcterms:W3CDTF">2018-10-16T22:27:03Z</dcterms:created>
  <dcterms:modified xsi:type="dcterms:W3CDTF">2022-01-12T16:23:11Z</dcterms:modified>
</cp:coreProperties>
</file>