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8" r:id="rId3"/>
    <p:sldId id="262" r:id="rId4"/>
    <p:sldId id="273" r:id="rId5"/>
    <p:sldId id="263" r:id="rId6"/>
    <p:sldId id="275" r:id="rId7"/>
    <p:sldId id="280" r:id="rId8"/>
    <p:sldId id="279" r:id="rId9"/>
    <p:sldId id="281" r:id="rId10"/>
    <p:sldId id="278" r:id="rId11"/>
    <p:sldId id="282" r:id="rId12"/>
    <p:sldId id="277" r:id="rId13"/>
    <p:sldId id="283" r:id="rId14"/>
    <p:sldId id="274"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Entorno Económico y Político</a:t>
            </a:r>
          </a:p>
        </p:txBody>
      </p:sp>
      <p:pic>
        <p:nvPicPr>
          <p:cNvPr id="4" name="Imagen 3">
            <a:extLst>
              <a:ext uri="{FF2B5EF4-FFF2-40B4-BE49-F238E27FC236}">
                <a16:creationId xmlns:a16="http://schemas.microsoft.com/office/drawing/2014/main" id="{F0006241-10FC-40F2-9617-32C7342093F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1417588"/>
            <a:ext cx="7495738" cy="2308324"/>
          </a:xfrm>
          <a:prstGeom prst="rect">
            <a:avLst/>
          </a:prstGeom>
          <a:noFill/>
        </p:spPr>
        <p:txBody>
          <a:bodyPr wrap="square" rtlCol="0">
            <a:spAutoFit/>
          </a:bodyPr>
          <a:lstStyle/>
          <a:p>
            <a:pPr algn="just"/>
            <a:r>
              <a:rPr lang="es-ES" sz="2400" dirty="0"/>
              <a:t>Como ejecutivo de una empresa comercializadora de equipos de video, he sido delegado para negociar con otros empresarios de la cadena, las condiciones en que mi empresa ingresaría al negocio de comercialización de un nuevo producto, pero carezco de información en detalle sobre varios aspectos del mercado y del producto.</a:t>
            </a:r>
            <a:endParaRPr lang="es-CO" sz="2400" dirty="0"/>
          </a:p>
        </p:txBody>
      </p:sp>
    </p:spTree>
    <p:extLst>
      <p:ext uri="{BB962C8B-B14F-4D97-AF65-F5344CB8AC3E}">
        <p14:creationId xmlns:p14="http://schemas.microsoft.com/office/powerpoint/2010/main" val="3377156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10707"/>
          </a:xfrm>
          <a:prstGeom prst="rect">
            <a:avLst/>
          </a:prstGeom>
          <a:noFill/>
        </p:spPr>
        <p:txBody>
          <a:bodyPr wrap="square" rtlCol="0">
            <a:spAutoFit/>
          </a:bodyPr>
          <a:lstStyle/>
          <a:p>
            <a:pPr marL="0" algn="just" rtl="0" eaLnBrk="1" latinLnBrk="0" hangingPunct="1">
              <a:lnSpc>
                <a:spcPct val="115000"/>
              </a:lnSpc>
              <a:spcBef>
                <a:spcPts val="0"/>
              </a:spcBef>
              <a:spcAft>
                <a:spcPts val="1200"/>
              </a:spcAft>
            </a:pPr>
            <a:r>
              <a:rPr lang="es-CO" sz="1800" kern="1200" dirty="0">
                <a:solidFill>
                  <a:srgbClr val="000000"/>
                </a:solidFill>
                <a:effectLst/>
                <a:latin typeface="Calibri" panose="020F0502020204030204" pitchFamily="34" charset="0"/>
                <a:ea typeface="+mn-ea"/>
                <a:cs typeface="+mn-cs"/>
              </a:rPr>
              <a:t>Para solucionar este problema de asimetría informacional he decidido que en las reuniones de negociación:</a:t>
            </a:r>
            <a:endParaRPr lang="es-419" sz="2000" dirty="0">
              <a:effectLst/>
            </a:endParaRP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472743"/>
            <a:ext cx="6566275" cy="1809470"/>
          </a:xfrm>
          <a:prstGeom prst="rect">
            <a:avLst/>
          </a:prstGeom>
          <a:noFill/>
        </p:spPr>
        <p:txBody>
          <a:bodyPr wrap="square" rtlCol="0">
            <a:spAutoFit/>
          </a:bodyPr>
          <a:lstStyle/>
          <a:p>
            <a:pPr algn="just">
              <a:lnSpc>
                <a:spcPct val="115000"/>
              </a:lnSpc>
              <a:spcAft>
                <a:spcPts val="1200"/>
              </a:spcAft>
            </a:pPr>
            <a:r>
              <a:rPr lang="es-ES" dirty="0">
                <a:solidFill>
                  <a:srgbClr val="000000"/>
                </a:solidFill>
                <a:latin typeface="Calibri" panose="020F0502020204030204" pitchFamily="34" charset="0"/>
              </a:rPr>
              <a:t>a. Trato de sacar información en las reuniones para mi beneficio.</a:t>
            </a:r>
          </a:p>
          <a:p>
            <a:pPr algn="just">
              <a:lnSpc>
                <a:spcPct val="115000"/>
              </a:lnSpc>
              <a:spcAft>
                <a:spcPts val="1200"/>
              </a:spcAft>
            </a:pPr>
            <a:r>
              <a:rPr lang="es-ES" dirty="0">
                <a:solidFill>
                  <a:srgbClr val="000000"/>
                </a:solidFill>
                <a:latin typeface="Calibri" panose="020F0502020204030204" pitchFamily="34" charset="0"/>
              </a:rPr>
              <a:t>b. Utilizo mi posición dominante para extraer el mejor provecho.</a:t>
            </a:r>
          </a:p>
          <a:p>
            <a:pPr algn="just">
              <a:lnSpc>
                <a:spcPct val="115000"/>
              </a:lnSpc>
              <a:spcAft>
                <a:spcPts val="1200"/>
              </a:spcAft>
            </a:pPr>
            <a:r>
              <a:rPr lang="es-ES" dirty="0">
                <a:solidFill>
                  <a:srgbClr val="000000"/>
                </a:solidFill>
                <a:latin typeface="Calibri" panose="020F0502020204030204" pitchFamily="34" charset="0"/>
              </a:rPr>
              <a:t>c. Coadyuvo a que todos tengan información completa.</a:t>
            </a:r>
          </a:p>
          <a:p>
            <a:pPr algn="just">
              <a:lnSpc>
                <a:spcPct val="115000"/>
              </a:lnSpc>
              <a:spcAft>
                <a:spcPts val="1200"/>
              </a:spcAft>
            </a:pPr>
            <a:r>
              <a:rPr lang="es-ES" dirty="0">
                <a:solidFill>
                  <a:srgbClr val="000000"/>
                </a:solidFill>
                <a:latin typeface="Calibri" panose="020F0502020204030204" pitchFamily="34" charset="0"/>
              </a:rPr>
              <a:t>d. Oculto información para tener un as debajo de la manga.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c</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82050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312990" y="1232922"/>
            <a:ext cx="7495738" cy="2677656"/>
          </a:xfrm>
          <a:prstGeom prst="rect">
            <a:avLst/>
          </a:prstGeom>
          <a:noFill/>
        </p:spPr>
        <p:txBody>
          <a:bodyPr wrap="square" rtlCol="0">
            <a:spAutoFit/>
          </a:bodyPr>
          <a:lstStyle/>
          <a:p>
            <a:pPr algn="just"/>
            <a:r>
              <a:rPr lang="es-ES" sz="2400" dirty="0"/>
              <a:t>Daniel Hernández gerente de </a:t>
            </a:r>
            <a:r>
              <a:rPr lang="es-ES" sz="2400" dirty="0" err="1"/>
              <a:t>Germiplan</a:t>
            </a:r>
            <a:r>
              <a:rPr lang="es-ES" sz="2400" dirty="0"/>
              <a:t>, está considerando como lograr ventaja competitiva en su negocio de comercialización de semillas de hortalizas con los cultivadores regionales. Le hace a usted como Administrador de Empresas de la EAN, la consulta sobre qué estrategia se puede aplicar a su empresa, si el modelo de Porter o el de los Distritos Industriales Italianos.</a:t>
            </a:r>
            <a:endParaRPr lang="es-CO" sz="2400" dirty="0"/>
          </a:p>
        </p:txBody>
      </p:sp>
    </p:spTree>
    <p:extLst>
      <p:ext uri="{BB962C8B-B14F-4D97-AF65-F5344CB8AC3E}">
        <p14:creationId xmlns:p14="http://schemas.microsoft.com/office/powerpoint/2010/main" val="2273205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79444"/>
          </a:xfrm>
          <a:prstGeom prst="rect">
            <a:avLst/>
          </a:prstGeom>
          <a:noFill/>
        </p:spPr>
        <p:txBody>
          <a:bodyPr wrap="square" rtlCol="0">
            <a:spAutoFit/>
          </a:bodyPr>
          <a:lstStyle/>
          <a:p>
            <a:pPr algn="just">
              <a:lnSpc>
                <a:spcPct val="115000"/>
              </a:lnSpc>
              <a:spcAft>
                <a:spcPts val="1200"/>
              </a:spcAft>
            </a:pPr>
            <a:r>
              <a:rPr lang="es-CO" sz="2000" dirty="0"/>
              <a:t>Usted recomienda seguir el modelo de Distritos Industriales Italianos porque estos han logrado crear ventajas competitivas basadas en.</a:t>
            </a:r>
            <a:endParaRPr lang="es-CO" sz="2000"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415174"/>
            <a:ext cx="7590988" cy="1323439"/>
          </a:xfrm>
          <a:prstGeom prst="rect">
            <a:avLst/>
          </a:prstGeom>
          <a:noFill/>
        </p:spPr>
        <p:txBody>
          <a:bodyPr wrap="square" rtlCol="0">
            <a:spAutoFit/>
          </a:bodyPr>
          <a:lstStyle/>
          <a:p>
            <a:r>
              <a:rPr lang="es-ES" sz="2000" dirty="0"/>
              <a:t>a. La proximidad geográfica.</a:t>
            </a:r>
          </a:p>
          <a:p>
            <a:r>
              <a:rPr lang="es-ES" sz="2000" dirty="0"/>
              <a:t>b. Los sistemas de innovación.</a:t>
            </a:r>
          </a:p>
          <a:p>
            <a:r>
              <a:rPr lang="es-ES" sz="2000" dirty="0"/>
              <a:t>c. La cooperación público privada.</a:t>
            </a:r>
          </a:p>
          <a:p>
            <a:r>
              <a:rPr lang="es-ES" sz="2000" dirty="0"/>
              <a:t>d. La característica de las actividades.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a</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31384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029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1F19C8B-8BBE-440E-9E6F-ED6A66CAAA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1232922"/>
            <a:ext cx="7495738" cy="2677656"/>
          </a:xfrm>
          <a:prstGeom prst="rect">
            <a:avLst/>
          </a:prstGeom>
          <a:noFill/>
        </p:spPr>
        <p:txBody>
          <a:bodyPr wrap="square" rtlCol="0">
            <a:spAutoFit/>
          </a:bodyPr>
          <a:lstStyle/>
          <a:p>
            <a:pPr algn="just"/>
            <a:r>
              <a:rPr lang="es-ES" sz="2400" dirty="0"/>
              <a:t>Usted ha sido incorporado al Departamento de Planeación de una compañía multinacional, se le ha solicitado presentar un informe sobre las causas y los efectos de la crisis financiera europea, su superior le ha manifestado que el criterio de análisis e interpretación de los hechos del entorno se aplique dentro de un modelo sistémico y de complejidad.</a:t>
            </a:r>
            <a:endParaRPr lang="es-CO" sz="2400" dirty="0"/>
          </a:p>
        </p:txBody>
      </p:sp>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627895"/>
            <a:ext cx="7590988" cy="779444"/>
          </a:xfrm>
          <a:prstGeom prst="rect">
            <a:avLst/>
          </a:prstGeom>
          <a:noFill/>
        </p:spPr>
        <p:txBody>
          <a:bodyPr wrap="square" rtlCol="0">
            <a:spAutoFit/>
          </a:bodyPr>
          <a:lstStyle/>
          <a:p>
            <a:pPr marL="0" algn="just" rtl="0" eaLnBrk="1" latinLnBrk="0" hangingPunct="1">
              <a:lnSpc>
                <a:spcPct val="115000"/>
              </a:lnSpc>
              <a:spcBef>
                <a:spcPts val="0"/>
              </a:spcBef>
              <a:spcAft>
                <a:spcPts val="1200"/>
              </a:spcAft>
            </a:pPr>
            <a:r>
              <a:rPr lang="es-CO" sz="2000" kern="1200" dirty="0">
                <a:solidFill>
                  <a:srgbClr val="000000"/>
                </a:solidFill>
                <a:effectLst/>
                <a:latin typeface="Calibri" panose="020F0502020204030204" pitchFamily="34" charset="0"/>
                <a:ea typeface="+mn-ea"/>
                <a:cs typeface="+mn-cs"/>
              </a:rPr>
              <a:t>De acuerdo con el enfoque solicitado, usted debe organizar los eventos del entorno como:</a:t>
            </a:r>
            <a:endParaRPr lang="es-419" sz="2400" dirty="0">
              <a:effectLst/>
            </a:endParaRPr>
          </a:p>
        </p:txBody>
      </p:sp>
      <p:sp>
        <p:nvSpPr>
          <p:cNvPr id="4" name="CuadroTexto 3"/>
          <p:cNvSpPr txBox="1"/>
          <p:nvPr/>
        </p:nvSpPr>
        <p:spPr>
          <a:xfrm>
            <a:off x="238562" y="1513928"/>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45642"/>
            <a:ext cx="7590988" cy="2656881"/>
          </a:xfrm>
          <a:prstGeom prst="rect">
            <a:avLst/>
          </a:prstGeom>
          <a:noFill/>
        </p:spPr>
        <p:txBody>
          <a:bodyPr wrap="square" rtlCol="0">
            <a:spAutoFit/>
          </a:bodyPr>
          <a:lstStyle/>
          <a:p>
            <a:pPr algn="just">
              <a:lnSpc>
                <a:spcPct val="115000"/>
              </a:lnSpc>
              <a:spcAft>
                <a:spcPts val="1200"/>
              </a:spcAft>
            </a:pPr>
            <a:r>
              <a:rPr lang="es-ES" sz="2000"/>
              <a:t>a. Los elementos están integrados en conjuntos de múltiples variables en diferentes niveles.</a:t>
            </a:r>
          </a:p>
          <a:p>
            <a:pPr algn="just">
              <a:lnSpc>
                <a:spcPct val="115000"/>
              </a:lnSpc>
              <a:spcAft>
                <a:spcPts val="1200"/>
              </a:spcAft>
            </a:pPr>
            <a:r>
              <a:rPr lang="es-ES" sz="2000"/>
              <a:t>b. Cadenas sucesivas de acontecimientos que se explican por sus antecedentes históricos.                                                                                                                                          </a:t>
            </a:r>
          </a:p>
          <a:p>
            <a:pPr algn="just">
              <a:lnSpc>
                <a:spcPct val="115000"/>
              </a:lnSpc>
              <a:spcAft>
                <a:spcPts val="1200"/>
              </a:spcAft>
            </a:pPr>
            <a:r>
              <a:rPr lang="es-ES" sz="2000"/>
              <a:t>c. Teorías propias de la gestión que explican el acontecer de los hechos.</a:t>
            </a:r>
          </a:p>
          <a:p>
            <a:pPr algn="just">
              <a:lnSpc>
                <a:spcPct val="115000"/>
              </a:lnSpc>
              <a:spcAft>
                <a:spcPts val="1200"/>
              </a:spcAft>
            </a:pPr>
            <a:r>
              <a:rPr lang="es-ES" sz="2000"/>
              <a:t>d. Teorías económicas que explican cómo se generan los eventos.</a:t>
            </a:r>
            <a:endParaRPr lang="es-ES"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a</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376785" y="1232922"/>
            <a:ext cx="7495738" cy="2677656"/>
          </a:xfrm>
          <a:prstGeom prst="rect">
            <a:avLst/>
          </a:prstGeom>
          <a:noFill/>
        </p:spPr>
        <p:txBody>
          <a:bodyPr wrap="square" rtlCol="0">
            <a:spAutoFit/>
          </a:bodyPr>
          <a:lstStyle/>
          <a:p>
            <a:pPr algn="just"/>
            <a:r>
              <a:rPr lang="es-ES" sz="2400" dirty="0"/>
              <a:t>El Gerente de la fábrica de pinturas "El mejor color" localizada en el barrio "Las Cruces" de la ciudad de Bogotá conocido tradicionalmente como un barrio "inseguro", desea que su empresa sea reconocida como uno de los mejores sitios para trabajar y le ha solicitado a usted como su asesor de gestión, que le recomiende un programa para mejorar el entorno micro de la empresa.</a:t>
            </a:r>
            <a:endParaRPr lang="es-CO" sz="2400" dirty="0"/>
          </a:p>
        </p:txBody>
      </p:sp>
    </p:spTree>
    <p:extLst>
      <p:ext uri="{BB962C8B-B14F-4D97-AF65-F5344CB8AC3E}">
        <p14:creationId xmlns:p14="http://schemas.microsoft.com/office/powerpoint/2010/main" val="1841101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79444"/>
          </a:xfrm>
          <a:prstGeom prst="rect">
            <a:avLst/>
          </a:prstGeom>
          <a:noFill/>
        </p:spPr>
        <p:txBody>
          <a:bodyPr wrap="square" rtlCol="0">
            <a:spAutoFit/>
          </a:bodyPr>
          <a:lstStyle/>
          <a:p>
            <a:pPr marL="0" algn="just" rtl="0" eaLnBrk="1" latinLnBrk="0" hangingPunct="1">
              <a:lnSpc>
                <a:spcPct val="115000"/>
              </a:lnSpc>
              <a:spcBef>
                <a:spcPts val="0"/>
              </a:spcBef>
              <a:spcAft>
                <a:spcPts val="1200"/>
              </a:spcAft>
            </a:pPr>
            <a:r>
              <a:rPr lang="es-CO" sz="2000" kern="1200" dirty="0">
                <a:solidFill>
                  <a:srgbClr val="000000"/>
                </a:solidFill>
                <a:effectLst/>
                <a:latin typeface="Calibri" panose="020F0502020204030204" pitchFamily="34" charset="0"/>
                <a:ea typeface="+mn-ea"/>
                <a:cs typeface="+mn-cs"/>
              </a:rPr>
              <a:t>Las recomendaciones que usted va a presentar a la gerencia versan sobre:</a:t>
            </a:r>
            <a:endParaRPr lang="es-419" sz="2400" dirty="0">
              <a:effectLst/>
            </a:endParaRP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938992"/>
          </a:xfrm>
          <a:prstGeom prst="rect">
            <a:avLst/>
          </a:prstGeom>
          <a:noFill/>
        </p:spPr>
        <p:txBody>
          <a:bodyPr wrap="square" rtlCol="0">
            <a:spAutoFit/>
          </a:bodyPr>
          <a:lstStyle/>
          <a:p>
            <a:pPr algn="just"/>
            <a:r>
              <a:rPr lang="es-ES" sz="2400"/>
              <a:t>a. Los problemas de seguridad de la localidad y su mejoría.</a:t>
            </a:r>
          </a:p>
          <a:p>
            <a:pPr algn="just"/>
            <a:r>
              <a:rPr lang="es-ES" sz="2400"/>
              <a:t>b. El impacto de la política económica del gobierno nacional.</a:t>
            </a:r>
          </a:p>
          <a:p>
            <a:pPr algn="just"/>
            <a:r>
              <a:rPr lang="es-ES" sz="2400"/>
              <a:t>c. Los valores y principios sociales de nuestra sociedad.</a:t>
            </a:r>
          </a:p>
          <a:p>
            <a:pPr algn="just"/>
            <a:r>
              <a:rPr lang="es-ES" sz="2400"/>
              <a:t>d. El clima organizacional de la empresa de pinturas.</a:t>
            </a:r>
            <a:endParaRPr lang="es-ES" sz="24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a</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82037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355520" y="1602254"/>
            <a:ext cx="7495738" cy="1938992"/>
          </a:xfrm>
          <a:prstGeom prst="rect">
            <a:avLst/>
          </a:prstGeom>
          <a:noFill/>
        </p:spPr>
        <p:txBody>
          <a:bodyPr wrap="square" rtlCol="0">
            <a:spAutoFit/>
          </a:bodyPr>
          <a:lstStyle/>
          <a:p>
            <a:pPr algn="just"/>
            <a:r>
              <a:rPr lang="es-ES" sz="2400" dirty="0"/>
              <a:t>ANALDEX (Asociación Nacional de Exportadores) le ha solicitado presentar un informe sobre el análisis actual del entorno cambiario debido a que los exportadores colombianos enfrentan una gran encrucijada por las oscilaciones en el precio del dólar norteamericano.</a:t>
            </a:r>
            <a:endParaRPr lang="es-CO" sz="2400" dirty="0"/>
          </a:p>
        </p:txBody>
      </p:sp>
    </p:spTree>
    <p:extLst>
      <p:ext uri="{BB962C8B-B14F-4D97-AF65-F5344CB8AC3E}">
        <p14:creationId xmlns:p14="http://schemas.microsoft.com/office/powerpoint/2010/main" val="201799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79444"/>
          </a:xfrm>
          <a:prstGeom prst="rect">
            <a:avLst/>
          </a:prstGeom>
          <a:noFill/>
        </p:spPr>
        <p:txBody>
          <a:bodyPr wrap="square" rtlCol="0">
            <a:spAutoFit/>
          </a:bodyPr>
          <a:lstStyle/>
          <a:p>
            <a:pPr marL="0" algn="just" rtl="0" eaLnBrk="1" latinLnBrk="0" hangingPunct="1">
              <a:lnSpc>
                <a:spcPct val="115000"/>
              </a:lnSpc>
              <a:spcBef>
                <a:spcPts val="0"/>
              </a:spcBef>
              <a:spcAft>
                <a:spcPts val="1200"/>
              </a:spcAft>
            </a:pPr>
            <a:r>
              <a:rPr lang="es-CO" sz="2000" kern="1200" dirty="0">
                <a:solidFill>
                  <a:srgbClr val="000000"/>
                </a:solidFill>
                <a:effectLst/>
                <a:latin typeface="Calibri" panose="020F0502020204030204" pitchFamily="34" charset="0"/>
                <a:ea typeface="+mn-ea"/>
                <a:cs typeface="+mn-cs"/>
              </a:rPr>
              <a:t>Antes de iniciar su informe usted decide que el objetivo principal y la justificación de su análisis deben tener en cuenta:</a:t>
            </a:r>
            <a:endParaRPr lang="es-419" sz="2400" dirty="0">
              <a:effectLst/>
            </a:endParaRP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323439"/>
          </a:xfrm>
          <a:prstGeom prst="rect">
            <a:avLst/>
          </a:prstGeom>
          <a:noFill/>
        </p:spPr>
        <p:txBody>
          <a:bodyPr wrap="square" rtlCol="0">
            <a:spAutoFit/>
          </a:bodyPr>
          <a:lstStyle/>
          <a:p>
            <a:pPr algn="just"/>
            <a:r>
              <a:rPr lang="es-ES" sz="2000" dirty="0">
                <a:solidFill>
                  <a:srgbClr val="000000"/>
                </a:solidFill>
                <a:latin typeface="Calibri" panose="020F0502020204030204" pitchFamily="34" charset="0"/>
              </a:rPr>
              <a:t>a. El entorno político de nuestro país.</a:t>
            </a:r>
          </a:p>
          <a:p>
            <a:pPr algn="just"/>
            <a:r>
              <a:rPr lang="es-ES" sz="2000" dirty="0">
                <a:solidFill>
                  <a:srgbClr val="000000"/>
                </a:solidFill>
                <a:latin typeface="Calibri" panose="020F0502020204030204" pitchFamily="34" charset="0"/>
              </a:rPr>
              <a:t>b. El entorno económico colombiano.</a:t>
            </a:r>
          </a:p>
          <a:p>
            <a:pPr algn="just"/>
            <a:r>
              <a:rPr lang="es-ES" sz="2000" dirty="0">
                <a:solidFill>
                  <a:srgbClr val="000000"/>
                </a:solidFill>
                <a:latin typeface="Calibri" panose="020F0502020204030204" pitchFamily="34" charset="0"/>
              </a:rPr>
              <a:t>c. Las mejores prácticas de gestión.</a:t>
            </a:r>
          </a:p>
          <a:p>
            <a:pPr algn="just"/>
            <a:r>
              <a:rPr lang="es-ES" sz="2000" dirty="0">
                <a:solidFill>
                  <a:srgbClr val="000000"/>
                </a:solidFill>
                <a:latin typeface="Calibri" panose="020F0502020204030204" pitchFamily="34" charset="0"/>
              </a:rPr>
              <a:t>d. El entorno cambiario de exportación. </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d</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134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195</TotalTime>
  <Words>738</Words>
  <Application>Microsoft Office PowerPoint</Application>
  <PresentationFormat>Presentación en pantalla (16:9)</PresentationFormat>
  <Paragraphs>59</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MS Mincho</vt: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41</cp:revision>
  <dcterms:created xsi:type="dcterms:W3CDTF">2018-10-16T22:27:03Z</dcterms:created>
  <dcterms:modified xsi:type="dcterms:W3CDTF">2022-01-11T19:43:06Z</dcterms:modified>
</cp:coreProperties>
</file>