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5" r:id="rId7"/>
    <p:sldId id="280" r:id="rId8"/>
    <p:sldId id="279" r:id="rId9"/>
    <p:sldId id="281" r:id="rId10"/>
    <p:sldId id="278" r:id="rId11"/>
    <p:sldId id="282" r:id="rId12"/>
    <p:sldId id="277" r:id="rId13"/>
    <p:sldId id="283" r:id="rId14"/>
    <p:sldId id="274"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Entorno Económico Internacional</a:t>
            </a: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3477875"/>
          </a:xfrm>
          <a:prstGeom prst="rect">
            <a:avLst/>
          </a:prstGeom>
          <a:noFill/>
        </p:spPr>
        <p:txBody>
          <a:bodyPr wrap="square" rtlCol="0">
            <a:spAutoFit/>
          </a:bodyPr>
          <a:lstStyle/>
          <a:p>
            <a:pPr algn="just"/>
            <a:r>
              <a:rPr lang="es-ES" sz="2000" dirty="0"/>
              <a:t>Nigeria es uno de los principales importadores del mundo de arroz. Esto se explica, en una buena parte, porque cuenta con más de 120 millones de habitantes. Lo curioso es que a pesar de la necesidad tan grande que tienen de abastecer de arroz a su población, Nigeria hace alarde de disminuir las importaciones, para dar respuesta a la demanda interna a través de la producción local, para lo que ha impuesto derechos aduaneros (aranceles) que han alcanzado niveles hasta de 100 % sobre el precio de los cargamentos. Considerando el gran volumen de importaciones de Nigeria, a usted como profesional de Fedearroz le han solicitado rendir un concepto sobre los efectos de las medidas arancelarias en el precio internacional del arroz.</a:t>
            </a:r>
          </a:p>
        </p:txBody>
      </p:sp>
    </p:spTree>
    <p:extLst>
      <p:ext uri="{BB962C8B-B14F-4D97-AF65-F5344CB8AC3E}">
        <p14:creationId xmlns:p14="http://schemas.microsoft.com/office/powerpoint/2010/main" val="3377156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916854"/>
          </a:xfrm>
          <a:prstGeom prst="rect">
            <a:avLst/>
          </a:prstGeom>
          <a:noFill/>
        </p:spPr>
        <p:txBody>
          <a:bodyPr wrap="square" rtlCol="0">
            <a:spAutoFit/>
          </a:bodyPr>
          <a:lstStyle/>
          <a:p>
            <a:pPr algn="just">
              <a:lnSpc>
                <a:spcPct val="115000"/>
              </a:lnSpc>
              <a:spcAft>
                <a:spcPts val="1200"/>
              </a:spcAft>
            </a:pPr>
            <a:r>
              <a:rPr lang="es-CO" sz="2400" dirty="0"/>
              <a:t>Su informe explicará que como resultado de la medida el precio al que importa Nigeria:</a:t>
            </a:r>
            <a:endParaRPr lang="es-CO" sz="20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2308324"/>
          </a:xfrm>
          <a:prstGeom prst="rect">
            <a:avLst/>
          </a:prstGeom>
          <a:noFill/>
        </p:spPr>
        <p:txBody>
          <a:bodyPr wrap="square" rtlCol="0">
            <a:spAutoFit/>
          </a:bodyPr>
          <a:lstStyle/>
          <a:p>
            <a:pPr algn="just"/>
            <a:r>
              <a:rPr lang="es-ES" sz="2400" dirty="0"/>
              <a:t>a. Disminuye, pero no se afecta el precio de los países exportadores de arroz.</a:t>
            </a:r>
          </a:p>
          <a:p>
            <a:pPr algn="just"/>
            <a:r>
              <a:rPr lang="es-ES" sz="2400" dirty="0"/>
              <a:t>b. Aumenta junto con el precio de los países exportadores.</a:t>
            </a:r>
          </a:p>
          <a:p>
            <a:pPr algn="just"/>
            <a:r>
              <a:rPr lang="es-ES" sz="2400" dirty="0"/>
              <a:t>c. Disminuye junto con el precio de los países exportadores.</a:t>
            </a:r>
          </a:p>
          <a:p>
            <a:pPr algn="just"/>
            <a:r>
              <a:rPr lang="es-ES" sz="2400" dirty="0"/>
              <a:t>d. Aumenta, pero el precio en los países exportadores disminuye.</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d</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82050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863590"/>
            <a:ext cx="7495738" cy="3416320"/>
          </a:xfrm>
          <a:prstGeom prst="rect">
            <a:avLst/>
          </a:prstGeom>
          <a:noFill/>
        </p:spPr>
        <p:txBody>
          <a:bodyPr wrap="square" rtlCol="0">
            <a:spAutoFit/>
          </a:bodyPr>
          <a:lstStyle/>
          <a:p>
            <a:pPr algn="just"/>
            <a:r>
              <a:rPr lang="es-ES" sz="2400" dirty="0"/>
              <a:t>Los aranceles son la forma más antigua de política comercial, sin embargo, su importancia ha disminuido en los tiempos modernos ya que los países están optando por hacer uso de barreras no arancelarias como las cuotas de importación (</a:t>
            </a:r>
            <a:r>
              <a:rPr lang="es-ES" sz="2400" dirty="0" err="1"/>
              <a:t>Kurgman</a:t>
            </a:r>
            <a:r>
              <a:rPr lang="es-ES" sz="2400" dirty="0"/>
              <a:t> y Obstfeld, 2006). A usted como profesional, le han solicitado dar su concepto sobre si la forma más conveniente de regular las importaciones de los productos que ingresan al país, son los aranceles o la aplicación de cuotas de importación.</a:t>
            </a:r>
            <a:endParaRPr lang="es-CO" sz="2400" dirty="0"/>
          </a:p>
        </p:txBody>
      </p:sp>
    </p:spTree>
    <p:extLst>
      <p:ext uri="{BB962C8B-B14F-4D97-AF65-F5344CB8AC3E}">
        <p14:creationId xmlns:p14="http://schemas.microsoft.com/office/powerpoint/2010/main" val="2273205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298036"/>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932830"/>
            <a:ext cx="7590988" cy="830997"/>
          </a:xfrm>
          <a:prstGeom prst="rect">
            <a:avLst/>
          </a:prstGeom>
          <a:noFill/>
        </p:spPr>
        <p:txBody>
          <a:bodyPr wrap="square" rtlCol="0">
            <a:spAutoFit/>
          </a:bodyPr>
          <a:lstStyle/>
          <a:p>
            <a:pPr algn="just"/>
            <a:r>
              <a:rPr lang="es-CO" sz="2400" dirty="0"/>
              <a:t>Usted en su informe expone estar de acuerdo con los aranceles porque éstos:</a:t>
            </a:r>
            <a:endParaRPr lang="es-MX" sz="2400" dirty="0"/>
          </a:p>
        </p:txBody>
      </p:sp>
      <p:sp>
        <p:nvSpPr>
          <p:cNvPr id="4" name="CuadroTexto 3"/>
          <p:cNvSpPr txBox="1"/>
          <p:nvPr/>
        </p:nvSpPr>
        <p:spPr>
          <a:xfrm>
            <a:off x="238562" y="211008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718689"/>
            <a:ext cx="5385710" cy="1569660"/>
          </a:xfrm>
          <a:prstGeom prst="rect">
            <a:avLst/>
          </a:prstGeom>
          <a:noFill/>
        </p:spPr>
        <p:txBody>
          <a:bodyPr wrap="square" rtlCol="0">
            <a:spAutoFit/>
          </a:bodyPr>
          <a:lstStyle/>
          <a:p>
            <a:pPr algn="just"/>
            <a:r>
              <a:rPr lang="es-ES" sz="2400" dirty="0"/>
              <a:t>a. Incrementan el precio del bien.</a:t>
            </a:r>
          </a:p>
          <a:p>
            <a:pPr algn="just"/>
            <a:r>
              <a:rPr lang="es-ES" sz="2400" dirty="0"/>
              <a:t>b. Generan ingresos para el gobierno.</a:t>
            </a:r>
          </a:p>
          <a:p>
            <a:pPr algn="just"/>
            <a:r>
              <a:rPr lang="es-ES" sz="2400" dirty="0"/>
              <a:t>c. Ayudan a los productores domésticos.</a:t>
            </a:r>
          </a:p>
          <a:p>
            <a:pPr algn="just"/>
            <a:r>
              <a:rPr lang="es-ES" sz="2400" dirty="0"/>
              <a:t>d. Estimulan el comercio internacional.</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31384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02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1411562"/>
            <a:ext cx="7495738" cy="2677656"/>
          </a:xfrm>
          <a:prstGeom prst="rect">
            <a:avLst/>
          </a:prstGeom>
          <a:noFill/>
        </p:spPr>
        <p:txBody>
          <a:bodyPr wrap="square" rtlCol="0">
            <a:spAutoFit/>
          </a:bodyPr>
          <a:lstStyle/>
          <a:p>
            <a:pPr algn="just"/>
            <a:r>
              <a:rPr lang="es-ES" sz="2400" dirty="0"/>
              <a:t>Rusia es el país más extenso del mundo (posee más de 17 millones de km2) y China el más poblado (más de 1300 millones de personas); ambas economías en la actualidad producen petróleo, así como bienes de capital. El petróleo es un bien que por su naturaleza requiere un uso intensivo de tierra. Los bienes de capital, por otra parte, requieren un uso intensivo de trabajo.</a:t>
            </a:r>
            <a:endParaRPr lang="es-CO" sz="2400" dirty="0"/>
          </a:p>
        </p:txBody>
      </p:sp>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487330"/>
          </a:xfrm>
          <a:prstGeom prst="rect">
            <a:avLst/>
          </a:prstGeom>
          <a:noFill/>
        </p:spPr>
        <p:txBody>
          <a:bodyPr wrap="square" rtlCol="0">
            <a:spAutoFit/>
          </a:bodyPr>
          <a:lstStyle/>
          <a:p>
            <a:pPr algn="just">
              <a:lnSpc>
                <a:spcPct val="115000"/>
              </a:lnSpc>
              <a:spcAft>
                <a:spcPts val="1200"/>
              </a:spcAft>
            </a:pPr>
            <a:r>
              <a:rPr lang="es-ES" sz="2000" dirty="0"/>
              <a:t>A usted como profesional le han solicitado dar su concepto sobre los productos que nuestro país debería importar aprovechando la ventaja de estos países de acuerdo con la teoría de las proporciones factoriales (o también Modelo Heckscher-Ohlin).  Su respuesta sería:</a:t>
            </a:r>
            <a:endParaRPr lang="es-CO" sz="18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CuadroTexto 3"/>
          <p:cNvSpPr txBox="1"/>
          <p:nvPr/>
        </p:nvSpPr>
        <p:spPr>
          <a:xfrm>
            <a:off x="238562" y="237900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3099053"/>
            <a:ext cx="7590988" cy="1323439"/>
          </a:xfrm>
          <a:prstGeom prst="rect">
            <a:avLst/>
          </a:prstGeom>
          <a:noFill/>
        </p:spPr>
        <p:txBody>
          <a:bodyPr wrap="square" rtlCol="0">
            <a:spAutoFit/>
          </a:bodyPr>
          <a:lstStyle/>
          <a:p>
            <a:pPr algn="just"/>
            <a:r>
              <a:rPr lang="es-ES" sz="2000" dirty="0"/>
              <a:t>a. De Rusia deberíamos importar petróleo y de China bienes de capital.</a:t>
            </a:r>
          </a:p>
          <a:p>
            <a:pPr algn="just"/>
            <a:r>
              <a:rPr lang="es-ES" sz="2000" dirty="0"/>
              <a:t>b. De Rusia deberíamos importar bienes de capital y de China petróleo.</a:t>
            </a:r>
          </a:p>
          <a:p>
            <a:pPr algn="just"/>
            <a:r>
              <a:rPr lang="es-ES" sz="2000" dirty="0"/>
              <a:t>c. De los dos países deberíamos importar petróleo.</a:t>
            </a:r>
          </a:p>
          <a:p>
            <a:pPr algn="just"/>
            <a:r>
              <a:rPr lang="es-ES" sz="2000" dirty="0"/>
              <a:t>d. De los dos países deberíamos importar bienes de capital.</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a</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3785652"/>
          </a:xfrm>
          <a:prstGeom prst="rect">
            <a:avLst/>
          </a:prstGeom>
          <a:noFill/>
        </p:spPr>
        <p:txBody>
          <a:bodyPr wrap="square" rtlCol="0">
            <a:spAutoFit/>
          </a:bodyPr>
          <a:lstStyle/>
          <a:p>
            <a:pPr algn="just"/>
            <a:r>
              <a:rPr lang="es-ES" sz="2400" dirty="0"/>
              <a:t>"Desde hace meses, a través de la Secretaría de Comercio Interior, el Gobierno argentino viene poniendo trabas a las importaciones de distintos productos para favorecer a la industria local, lo que ha provocado roces comerciales con algunos países vecinos como Brasil, Uruguay y Paraguay, e incluso Colombia". (Diario Portafolio, abril 19 de 2012, artículo titulado "argentinos protestan por trabas a importaciones"). Como profesional le han solicitado analizar qué factores motivan a Argentina a adoptar estas medidas en función de su bienestar conjunto nacional.</a:t>
            </a:r>
            <a:endParaRPr lang="es-CO" sz="2400" dirty="0"/>
          </a:p>
        </p:txBody>
      </p:sp>
    </p:spTree>
    <p:extLst>
      <p:ext uri="{BB962C8B-B14F-4D97-AF65-F5344CB8AC3E}">
        <p14:creationId xmlns:p14="http://schemas.microsoft.com/office/powerpoint/2010/main" val="184110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133387"/>
          </a:xfrm>
          <a:prstGeom prst="rect">
            <a:avLst/>
          </a:prstGeom>
          <a:noFill/>
        </p:spPr>
        <p:txBody>
          <a:bodyPr wrap="square" rtlCol="0">
            <a:spAutoFit/>
          </a:bodyPr>
          <a:lstStyle/>
          <a:p>
            <a:pPr algn="just">
              <a:lnSpc>
                <a:spcPct val="115000"/>
              </a:lnSpc>
              <a:spcAft>
                <a:spcPts val="1200"/>
              </a:spcAft>
            </a:pPr>
            <a:r>
              <a:rPr lang="es-CO" sz="2000" dirty="0"/>
              <a:t>Usted considera que Argentina esta buscando favorecer su actividad industrial y por lo tanto el informe a presentar deberá fundamentarse en:</a:t>
            </a:r>
            <a:endParaRPr lang="es-CO" sz="18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2554545"/>
          </a:xfrm>
          <a:prstGeom prst="rect">
            <a:avLst/>
          </a:prstGeom>
          <a:noFill/>
        </p:spPr>
        <p:txBody>
          <a:bodyPr wrap="square" rtlCol="0">
            <a:spAutoFit/>
          </a:bodyPr>
          <a:lstStyle/>
          <a:p>
            <a:r>
              <a:rPr lang="es-ES" sz="2000" dirty="0"/>
              <a:t>a. El excedente del productor en sus industrias sea mayor al excedente del consumidor.</a:t>
            </a:r>
          </a:p>
          <a:p>
            <a:r>
              <a:rPr lang="es-ES" sz="2000" dirty="0"/>
              <a:t>b. El excedente del productor en sus industrias sea menor al excedente del consumidor. De los dos países deberíamos importar petróleo.</a:t>
            </a:r>
          </a:p>
          <a:p>
            <a:r>
              <a:rPr lang="es-ES" sz="2000" dirty="0"/>
              <a:t>c. El cambio en el excedente del productor en sus industrias sea menor al del excedente del consumidor.</a:t>
            </a:r>
          </a:p>
          <a:p>
            <a:r>
              <a:rPr lang="es-ES" sz="2000" dirty="0"/>
              <a:t>d. El cambio en el excedente del productor en sus industrias sea mayor al del excedente del consumidor.</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d</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82037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884577"/>
            <a:ext cx="7734300" cy="3785652"/>
          </a:xfrm>
          <a:prstGeom prst="rect">
            <a:avLst/>
          </a:prstGeom>
          <a:noFill/>
        </p:spPr>
        <p:txBody>
          <a:bodyPr wrap="square" rtlCol="0">
            <a:spAutoFit/>
          </a:bodyPr>
          <a:lstStyle/>
          <a:p>
            <a:pPr algn="just"/>
            <a:r>
              <a:rPr lang="es-ES" sz="1600" dirty="0"/>
              <a:t>La industria de los </a:t>
            </a:r>
            <a:r>
              <a:rPr lang="es-ES" sz="1600" dirty="0" err="1"/>
              <a:t>call</a:t>
            </a:r>
            <a:r>
              <a:rPr lang="es-ES" sz="1600" dirty="0"/>
              <a:t> center le está apostando al mercado hondureño por ser un país que cuenta con una creciente población bilingüe en el área centroamericana, afirma un artículo publicado en un boletín costarricense (El Financiero).                       </a:t>
            </a:r>
          </a:p>
          <a:p>
            <a:pPr algn="just"/>
            <a:endParaRPr lang="es-ES" sz="1600" dirty="0"/>
          </a:p>
          <a:p>
            <a:pPr algn="just"/>
            <a:r>
              <a:rPr lang="es-ES" sz="1600" dirty="0"/>
              <a:t>Expertos proyectan un boom de la industria de este tipo de servicios para Honduras ya que en la actualidad operan 17 empresas y varias obtuvieron recientemente permiso, pero iniciar.</a:t>
            </a:r>
          </a:p>
          <a:p>
            <a:pPr algn="just"/>
            <a:endParaRPr lang="es-ES" sz="1600" dirty="0"/>
          </a:p>
          <a:p>
            <a:pPr algn="just"/>
            <a:r>
              <a:rPr lang="es-ES" sz="1600" dirty="0"/>
              <a:t>Desde luego, aparte de la habilidad bilingüe de los hondureños, el factor salario ha sido importante ya que es menor en Centroamérica que en otros países de habla inglesa como Estados Unidos o Inglaterra.                                             </a:t>
            </a:r>
          </a:p>
          <a:p>
            <a:pPr algn="just"/>
            <a:endParaRPr lang="es-ES" sz="1600" dirty="0"/>
          </a:p>
          <a:p>
            <a:pPr algn="just"/>
            <a:r>
              <a:rPr lang="es-ES" sz="1600" dirty="0"/>
              <a:t>A usted como analista de inversiones internacionales le han solicitado un concepto sobre la conveniencia de invertir en los </a:t>
            </a:r>
            <a:r>
              <a:rPr lang="es-ES" sz="1600" dirty="0" err="1"/>
              <a:t>call</a:t>
            </a:r>
            <a:r>
              <a:rPr lang="es-ES" sz="1600" dirty="0"/>
              <a:t> center hondureños teniendo en cuenta la ventaja comparativa que ellos han alcanzado en esta industria.</a:t>
            </a:r>
          </a:p>
        </p:txBody>
      </p:sp>
    </p:spTree>
    <p:extLst>
      <p:ext uri="{BB962C8B-B14F-4D97-AF65-F5344CB8AC3E}">
        <p14:creationId xmlns:p14="http://schemas.microsoft.com/office/powerpoint/2010/main" val="20179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133387"/>
          </a:xfrm>
          <a:prstGeom prst="rect">
            <a:avLst/>
          </a:prstGeom>
          <a:noFill/>
        </p:spPr>
        <p:txBody>
          <a:bodyPr wrap="square" rtlCol="0">
            <a:spAutoFit/>
          </a:bodyPr>
          <a:lstStyle/>
          <a:p>
            <a:pPr algn="just">
              <a:lnSpc>
                <a:spcPct val="115000"/>
              </a:lnSpc>
              <a:spcAft>
                <a:spcPts val="1200"/>
              </a:spcAft>
            </a:pPr>
            <a:r>
              <a:rPr lang="es-ES" sz="2000" dirty="0"/>
              <a:t>Su concepto sobre la inversión en los </a:t>
            </a:r>
            <a:r>
              <a:rPr lang="es-ES" sz="2000" dirty="0" err="1"/>
              <a:t>call</a:t>
            </a:r>
            <a:r>
              <a:rPr lang="es-ES" sz="2000" dirty="0"/>
              <a:t> center hondureños, gracias a los salarios reducidos en este país, se basaría en que se constituye como:</a:t>
            </a:r>
            <a:endParaRPr lang="es-CO" sz="18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2554545"/>
          </a:xfrm>
          <a:prstGeom prst="rect">
            <a:avLst/>
          </a:prstGeom>
          <a:noFill/>
        </p:spPr>
        <p:txBody>
          <a:bodyPr wrap="square" rtlCol="0">
            <a:spAutoFit/>
          </a:bodyPr>
          <a:lstStyle/>
          <a:p>
            <a:pPr algn="just"/>
            <a:r>
              <a:rPr lang="es-ES" sz="2000" dirty="0"/>
              <a:t>a. Una actividad de explotación a los trabajadores de los países pobres como Honduras</a:t>
            </a:r>
          </a:p>
          <a:p>
            <a:pPr algn="just"/>
            <a:r>
              <a:rPr lang="es-ES" sz="2000" dirty="0"/>
              <a:t>b. Ventaja legítima que se puede aprovechar toda vez que genera mayor productividad.</a:t>
            </a:r>
          </a:p>
          <a:p>
            <a:pPr algn="just"/>
            <a:r>
              <a:rPr lang="es-ES" sz="2000" dirty="0"/>
              <a:t>c. Competencia injusta para otros países porque Honduras está compensando productividad con salarios bajos.</a:t>
            </a:r>
          </a:p>
          <a:p>
            <a:pPr algn="just"/>
            <a:r>
              <a:rPr lang="es-ES" sz="2000" dirty="0"/>
              <a:t>d. Oportunidad para otros países en desarrollo que también están desarrollando esta industria.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134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292</TotalTime>
  <Words>1086</Words>
  <Application>Microsoft Office PowerPoint</Application>
  <PresentationFormat>Presentación en pantalla (16:9)</PresentationFormat>
  <Paragraphs>65</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MS Mincho</vt: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41</cp:revision>
  <dcterms:created xsi:type="dcterms:W3CDTF">2018-10-16T22:27:03Z</dcterms:created>
  <dcterms:modified xsi:type="dcterms:W3CDTF">2022-01-11T19:42:34Z</dcterms:modified>
</cp:coreProperties>
</file>