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media/image30.jpg" ContentType="image/jpg"/>
  <Override PartName="/ppt/media/image31.jpg" ContentType="image/jpg"/>
  <Override PartName="/ppt/media/image32.jpg" ContentType="image/jpg"/>
  <Override PartName="/ppt/media/image33.jpg" ContentType="image/jpg"/>
  <Override PartName="/ppt/media/image34.jpg" ContentType="image/jpg"/>
  <Override PartName="/ppt/media/image35.jpg" ContentType="image/jpg"/>
  <Override PartName="/ppt/media/image36.jpg" ContentType="image/jpg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60" r:id="rId2"/>
    <p:sldId id="258" r:id="rId3"/>
    <p:sldId id="262" r:id="rId4"/>
    <p:sldId id="263" r:id="rId5"/>
    <p:sldId id="265" r:id="rId6"/>
    <p:sldId id="267" r:id="rId7"/>
    <p:sldId id="266" r:id="rId8"/>
    <p:sldId id="268" r:id="rId9"/>
    <p:sldId id="269" r:id="rId10"/>
    <p:sldId id="273" r:id="rId11"/>
    <p:sldId id="271" r:id="rId12"/>
    <p:sldId id="272" r:id="rId13"/>
    <p:sldId id="270" r:id="rId14"/>
    <p:sldId id="277" r:id="rId15"/>
    <p:sldId id="274" r:id="rId16"/>
    <p:sldId id="275" r:id="rId17"/>
    <p:sldId id="276" r:id="rId18"/>
    <p:sldId id="264" r:id="rId19"/>
    <p:sldId id="278" r:id="rId20"/>
    <p:sldId id="282" r:id="rId21"/>
    <p:sldId id="281" r:id="rId22"/>
    <p:sldId id="283" r:id="rId23"/>
    <p:sldId id="280" r:id="rId24"/>
    <p:sldId id="285" r:id="rId25"/>
    <p:sldId id="284" r:id="rId26"/>
    <p:sldId id="287" r:id="rId27"/>
    <p:sldId id="286" r:id="rId28"/>
    <p:sldId id="289" r:id="rId29"/>
    <p:sldId id="288" r:id="rId30"/>
    <p:sldId id="291" r:id="rId31"/>
    <p:sldId id="290" r:id="rId32"/>
    <p:sldId id="294" r:id="rId33"/>
    <p:sldId id="293" r:id="rId34"/>
    <p:sldId id="295" r:id="rId35"/>
    <p:sldId id="292" r:id="rId36"/>
    <p:sldId id="259" r:id="rId37"/>
  </p:sldIdLst>
  <p:sldSz cx="9144000" cy="5143500" type="screen16x9"/>
  <p:notesSz cx="6858000" cy="9144000"/>
  <p:defaultTextStyle>
    <a:defPPr>
      <a:defRPr lang="es-E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6F5F5"/>
    <a:srgbClr val="6D9200"/>
    <a:srgbClr val="1E1E1C"/>
    <a:srgbClr val="1D1D1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69C7853C-536D-4A76-A0AE-DD22124D55A5}" styleName="Estilo temático 1 - Énfasis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302" autoAdjust="0"/>
  </p:normalViewPr>
  <p:slideViewPr>
    <p:cSldViewPr snapToGrid="0" snapToObjects="1">
      <p:cViewPr varScale="1">
        <p:scale>
          <a:sx n="85" d="100"/>
          <a:sy n="85" d="100"/>
        </p:scale>
        <p:origin x="882" y="90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90ECB8A-3783-4BEB-9ECE-1FF1F2989B58}" type="doc">
      <dgm:prSet loTypeId="urn:microsoft.com/office/officeart/2005/8/layout/gear1" loCatId="process" qsTypeId="urn:microsoft.com/office/officeart/2005/8/quickstyle/simple2" qsCatId="simple" csTypeId="urn:microsoft.com/office/officeart/2005/8/colors/colorful3" csCatId="colorful" phldr="1"/>
      <dgm:spPr/>
    </dgm:pt>
    <dgm:pt modelId="{E927B37A-5FC5-4FF0-AF7B-DB02F6AA85F3}">
      <dgm:prSet phldrT="[Texto]"/>
      <dgm:spPr/>
      <dgm:t>
        <a:bodyPr/>
        <a:lstStyle/>
        <a:p>
          <a:r>
            <a:rPr lang="es-ES" b="1" dirty="0">
              <a:solidFill>
                <a:schemeClr val="tx1"/>
              </a:solidFill>
            </a:rPr>
            <a:t>Caso o situación problema</a:t>
          </a:r>
        </a:p>
      </dgm:t>
    </dgm:pt>
    <dgm:pt modelId="{9F343E44-70A6-4953-A799-BBFCBEBCDB19}" type="parTrans" cxnId="{9ABEC0B4-253D-43C3-82D7-D00508EE30D8}">
      <dgm:prSet/>
      <dgm:spPr/>
      <dgm:t>
        <a:bodyPr/>
        <a:lstStyle/>
        <a:p>
          <a:endParaRPr lang="es-ES" b="1">
            <a:solidFill>
              <a:schemeClr val="tx1"/>
            </a:solidFill>
          </a:endParaRPr>
        </a:p>
      </dgm:t>
    </dgm:pt>
    <dgm:pt modelId="{BA9B6FF8-6845-49B7-B59C-8EDD20FC85C3}" type="sibTrans" cxnId="{9ABEC0B4-253D-43C3-82D7-D00508EE30D8}">
      <dgm:prSet/>
      <dgm:spPr/>
      <dgm:t>
        <a:bodyPr/>
        <a:lstStyle/>
        <a:p>
          <a:endParaRPr lang="es-ES" b="1">
            <a:solidFill>
              <a:schemeClr val="tx1"/>
            </a:solidFill>
          </a:endParaRPr>
        </a:p>
      </dgm:t>
    </dgm:pt>
    <dgm:pt modelId="{554E25C4-E325-4922-8AE6-C49CA876DCEE}">
      <dgm:prSet phldrT="[Texto]"/>
      <dgm:spPr/>
      <dgm:t>
        <a:bodyPr/>
        <a:lstStyle/>
        <a:p>
          <a:r>
            <a:rPr lang="es-ES" b="1" dirty="0">
              <a:solidFill>
                <a:schemeClr val="tx1"/>
              </a:solidFill>
            </a:rPr>
            <a:t>Enunciado o pregunta</a:t>
          </a:r>
        </a:p>
      </dgm:t>
    </dgm:pt>
    <dgm:pt modelId="{12FA83E8-9A95-43C0-86A9-C30C553D2AB5}" type="parTrans" cxnId="{DE5B41DA-2B82-4E97-80EE-0A76D99777AC}">
      <dgm:prSet/>
      <dgm:spPr/>
      <dgm:t>
        <a:bodyPr/>
        <a:lstStyle/>
        <a:p>
          <a:endParaRPr lang="es-ES" b="1">
            <a:solidFill>
              <a:schemeClr val="tx1"/>
            </a:solidFill>
          </a:endParaRPr>
        </a:p>
      </dgm:t>
    </dgm:pt>
    <dgm:pt modelId="{061782E8-67FE-445A-B996-0A8F342BDC5E}" type="sibTrans" cxnId="{DE5B41DA-2B82-4E97-80EE-0A76D99777AC}">
      <dgm:prSet/>
      <dgm:spPr/>
      <dgm:t>
        <a:bodyPr/>
        <a:lstStyle/>
        <a:p>
          <a:endParaRPr lang="es-ES" b="1">
            <a:solidFill>
              <a:schemeClr val="tx1"/>
            </a:solidFill>
          </a:endParaRPr>
        </a:p>
      </dgm:t>
    </dgm:pt>
    <dgm:pt modelId="{06039D73-B9F5-4EDF-9FEA-65F109DC2B42}">
      <dgm:prSet phldrT="[Texto]"/>
      <dgm:spPr/>
      <dgm:t>
        <a:bodyPr/>
        <a:lstStyle/>
        <a:p>
          <a:r>
            <a:rPr lang="es-ES" b="1" dirty="0">
              <a:solidFill>
                <a:schemeClr val="tx1"/>
              </a:solidFill>
            </a:rPr>
            <a:t>Opciones de respuesta</a:t>
          </a:r>
        </a:p>
      </dgm:t>
    </dgm:pt>
    <dgm:pt modelId="{9D24802E-6D75-44AD-8867-7F2473ABA069}" type="parTrans" cxnId="{962D0125-A935-4C6B-8B2D-7A9178157D98}">
      <dgm:prSet/>
      <dgm:spPr/>
      <dgm:t>
        <a:bodyPr/>
        <a:lstStyle/>
        <a:p>
          <a:endParaRPr lang="es-ES" b="1">
            <a:solidFill>
              <a:schemeClr val="tx1"/>
            </a:solidFill>
          </a:endParaRPr>
        </a:p>
      </dgm:t>
    </dgm:pt>
    <dgm:pt modelId="{2493DD49-64ED-4AC6-A195-B175008A8DE1}" type="sibTrans" cxnId="{962D0125-A935-4C6B-8B2D-7A9178157D98}">
      <dgm:prSet/>
      <dgm:spPr/>
      <dgm:t>
        <a:bodyPr/>
        <a:lstStyle/>
        <a:p>
          <a:endParaRPr lang="es-ES" b="1">
            <a:solidFill>
              <a:schemeClr val="tx1"/>
            </a:solidFill>
          </a:endParaRPr>
        </a:p>
      </dgm:t>
    </dgm:pt>
    <dgm:pt modelId="{F9949AB3-7C4A-47F7-B749-B598986AE930}" type="pres">
      <dgm:prSet presAssocID="{990ECB8A-3783-4BEB-9ECE-1FF1F2989B58}" presName="composite" presStyleCnt="0">
        <dgm:presLayoutVars>
          <dgm:chMax val="3"/>
          <dgm:animLvl val="lvl"/>
          <dgm:resizeHandles val="exact"/>
        </dgm:presLayoutVars>
      </dgm:prSet>
      <dgm:spPr/>
    </dgm:pt>
    <dgm:pt modelId="{8BEBA46A-E729-4CFA-843C-E3CD64C0EBF5}" type="pres">
      <dgm:prSet presAssocID="{E927B37A-5FC5-4FF0-AF7B-DB02F6AA85F3}" presName="gear1" presStyleLbl="node1" presStyleIdx="0" presStyleCnt="3">
        <dgm:presLayoutVars>
          <dgm:chMax val="1"/>
          <dgm:bulletEnabled val="1"/>
        </dgm:presLayoutVars>
      </dgm:prSet>
      <dgm:spPr/>
    </dgm:pt>
    <dgm:pt modelId="{84C1DC30-5BD1-4B7A-9B05-6CAB124370FE}" type="pres">
      <dgm:prSet presAssocID="{E927B37A-5FC5-4FF0-AF7B-DB02F6AA85F3}" presName="gear1srcNode" presStyleLbl="node1" presStyleIdx="0" presStyleCnt="3"/>
      <dgm:spPr/>
    </dgm:pt>
    <dgm:pt modelId="{686DE216-029E-4609-A09E-5189A88EA255}" type="pres">
      <dgm:prSet presAssocID="{E927B37A-5FC5-4FF0-AF7B-DB02F6AA85F3}" presName="gear1dstNode" presStyleLbl="node1" presStyleIdx="0" presStyleCnt="3"/>
      <dgm:spPr/>
    </dgm:pt>
    <dgm:pt modelId="{80B11D72-2B7D-4C45-95DD-A0BDE0920F16}" type="pres">
      <dgm:prSet presAssocID="{554E25C4-E325-4922-8AE6-C49CA876DCEE}" presName="gear2" presStyleLbl="node1" presStyleIdx="1" presStyleCnt="3">
        <dgm:presLayoutVars>
          <dgm:chMax val="1"/>
          <dgm:bulletEnabled val="1"/>
        </dgm:presLayoutVars>
      </dgm:prSet>
      <dgm:spPr/>
    </dgm:pt>
    <dgm:pt modelId="{69FC7538-93A8-417A-B61C-542846B6A204}" type="pres">
      <dgm:prSet presAssocID="{554E25C4-E325-4922-8AE6-C49CA876DCEE}" presName="gear2srcNode" presStyleLbl="node1" presStyleIdx="1" presStyleCnt="3"/>
      <dgm:spPr/>
    </dgm:pt>
    <dgm:pt modelId="{7CBF5777-7877-4FD1-9F00-832A784F7EF0}" type="pres">
      <dgm:prSet presAssocID="{554E25C4-E325-4922-8AE6-C49CA876DCEE}" presName="gear2dstNode" presStyleLbl="node1" presStyleIdx="1" presStyleCnt="3"/>
      <dgm:spPr/>
    </dgm:pt>
    <dgm:pt modelId="{40FD4526-3074-4B31-8637-2B7E0907F7F8}" type="pres">
      <dgm:prSet presAssocID="{06039D73-B9F5-4EDF-9FEA-65F109DC2B42}" presName="gear3" presStyleLbl="node1" presStyleIdx="2" presStyleCnt="3"/>
      <dgm:spPr/>
    </dgm:pt>
    <dgm:pt modelId="{6479065F-554D-418D-A007-8EAAC57A8070}" type="pres">
      <dgm:prSet presAssocID="{06039D73-B9F5-4EDF-9FEA-65F109DC2B42}" presName="gear3tx" presStyleLbl="node1" presStyleIdx="2" presStyleCnt="3">
        <dgm:presLayoutVars>
          <dgm:chMax val="1"/>
          <dgm:bulletEnabled val="1"/>
        </dgm:presLayoutVars>
      </dgm:prSet>
      <dgm:spPr/>
    </dgm:pt>
    <dgm:pt modelId="{780BA6C1-CA34-4A17-92CF-AEF923F7BD10}" type="pres">
      <dgm:prSet presAssocID="{06039D73-B9F5-4EDF-9FEA-65F109DC2B42}" presName="gear3srcNode" presStyleLbl="node1" presStyleIdx="2" presStyleCnt="3"/>
      <dgm:spPr/>
    </dgm:pt>
    <dgm:pt modelId="{B62D79ED-CAA9-4907-B9F9-A3354CFB1B6E}" type="pres">
      <dgm:prSet presAssocID="{06039D73-B9F5-4EDF-9FEA-65F109DC2B42}" presName="gear3dstNode" presStyleLbl="node1" presStyleIdx="2" presStyleCnt="3"/>
      <dgm:spPr/>
    </dgm:pt>
    <dgm:pt modelId="{B99A77A0-3C94-4613-86B1-75CB0253590B}" type="pres">
      <dgm:prSet presAssocID="{BA9B6FF8-6845-49B7-B59C-8EDD20FC85C3}" presName="connector1" presStyleLbl="sibTrans2D1" presStyleIdx="0" presStyleCnt="3"/>
      <dgm:spPr/>
    </dgm:pt>
    <dgm:pt modelId="{94A408CF-5A1C-43E7-9F7C-6DBAB2BC14FE}" type="pres">
      <dgm:prSet presAssocID="{061782E8-67FE-445A-B996-0A8F342BDC5E}" presName="connector2" presStyleLbl="sibTrans2D1" presStyleIdx="1" presStyleCnt="3"/>
      <dgm:spPr/>
    </dgm:pt>
    <dgm:pt modelId="{2350BA31-01DD-415B-88FD-785466B6C00D}" type="pres">
      <dgm:prSet presAssocID="{2493DD49-64ED-4AC6-A195-B175008A8DE1}" presName="connector3" presStyleLbl="sibTrans2D1" presStyleIdx="2" presStyleCnt="3"/>
      <dgm:spPr/>
    </dgm:pt>
  </dgm:ptLst>
  <dgm:cxnLst>
    <dgm:cxn modelId="{F3D49908-C850-4866-9CB2-73B94C861C45}" type="presOf" srcId="{554E25C4-E325-4922-8AE6-C49CA876DCEE}" destId="{80B11D72-2B7D-4C45-95DD-A0BDE0920F16}" srcOrd="0" destOrd="0" presId="urn:microsoft.com/office/officeart/2005/8/layout/gear1"/>
    <dgm:cxn modelId="{962D0125-A935-4C6B-8B2D-7A9178157D98}" srcId="{990ECB8A-3783-4BEB-9ECE-1FF1F2989B58}" destId="{06039D73-B9F5-4EDF-9FEA-65F109DC2B42}" srcOrd="2" destOrd="0" parTransId="{9D24802E-6D75-44AD-8867-7F2473ABA069}" sibTransId="{2493DD49-64ED-4AC6-A195-B175008A8DE1}"/>
    <dgm:cxn modelId="{C91E453C-9246-4BF2-8849-A617202FF40E}" type="presOf" srcId="{990ECB8A-3783-4BEB-9ECE-1FF1F2989B58}" destId="{F9949AB3-7C4A-47F7-B749-B598986AE930}" srcOrd="0" destOrd="0" presId="urn:microsoft.com/office/officeart/2005/8/layout/gear1"/>
    <dgm:cxn modelId="{396D3363-40C6-4D89-A984-2F101D39BFD9}" type="presOf" srcId="{2493DD49-64ED-4AC6-A195-B175008A8DE1}" destId="{2350BA31-01DD-415B-88FD-785466B6C00D}" srcOrd="0" destOrd="0" presId="urn:microsoft.com/office/officeart/2005/8/layout/gear1"/>
    <dgm:cxn modelId="{337E154E-BD8A-41A9-8AB9-5F8BFBF1AD89}" type="presOf" srcId="{E927B37A-5FC5-4FF0-AF7B-DB02F6AA85F3}" destId="{686DE216-029E-4609-A09E-5189A88EA255}" srcOrd="2" destOrd="0" presId="urn:microsoft.com/office/officeart/2005/8/layout/gear1"/>
    <dgm:cxn modelId="{48128953-113F-4098-8294-43ACAFB17DD5}" type="presOf" srcId="{061782E8-67FE-445A-B996-0A8F342BDC5E}" destId="{94A408CF-5A1C-43E7-9F7C-6DBAB2BC14FE}" srcOrd="0" destOrd="0" presId="urn:microsoft.com/office/officeart/2005/8/layout/gear1"/>
    <dgm:cxn modelId="{30880F58-E943-4CDE-B18A-940C8CA5D026}" type="presOf" srcId="{554E25C4-E325-4922-8AE6-C49CA876DCEE}" destId="{69FC7538-93A8-417A-B61C-542846B6A204}" srcOrd="1" destOrd="0" presId="urn:microsoft.com/office/officeart/2005/8/layout/gear1"/>
    <dgm:cxn modelId="{C87B1183-438F-419E-8C7C-C0619D0C6B74}" type="presOf" srcId="{06039D73-B9F5-4EDF-9FEA-65F109DC2B42}" destId="{780BA6C1-CA34-4A17-92CF-AEF923F7BD10}" srcOrd="2" destOrd="0" presId="urn:microsoft.com/office/officeart/2005/8/layout/gear1"/>
    <dgm:cxn modelId="{9D1F559A-D262-4A2E-8538-8C9D8218C938}" type="presOf" srcId="{06039D73-B9F5-4EDF-9FEA-65F109DC2B42}" destId="{B62D79ED-CAA9-4907-B9F9-A3354CFB1B6E}" srcOrd="3" destOrd="0" presId="urn:microsoft.com/office/officeart/2005/8/layout/gear1"/>
    <dgm:cxn modelId="{23673FB1-FCD7-4F61-B7E7-EFBC81EB4FCE}" type="presOf" srcId="{554E25C4-E325-4922-8AE6-C49CA876DCEE}" destId="{7CBF5777-7877-4FD1-9F00-832A784F7EF0}" srcOrd="2" destOrd="0" presId="urn:microsoft.com/office/officeart/2005/8/layout/gear1"/>
    <dgm:cxn modelId="{9ABEC0B4-253D-43C3-82D7-D00508EE30D8}" srcId="{990ECB8A-3783-4BEB-9ECE-1FF1F2989B58}" destId="{E927B37A-5FC5-4FF0-AF7B-DB02F6AA85F3}" srcOrd="0" destOrd="0" parTransId="{9F343E44-70A6-4953-A799-BBFCBEBCDB19}" sibTransId="{BA9B6FF8-6845-49B7-B59C-8EDD20FC85C3}"/>
    <dgm:cxn modelId="{4AF9B0CC-56EB-4CA7-AAE9-6EA1FA52CC8D}" type="presOf" srcId="{BA9B6FF8-6845-49B7-B59C-8EDD20FC85C3}" destId="{B99A77A0-3C94-4613-86B1-75CB0253590B}" srcOrd="0" destOrd="0" presId="urn:microsoft.com/office/officeart/2005/8/layout/gear1"/>
    <dgm:cxn modelId="{4040EDCE-7EC9-4586-BB6A-12B9BB9F9691}" type="presOf" srcId="{E927B37A-5FC5-4FF0-AF7B-DB02F6AA85F3}" destId="{8BEBA46A-E729-4CFA-843C-E3CD64C0EBF5}" srcOrd="0" destOrd="0" presId="urn:microsoft.com/office/officeart/2005/8/layout/gear1"/>
    <dgm:cxn modelId="{DE5B41DA-2B82-4E97-80EE-0A76D99777AC}" srcId="{990ECB8A-3783-4BEB-9ECE-1FF1F2989B58}" destId="{554E25C4-E325-4922-8AE6-C49CA876DCEE}" srcOrd="1" destOrd="0" parTransId="{12FA83E8-9A95-43C0-86A9-C30C553D2AB5}" sibTransId="{061782E8-67FE-445A-B996-0A8F342BDC5E}"/>
    <dgm:cxn modelId="{48FAA1DF-F425-4D1D-9993-1CB9CB9F9C3D}" type="presOf" srcId="{06039D73-B9F5-4EDF-9FEA-65F109DC2B42}" destId="{6479065F-554D-418D-A007-8EAAC57A8070}" srcOrd="1" destOrd="0" presId="urn:microsoft.com/office/officeart/2005/8/layout/gear1"/>
    <dgm:cxn modelId="{0671C7E3-92E8-4D20-839B-4A8A2C89320E}" type="presOf" srcId="{E927B37A-5FC5-4FF0-AF7B-DB02F6AA85F3}" destId="{84C1DC30-5BD1-4B7A-9B05-6CAB124370FE}" srcOrd="1" destOrd="0" presId="urn:microsoft.com/office/officeart/2005/8/layout/gear1"/>
    <dgm:cxn modelId="{C1A03EF2-AB4A-4221-BA15-D72104E4FD0B}" type="presOf" srcId="{06039D73-B9F5-4EDF-9FEA-65F109DC2B42}" destId="{40FD4526-3074-4B31-8637-2B7E0907F7F8}" srcOrd="0" destOrd="0" presId="urn:microsoft.com/office/officeart/2005/8/layout/gear1"/>
    <dgm:cxn modelId="{8C929247-AB30-4EC6-AF4C-AC3BED741DCF}" type="presParOf" srcId="{F9949AB3-7C4A-47F7-B749-B598986AE930}" destId="{8BEBA46A-E729-4CFA-843C-E3CD64C0EBF5}" srcOrd="0" destOrd="0" presId="urn:microsoft.com/office/officeart/2005/8/layout/gear1"/>
    <dgm:cxn modelId="{5C273C75-68D2-4E13-93C4-C73B68AA46C1}" type="presParOf" srcId="{F9949AB3-7C4A-47F7-B749-B598986AE930}" destId="{84C1DC30-5BD1-4B7A-9B05-6CAB124370FE}" srcOrd="1" destOrd="0" presId="urn:microsoft.com/office/officeart/2005/8/layout/gear1"/>
    <dgm:cxn modelId="{C5609799-71A6-4A0C-86FA-CE2CDDE93BC2}" type="presParOf" srcId="{F9949AB3-7C4A-47F7-B749-B598986AE930}" destId="{686DE216-029E-4609-A09E-5189A88EA255}" srcOrd="2" destOrd="0" presId="urn:microsoft.com/office/officeart/2005/8/layout/gear1"/>
    <dgm:cxn modelId="{BE7B5304-8DEA-4048-BC9E-75321299993E}" type="presParOf" srcId="{F9949AB3-7C4A-47F7-B749-B598986AE930}" destId="{80B11D72-2B7D-4C45-95DD-A0BDE0920F16}" srcOrd="3" destOrd="0" presId="urn:microsoft.com/office/officeart/2005/8/layout/gear1"/>
    <dgm:cxn modelId="{AAFB58EF-8D96-4C0C-B416-07A9890859D0}" type="presParOf" srcId="{F9949AB3-7C4A-47F7-B749-B598986AE930}" destId="{69FC7538-93A8-417A-B61C-542846B6A204}" srcOrd="4" destOrd="0" presId="urn:microsoft.com/office/officeart/2005/8/layout/gear1"/>
    <dgm:cxn modelId="{75A72D41-EC7D-4202-A16F-0C9B8D1C4716}" type="presParOf" srcId="{F9949AB3-7C4A-47F7-B749-B598986AE930}" destId="{7CBF5777-7877-4FD1-9F00-832A784F7EF0}" srcOrd="5" destOrd="0" presId="urn:microsoft.com/office/officeart/2005/8/layout/gear1"/>
    <dgm:cxn modelId="{AD2117FE-1FC7-479F-B1AB-761214B4DB1E}" type="presParOf" srcId="{F9949AB3-7C4A-47F7-B749-B598986AE930}" destId="{40FD4526-3074-4B31-8637-2B7E0907F7F8}" srcOrd="6" destOrd="0" presId="urn:microsoft.com/office/officeart/2005/8/layout/gear1"/>
    <dgm:cxn modelId="{A64B8172-AE9C-4222-B4DE-1EF385A52C3D}" type="presParOf" srcId="{F9949AB3-7C4A-47F7-B749-B598986AE930}" destId="{6479065F-554D-418D-A007-8EAAC57A8070}" srcOrd="7" destOrd="0" presId="urn:microsoft.com/office/officeart/2005/8/layout/gear1"/>
    <dgm:cxn modelId="{057683B5-BDD6-49CB-89BC-02EE1BC42028}" type="presParOf" srcId="{F9949AB3-7C4A-47F7-B749-B598986AE930}" destId="{780BA6C1-CA34-4A17-92CF-AEF923F7BD10}" srcOrd="8" destOrd="0" presId="urn:microsoft.com/office/officeart/2005/8/layout/gear1"/>
    <dgm:cxn modelId="{D8A7C699-C797-495D-B9FF-1D14D33E9395}" type="presParOf" srcId="{F9949AB3-7C4A-47F7-B749-B598986AE930}" destId="{B62D79ED-CAA9-4907-B9F9-A3354CFB1B6E}" srcOrd="9" destOrd="0" presId="urn:microsoft.com/office/officeart/2005/8/layout/gear1"/>
    <dgm:cxn modelId="{95044F1D-9537-4E89-A354-8393603958E1}" type="presParOf" srcId="{F9949AB3-7C4A-47F7-B749-B598986AE930}" destId="{B99A77A0-3C94-4613-86B1-75CB0253590B}" srcOrd="10" destOrd="0" presId="urn:microsoft.com/office/officeart/2005/8/layout/gear1"/>
    <dgm:cxn modelId="{775C2297-8CD4-4318-A296-19EB68404551}" type="presParOf" srcId="{F9949AB3-7C4A-47F7-B749-B598986AE930}" destId="{94A408CF-5A1C-43E7-9F7C-6DBAB2BC14FE}" srcOrd="11" destOrd="0" presId="urn:microsoft.com/office/officeart/2005/8/layout/gear1"/>
    <dgm:cxn modelId="{45CE6597-1CA6-4E76-9F26-54EED7BFE678}" type="presParOf" srcId="{F9949AB3-7C4A-47F7-B749-B598986AE930}" destId="{2350BA31-01DD-415B-88FD-785466B6C00D}" srcOrd="12" destOrd="0" presId="urn:microsoft.com/office/officeart/2005/8/layout/gear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C51AD1B-7A98-4194-BDF4-8AA52A165EE5}" type="doc">
      <dgm:prSet loTypeId="urn:microsoft.com/office/officeart/2005/8/layout/pyramid2" loCatId="pyramid" qsTypeId="urn:microsoft.com/office/officeart/2005/8/quickstyle/3d1" qsCatId="3D" csTypeId="urn:microsoft.com/office/officeart/2005/8/colors/colorful3" csCatId="colorful" phldr="1"/>
      <dgm:spPr/>
      <dgm:t>
        <a:bodyPr/>
        <a:lstStyle/>
        <a:p>
          <a:endParaRPr lang="es-ES"/>
        </a:p>
      </dgm:t>
    </dgm:pt>
    <dgm:pt modelId="{C5DD9101-BFE4-46BB-BACB-8079946597A2}">
      <dgm:prSet/>
      <dgm:spPr/>
      <dgm:t>
        <a:bodyPr/>
        <a:lstStyle/>
        <a:p>
          <a:pPr rtl="0"/>
          <a:r>
            <a:rPr lang="en-US" b="1" i="0" dirty="0">
              <a:latin typeface="Lucida Sans" panose="020B0602030504020204" pitchFamily="34" charset="0"/>
            </a:rPr>
            <a:t>El </a:t>
          </a:r>
          <a:r>
            <a:rPr lang="en-US" b="1" i="0" dirty="0" err="1">
              <a:latin typeface="Lucida Sans" panose="020B0602030504020204" pitchFamily="34" charset="0"/>
            </a:rPr>
            <a:t>contexto</a:t>
          </a:r>
          <a:r>
            <a:rPr lang="en-US" b="1" i="0" dirty="0">
              <a:latin typeface="Lucida Sans" panose="020B0602030504020204" pitchFamily="34" charset="0"/>
            </a:rPr>
            <a:t> </a:t>
          </a:r>
          <a:r>
            <a:rPr lang="en-US" b="1" i="0" dirty="0" err="1">
              <a:latin typeface="Lucida Sans" panose="020B0602030504020204" pitchFamily="34" charset="0"/>
            </a:rPr>
            <a:t>sitúa</a:t>
          </a:r>
          <a:r>
            <a:rPr lang="en-US" b="1" i="0" dirty="0">
              <a:latin typeface="Lucida Sans" panose="020B0602030504020204" pitchFamily="34" charset="0"/>
            </a:rPr>
            <a:t> el </a:t>
          </a:r>
          <a:r>
            <a:rPr lang="en-US" b="1" i="0" dirty="0" err="1">
              <a:latin typeface="Lucida Sans" panose="020B0602030504020204" pitchFamily="34" charset="0"/>
            </a:rPr>
            <a:t>problema</a:t>
          </a:r>
          <a:endParaRPr lang="en-US" b="1" dirty="0">
            <a:latin typeface="Lucida Sans" panose="020B0602030504020204" pitchFamily="34" charset="0"/>
          </a:endParaRPr>
        </a:p>
      </dgm:t>
    </dgm:pt>
    <dgm:pt modelId="{F34E0A19-0BC9-4A8F-B147-743E8CCCC9CC}" type="parTrans" cxnId="{DD9D7F41-4104-4412-A8A2-DE41DD564A15}">
      <dgm:prSet/>
      <dgm:spPr/>
      <dgm:t>
        <a:bodyPr/>
        <a:lstStyle/>
        <a:p>
          <a:endParaRPr lang="es-ES"/>
        </a:p>
      </dgm:t>
    </dgm:pt>
    <dgm:pt modelId="{D459A2E1-8197-4B3D-8411-0775A7F33A38}" type="sibTrans" cxnId="{DD9D7F41-4104-4412-A8A2-DE41DD564A15}">
      <dgm:prSet/>
      <dgm:spPr/>
      <dgm:t>
        <a:bodyPr/>
        <a:lstStyle/>
        <a:p>
          <a:endParaRPr lang="es-ES"/>
        </a:p>
      </dgm:t>
    </dgm:pt>
    <dgm:pt modelId="{2CC18878-5A6D-43E7-B751-A7DD8173DBD3}">
      <dgm:prSet/>
      <dgm:spPr/>
      <dgm:t>
        <a:bodyPr/>
        <a:lstStyle/>
        <a:p>
          <a:r>
            <a:rPr lang="es-ES" b="1" spc="-195" dirty="0">
              <a:latin typeface="Lucida Sans"/>
              <a:cs typeface="Lucida Sans"/>
            </a:rPr>
            <a:t>Lo</a:t>
          </a:r>
          <a:r>
            <a:rPr lang="es-ES" b="1" spc="-350" dirty="0">
              <a:latin typeface="Lucida Sans"/>
              <a:cs typeface="Lucida Sans"/>
            </a:rPr>
            <a:t> </a:t>
          </a:r>
          <a:r>
            <a:rPr lang="es-ES" b="1" spc="-160" dirty="0">
              <a:latin typeface="Lucida Sans"/>
              <a:cs typeface="Lucida Sans"/>
            </a:rPr>
            <a:t>ubica</a:t>
          </a:r>
          <a:r>
            <a:rPr lang="es-ES" b="1" spc="-390" dirty="0">
              <a:latin typeface="Lucida Sans"/>
              <a:cs typeface="Lucida Sans"/>
            </a:rPr>
            <a:t> </a:t>
          </a:r>
          <a:r>
            <a:rPr lang="es-ES" b="1" spc="-185" dirty="0">
              <a:latin typeface="Lucida Sans"/>
              <a:cs typeface="Lucida Sans"/>
            </a:rPr>
            <a:t>en</a:t>
          </a:r>
          <a:r>
            <a:rPr lang="es-ES" b="1" spc="-375" dirty="0">
              <a:latin typeface="Lucida Sans"/>
              <a:cs typeface="Lucida Sans"/>
            </a:rPr>
            <a:t> </a:t>
          </a:r>
          <a:r>
            <a:rPr lang="es-ES" b="1" spc="-250" dirty="0">
              <a:latin typeface="Lucida Sans"/>
              <a:cs typeface="Lucida Sans"/>
            </a:rPr>
            <a:t>tiempo</a:t>
          </a:r>
          <a:r>
            <a:rPr lang="es-ES" b="1" spc="-390" dirty="0">
              <a:latin typeface="Lucida Sans"/>
              <a:cs typeface="Lucida Sans"/>
            </a:rPr>
            <a:t> </a:t>
          </a:r>
          <a:r>
            <a:rPr lang="es-ES" b="1" spc="-275" dirty="0">
              <a:latin typeface="Lucida Sans"/>
              <a:cs typeface="Lucida Sans"/>
            </a:rPr>
            <a:t>y </a:t>
          </a:r>
          <a:r>
            <a:rPr lang="es-ES" b="1" spc="-160" dirty="0">
              <a:latin typeface="Lucida Sans"/>
              <a:cs typeface="Lucida Sans"/>
            </a:rPr>
            <a:t>espacio</a:t>
          </a:r>
          <a:endParaRPr lang="en-US" dirty="0"/>
        </a:p>
      </dgm:t>
    </dgm:pt>
    <dgm:pt modelId="{0851B360-1170-4478-AF0D-EE1055FC7D8B}" type="parTrans" cxnId="{F2908FB2-C0E5-40BE-BB61-F0B5FFE6B2CF}">
      <dgm:prSet/>
      <dgm:spPr/>
      <dgm:t>
        <a:bodyPr/>
        <a:lstStyle/>
        <a:p>
          <a:endParaRPr lang="es-ES"/>
        </a:p>
      </dgm:t>
    </dgm:pt>
    <dgm:pt modelId="{B2BC4EB8-E992-4556-8AC4-2166796A675E}" type="sibTrans" cxnId="{F2908FB2-C0E5-40BE-BB61-F0B5FFE6B2CF}">
      <dgm:prSet/>
      <dgm:spPr/>
      <dgm:t>
        <a:bodyPr/>
        <a:lstStyle/>
        <a:p>
          <a:endParaRPr lang="es-ES"/>
        </a:p>
      </dgm:t>
    </dgm:pt>
    <dgm:pt modelId="{5EE46F79-C31E-454D-8BE7-9D5506791909}">
      <dgm:prSet/>
      <dgm:spPr/>
      <dgm:t>
        <a:bodyPr/>
        <a:lstStyle/>
        <a:p>
          <a:r>
            <a:rPr lang="en-US" b="1" spc="-120">
              <a:latin typeface="Lucida Sans"/>
              <a:cs typeface="Lucida Sans"/>
            </a:rPr>
            <a:t>Lo </a:t>
          </a:r>
          <a:r>
            <a:rPr lang="en-US" b="1" spc="-125">
              <a:latin typeface="Lucida Sans"/>
              <a:cs typeface="Lucida Sans"/>
            </a:rPr>
            <a:t>describe y </a:t>
          </a:r>
          <a:r>
            <a:rPr lang="en-US" b="1" spc="-195">
              <a:latin typeface="Lucida Sans"/>
              <a:cs typeface="Lucida Sans"/>
            </a:rPr>
            <a:t>lo n</a:t>
          </a:r>
          <a:r>
            <a:rPr lang="en-US" b="1" spc="-114">
              <a:latin typeface="Lucida Sans"/>
              <a:cs typeface="Lucida Sans"/>
            </a:rPr>
            <a:t>arra</a:t>
          </a:r>
          <a:endParaRPr lang="en-US" dirty="0"/>
        </a:p>
      </dgm:t>
    </dgm:pt>
    <dgm:pt modelId="{D6BC1754-BB27-4B56-BCE6-350C96534DD1}" type="parTrans" cxnId="{8E258C0F-A8F1-4178-B1A0-6ECD5C8AD24C}">
      <dgm:prSet/>
      <dgm:spPr/>
      <dgm:t>
        <a:bodyPr/>
        <a:lstStyle/>
        <a:p>
          <a:endParaRPr lang="es-ES"/>
        </a:p>
      </dgm:t>
    </dgm:pt>
    <dgm:pt modelId="{9424BBE0-FB9D-4045-9084-93B537571EFA}" type="sibTrans" cxnId="{8E258C0F-A8F1-4178-B1A0-6ECD5C8AD24C}">
      <dgm:prSet/>
      <dgm:spPr/>
      <dgm:t>
        <a:bodyPr/>
        <a:lstStyle/>
        <a:p>
          <a:endParaRPr lang="es-ES"/>
        </a:p>
      </dgm:t>
    </dgm:pt>
    <dgm:pt modelId="{D998C832-F9CF-4E37-9603-7C4EE20AF675}">
      <dgm:prSet/>
      <dgm:spPr/>
      <dgm:t>
        <a:bodyPr/>
        <a:lstStyle/>
        <a:p>
          <a:r>
            <a:rPr lang="es-ES" b="1" spc="-135">
              <a:latin typeface="Lucida Sans"/>
              <a:cs typeface="Lucida Sans"/>
            </a:rPr>
            <a:t>Muestra </a:t>
          </a:r>
          <a:r>
            <a:rPr lang="es-ES" b="1" spc="-130">
              <a:latin typeface="Lucida Sans"/>
              <a:cs typeface="Lucida Sans"/>
            </a:rPr>
            <a:t>las </a:t>
          </a:r>
          <a:r>
            <a:rPr lang="es-ES" b="1" spc="-125">
              <a:latin typeface="Lucida Sans"/>
              <a:cs typeface="Lucida Sans"/>
            </a:rPr>
            <a:t>relaciones </a:t>
          </a:r>
          <a:r>
            <a:rPr lang="es-ES" b="1" spc="-95">
              <a:latin typeface="Lucida Sans"/>
              <a:cs typeface="Lucida Sans"/>
            </a:rPr>
            <a:t>de</a:t>
          </a:r>
          <a:r>
            <a:rPr lang="es-ES" b="1" spc="-450">
              <a:latin typeface="Lucida Sans"/>
              <a:cs typeface="Lucida Sans"/>
            </a:rPr>
            <a:t> </a:t>
          </a:r>
          <a:r>
            <a:rPr lang="es-ES" b="1" spc="-130">
              <a:latin typeface="Lucida Sans"/>
              <a:cs typeface="Lucida Sans"/>
            </a:rPr>
            <a:t>las  </a:t>
          </a:r>
          <a:r>
            <a:rPr lang="es-ES" b="1" spc="-140">
              <a:latin typeface="Lucida Sans"/>
              <a:cs typeface="Lucida Sans"/>
            </a:rPr>
            <a:t>variables</a:t>
          </a:r>
          <a:endParaRPr lang="en-US" dirty="0"/>
        </a:p>
      </dgm:t>
    </dgm:pt>
    <dgm:pt modelId="{7F4B5CC0-B9E2-43DB-A8CD-291701CD7B80}" type="parTrans" cxnId="{8617C9D1-30A5-496D-80F5-BBD6786DC997}">
      <dgm:prSet/>
      <dgm:spPr/>
      <dgm:t>
        <a:bodyPr/>
        <a:lstStyle/>
        <a:p>
          <a:endParaRPr lang="es-ES"/>
        </a:p>
      </dgm:t>
    </dgm:pt>
    <dgm:pt modelId="{CD4ED01C-66FE-4258-A0DC-D9B88985753A}" type="sibTrans" cxnId="{8617C9D1-30A5-496D-80F5-BBD6786DC997}">
      <dgm:prSet/>
      <dgm:spPr/>
      <dgm:t>
        <a:bodyPr/>
        <a:lstStyle/>
        <a:p>
          <a:endParaRPr lang="es-ES"/>
        </a:p>
      </dgm:t>
    </dgm:pt>
    <dgm:pt modelId="{129C15AF-BB44-4BFF-A506-497EFAF559CA}">
      <dgm:prSet/>
      <dgm:spPr/>
      <dgm:t>
        <a:bodyPr/>
        <a:lstStyle/>
        <a:p>
          <a:r>
            <a:rPr lang="es-ES" b="1" dirty="0">
              <a:latin typeface="Lucida Sans" panose="020B0602030504020204" pitchFamily="34" charset="0"/>
            </a:rPr>
            <a:t>Análisis</a:t>
          </a:r>
          <a:endParaRPr lang="en-US" b="1" dirty="0">
            <a:latin typeface="Lucida Sans" panose="020B0602030504020204" pitchFamily="34" charset="0"/>
          </a:endParaRPr>
        </a:p>
      </dgm:t>
    </dgm:pt>
    <dgm:pt modelId="{DFDF7120-0919-4F8B-B779-A6433C8C6575}" type="parTrans" cxnId="{E3CCF936-13A5-43C0-9BC1-BC02AD32564E}">
      <dgm:prSet/>
      <dgm:spPr/>
      <dgm:t>
        <a:bodyPr/>
        <a:lstStyle/>
        <a:p>
          <a:endParaRPr lang="es-ES"/>
        </a:p>
      </dgm:t>
    </dgm:pt>
    <dgm:pt modelId="{F43481B3-F04A-4AE5-8FA3-5320EC15C9B1}" type="sibTrans" cxnId="{E3CCF936-13A5-43C0-9BC1-BC02AD32564E}">
      <dgm:prSet/>
      <dgm:spPr/>
      <dgm:t>
        <a:bodyPr/>
        <a:lstStyle/>
        <a:p>
          <a:endParaRPr lang="es-ES"/>
        </a:p>
      </dgm:t>
    </dgm:pt>
    <dgm:pt modelId="{D5720FCB-8CD4-428B-8662-EBA083CDCE92}">
      <dgm:prSet/>
      <dgm:spPr/>
      <dgm:t>
        <a:bodyPr/>
        <a:lstStyle/>
        <a:p>
          <a:r>
            <a:rPr lang="es-ES" b="1" dirty="0">
              <a:latin typeface="Lucida Sans" panose="020B0602030504020204" pitchFamily="34" charset="0"/>
            </a:rPr>
            <a:t>Tomar una decisión</a:t>
          </a:r>
          <a:endParaRPr lang="en-US" b="1" dirty="0">
            <a:latin typeface="Lucida Sans" panose="020B0602030504020204" pitchFamily="34" charset="0"/>
          </a:endParaRPr>
        </a:p>
      </dgm:t>
    </dgm:pt>
    <dgm:pt modelId="{19C75F33-8395-4FA0-80ED-B278A1890BE3}" type="parTrans" cxnId="{D3377AC7-BFEC-4EA7-9F3F-EE31764B197B}">
      <dgm:prSet/>
      <dgm:spPr/>
      <dgm:t>
        <a:bodyPr/>
        <a:lstStyle/>
        <a:p>
          <a:endParaRPr lang="es-ES"/>
        </a:p>
      </dgm:t>
    </dgm:pt>
    <dgm:pt modelId="{D2E5B3E4-6267-4CFA-8BCF-6375302854D0}" type="sibTrans" cxnId="{D3377AC7-BFEC-4EA7-9F3F-EE31764B197B}">
      <dgm:prSet/>
      <dgm:spPr/>
      <dgm:t>
        <a:bodyPr/>
        <a:lstStyle/>
        <a:p>
          <a:endParaRPr lang="es-ES"/>
        </a:p>
      </dgm:t>
    </dgm:pt>
    <dgm:pt modelId="{AF2358CD-EB2A-4F9F-9CA4-DDE9B2E322AB}">
      <dgm:prSet/>
      <dgm:spPr/>
      <dgm:t>
        <a:bodyPr/>
        <a:lstStyle/>
        <a:p>
          <a:r>
            <a:rPr lang="es-ES" b="1" dirty="0">
              <a:latin typeface="Lucida Sans" panose="020B0602030504020204" pitchFamily="34" charset="0"/>
            </a:rPr>
            <a:t>Método de caso</a:t>
          </a:r>
          <a:endParaRPr lang="en-US" b="1" dirty="0">
            <a:latin typeface="Lucida Sans" panose="020B0602030504020204" pitchFamily="34" charset="0"/>
          </a:endParaRPr>
        </a:p>
      </dgm:t>
    </dgm:pt>
    <dgm:pt modelId="{6B35819E-CF18-4196-B4D4-54471C56B87C}" type="parTrans" cxnId="{FCC18F75-0B08-4872-8F93-3139A86A5295}">
      <dgm:prSet/>
      <dgm:spPr/>
      <dgm:t>
        <a:bodyPr/>
        <a:lstStyle/>
        <a:p>
          <a:endParaRPr lang="es-ES"/>
        </a:p>
      </dgm:t>
    </dgm:pt>
    <dgm:pt modelId="{28234F50-D98F-4330-91E1-19B245067023}" type="sibTrans" cxnId="{FCC18F75-0B08-4872-8F93-3139A86A5295}">
      <dgm:prSet/>
      <dgm:spPr/>
      <dgm:t>
        <a:bodyPr/>
        <a:lstStyle/>
        <a:p>
          <a:endParaRPr lang="es-ES"/>
        </a:p>
      </dgm:t>
    </dgm:pt>
    <dgm:pt modelId="{8C44E64F-EE6B-4955-BACF-3B2659B47400}" type="pres">
      <dgm:prSet presAssocID="{8C51AD1B-7A98-4194-BDF4-8AA52A165EE5}" presName="compositeShape" presStyleCnt="0">
        <dgm:presLayoutVars>
          <dgm:dir/>
          <dgm:resizeHandles/>
        </dgm:presLayoutVars>
      </dgm:prSet>
      <dgm:spPr/>
    </dgm:pt>
    <dgm:pt modelId="{E9C35A74-FCFF-45BE-AC0D-6A585A3ACB12}" type="pres">
      <dgm:prSet presAssocID="{8C51AD1B-7A98-4194-BDF4-8AA52A165EE5}" presName="pyramid" presStyleLbl="node1" presStyleIdx="0" presStyleCnt="1"/>
      <dgm:spPr/>
    </dgm:pt>
    <dgm:pt modelId="{57DB625F-6EBD-43F2-A704-7F55D7580244}" type="pres">
      <dgm:prSet presAssocID="{8C51AD1B-7A98-4194-BDF4-8AA52A165EE5}" presName="theList" presStyleCnt="0"/>
      <dgm:spPr/>
    </dgm:pt>
    <dgm:pt modelId="{0436F37A-2AF4-4BBA-8B19-D6FC8C80CBBE}" type="pres">
      <dgm:prSet presAssocID="{C5DD9101-BFE4-46BB-BACB-8079946597A2}" presName="aNode" presStyleLbl="fgAcc1" presStyleIdx="0" presStyleCnt="7" custLinFactY="642643" custLinFactNeighborX="1521" custLinFactNeighborY="700000">
        <dgm:presLayoutVars>
          <dgm:bulletEnabled val="1"/>
        </dgm:presLayoutVars>
      </dgm:prSet>
      <dgm:spPr/>
    </dgm:pt>
    <dgm:pt modelId="{768FB8CE-9B8A-48F7-9E59-38AD8D910E75}" type="pres">
      <dgm:prSet presAssocID="{C5DD9101-BFE4-46BB-BACB-8079946597A2}" presName="aSpace" presStyleCnt="0"/>
      <dgm:spPr/>
    </dgm:pt>
    <dgm:pt modelId="{4AA6010F-0202-487D-8D1E-0230EA1A9633}" type="pres">
      <dgm:prSet presAssocID="{2CC18878-5A6D-43E7-B751-A7DD8173DBD3}" presName="aNode" presStyleLbl="fgAcc1" presStyleIdx="1" presStyleCnt="7" custScaleX="99233" custLinFactY="414526" custLinFactNeighborX="0" custLinFactNeighborY="500000">
        <dgm:presLayoutVars>
          <dgm:bulletEnabled val="1"/>
        </dgm:presLayoutVars>
      </dgm:prSet>
      <dgm:spPr/>
    </dgm:pt>
    <dgm:pt modelId="{ACAC7322-3994-4B27-9A0B-4C9BAE7EFE68}" type="pres">
      <dgm:prSet presAssocID="{2CC18878-5A6D-43E7-B751-A7DD8173DBD3}" presName="aSpace" presStyleCnt="0"/>
      <dgm:spPr/>
    </dgm:pt>
    <dgm:pt modelId="{E584F00E-5D01-4B0C-A5A7-2FC92CBF4CBF}" type="pres">
      <dgm:prSet presAssocID="{5EE46F79-C31E-454D-8BE7-9D5506791909}" presName="aNode" presStyleLbl="fgAcc1" presStyleIdx="2" presStyleCnt="7" custLinFactY="189176" custLinFactNeighborX="-507" custLinFactNeighborY="200000">
        <dgm:presLayoutVars>
          <dgm:bulletEnabled val="1"/>
        </dgm:presLayoutVars>
      </dgm:prSet>
      <dgm:spPr/>
    </dgm:pt>
    <dgm:pt modelId="{ABC40485-3E09-4725-B614-B95969335959}" type="pres">
      <dgm:prSet presAssocID="{5EE46F79-C31E-454D-8BE7-9D5506791909}" presName="aSpace" presStyleCnt="0"/>
      <dgm:spPr/>
    </dgm:pt>
    <dgm:pt modelId="{3CB972BA-DD20-46DE-AC11-27744E8DD80F}" type="pres">
      <dgm:prSet presAssocID="{D998C832-F9CF-4E37-9603-7C4EE20AF675}" presName="aNode" presStyleLbl="fgAcc1" presStyleIdx="3" presStyleCnt="7" custLinFactY="-19951" custLinFactNeighborX="-2028" custLinFactNeighborY="-100000">
        <dgm:presLayoutVars>
          <dgm:bulletEnabled val="1"/>
        </dgm:presLayoutVars>
      </dgm:prSet>
      <dgm:spPr/>
    </dgm:pt>
    <dgm:pt modelId="{25842E1E-F461-4503-9227-8C8D572B9018}" type="pres">
      <dgm:prSet presAssocID="{D998C832-F9CF-4E37-9603-7C4EE20AF675}" presName="aSpace" presStyleCnt="0"/>
      <dgm:spPr/>
    </dgm:pt>
    <dgm:pt modelId="{8B7CC4BB-1053-4942-A33C-BFC2EFEDF910}" type="pres">
      <dgm:prSet presAssocID="{129C15AF-BB44-4BFF-A506-497EFAF559CA}" presName="aNode" presStyleLbl="fgAcc1" presStyleIdx="4" presStyleCnt="7" custLinFactY="-228596" custLinFactNeighborX="-2535" custLinFactNeighborY="-300000">
        <dgm:presLayoutVars>
          <dgm:bulletEnabled val="1"/>
        </dgm:presLayoutVars>
      </dgm:prSet>
      <dgm:spPr/>
    </dgm:pt>
    <dgm:pt modelId="{FB66F549-B025-4210-B369-8523D13CD951}" type="pres">
      <dgm:prSet presAssocID="{129C15AF-BB44-4BFF-A506-497EFAF559CA}" presName="aSpace" presStyleCnt="0"/>
      <dgm:spPr/>
    </dgm:pt>
    <dgm:pt modelId="{42DAC9F4-A915-4717-9B82-47FB1CCBDB99}" type="pres">
      <dgm:prSet presAssocID="{D5720FCB-8CD4-428B-8662-EBA083CDCE92}" presName="aNode" presStyleLbl="fgAcc1" presStyleIdx="5" presStyleCnt="7" custLinFactY="-463203" custLinFactNeighborX="-1014" custLinFactNeighborY="-500000">
        <dgm:presLayoutVars>
          <dgm:bulletEnabled val="1"/>
        </dgm:presLayoutVars>
      </dgm:prSet>
      <dgm:spPr/>
    </dgm:pt>
    <dgm:pt modelId="{DAB744EF-0220-49BD-B14B-DE107775CCB5}" type="pres">
      <dgm:prSet presAssocID="{D5720FCB-8CD4-428B-8662-EBA083CDCE92}" presName="aSpace" presStyleCnt="0"/>
      <dgm:spPr/>
    </dgm:pt>
    <dgm:pt modelId="{04E3E697-2DAC-48FE-9591-CEB5BDCB288D}" type="pres">
      <dgm:prSet presAssocID="{AF2358CD-EB2A-4F9F-9CA4-DDE9B2E322AB}" presName="aNode" presStyleLbl="fgAcc1" presStyleIdx="6" presStyleCnt="7" custLinFactY="-686058" custLinFactNeighborX="-507" custLinFactNeighborY="-700000">
        <dgm:presLayoutVars>
          <dgm:bulletEnabled val="1"/>
        </dgm:presLayoutVars>
      </dgm:prSet>
      <dgm:spPr/>
    </dgm:pt>
    <dgm:pt modelId="{72505331-A8B4-4A7F-89B2-B6C3C938CD3A}" type="pres">
      <dgm:prSet presAssocID="{AF2358CD-EB2A-4F9F-9CA4-DDE9B2E322AB}" presName="aSpace" presStyleCnt="0"/>
      <dgm:spPr/>
    </dgm:pt>
  </dgm:ptLst>
  <dgm:cxnLst>
    <dgm:cxn modelId="{8E258C0F-A8F1-4178-B1A0-6ECD5C8AD24C}" srcId="{8C51AD1B-7A98-4194-BDF4-8AA52A165EE5}" destId="{5EE46F79-C31E-454D-8BE7-9D5506791909}" srcOrd="2" destOrd="0" parTransId="{D6BC1754-BB27-4B56-BCE6-350C96534DD1}" sibTransId="{9424BBE0-FB9D-4045-9084-93B537571EFA}"/>
    <dgm:cxn modelId="{38AC3C17-04E3-445F-801B-7EF11F2D08E6}" type="presOf" srcId="{AF2358CD-EB2A-4F9F-9CA4-DDE9B2E322AB}" destId="{04E3E697-2DAC-48FE-9591-CEB5BDCB288D}" srcOrd="0" destOrd="0" presId="urn:microsoft.com/office/officeart/2005/8/layout/pyramid2"/>
    <dgm:cxn modelId="{C30A9319-3D96-4390-BB8B-56795AD2392F}" type="presOf" srcId="{5EE46F79-C31E-454D-8BE7-9D5506791909}" destId="{E584F00E-5D01-4B0C-A5A7-2FC92CBF4CBF}" srcOrd="0" destOrd="0" presId="urn:microsoft.com/office/officeart/2005/8/layout/pyramid2"/>
    <dgm:cxn modelId="{769B8F1B-FC8F-47F2-BA04-39B36C737573}" type="presOf" srcId="{2CC18878-5A6D-43E7-B751-A7DD8173DBD3}" destId="{4AA6010F-0202-487D-8D1E-0230EA1A9633}" srcOrd="0" destOrd="0" presId="urn:microsoft.com/office/officeart/2005/8/layout/pyramid2"/>
    <dgm:cxn modelId="{78CEED26-A455-497C-A56C-7173E2D58A7D}" type="presOf" srcId="{129C15AF-BB44-4BFF-A506-497EFAF559CA}" destId="{8B7CC4BB-1053-4942-A33C-BFC2EFEDF910}" srcOrd="0" destOrd="0" presId="urn:microsoft.com/office/officeart/2005/8/layout/pyramid2"/>
    <dgm:cxn modelId="{E3CCF936-13A5-43C0-9BC1-BC02AD32564E}" srcId="{8C51AD1B-7A98-4194-BDF4-8AA52A165EE5}" destId="{129C15AF-BB44-4BFF-A506-497EFAF559CA}" srcOrd="4" destOrd="0" parTransId="{DFDF7120-0919-4F8B-B779-A6433C8C6575}" sibTransId="{F43481B3-F04A-4AE5-8FA3-5320EC15C9B1}"/>
    <dgm:cxn modelId="{DD9D7F41-4104-4412-A8A2-DE41DD564A15}" srcId="{8C51AD1B-7A98-4194-BDF4-8AA52A165EE5}" destId="{C5DD9101-BFE4-46BB-BACB-8079946597A2}" srcOrd="0" destOrd="0" parTransId="{F34E0A19-0BC9-4A8F-B147-743E8CCCC9CC}" sibTransId="{D459A2E1-8197-4B3D-8411-0775A7F33A38}"/>
    <dgm:cxn modelId="{E6CDBC42-CEE1-42EA-B9C0-CEA9217949A5}" type="presOf" srcId="{D998C832-F9CF-4E37-9603-7C4EE20AF675}" destId="{3CB972BA-DD20-46DE-AC11-27744E8DD80F}" srcOrd="0" destOrd="0" presId="urn:microsoft.com/office/officeart/2005/8/layout/pyramid2"/>
    <dgm:cxn modelId="{FCC18F75-0B08-4872-8F93-3139A86A5295}" srcId="{8C51AD1B-7A98-4194-BDF4-8AA52A165EE5}" destId="{AF2358CD-EB2A-4F9F-9CA4-DDE9B2E322AB}" srcOrd="6" destOrd="0" parTransId="{6B35819E-CF18-4196-B4D4-54471C56B87C}" sibTransId="{28234F50-D98F-4330-91E1-19B245067023}"/>
    <dgm:cxn modelId="{B35F6A78-16E6-4514-9EEC-5BF0DD756E5D}" type="presOf" srcId="{C5DD9101-BFE4-46BB-BACB-8079946597A2}" destId="{0436F37A-2AF4-4BBA-8B19-D6FC8C80CBBE}" srcOrd="0" destOrd="0" presId="urn:microsoft.com/office/officeart/2005/8/layout/pyramid2"/>
    <dgm:cxn modelId="{2891DD58-CF3C-4E4D-A557-428EA2F67BC1}" type="presOf" srcId="{D5720FCB-8CD4-428B-8662-EBA083CDCE92}" destId="{42DAC9F4-A915-4717-9B82-47FB1CCBDB99}" srcOrd="0" destOrd="0" presId="urn:microsoft.com/office/officeart/2005/8/layout/pyramid2"/>
    <dgm:cxn modelId="{913172AC-58FD-405A-BA86-0E18CF8114CD}" type="presOf" srcId="{8C51AD1B-7A98-4194-BDF4-8AA52A165EE5}" destId="{8C44E64F-EE6B-4955-BACF-3B2659B47400}" srcOrd="0" destOrd="0" presId="urn:microsoft.com/office/officeart/2005/8/layout/pyramid2"/>
    <dgm:cxn modelId="{F2908FB2-C0E5-40BE-BB61-F0B5FFE6B2CF}" srcId="{8C51AD1B-7A98-4194-BDF4-8AA52A165EE5}" destId="{2CC18878-5A6D-43E7-B751-A7DD8173DBD3}" srcOrd="1" destOrd="0" parTransId="{0851B360-1170-4478-AF0D-EE1055FC7D8B}" sibTransId="{B2BC4EB8-E992-4556-8AC4-2166796A675E}"/>
    <dgm:cxn modelId="{D3377AC7-BFEC-4EA7-9F3F-EE31764B197B}" srcId="{8C51AD1B-7A98-4194-BDF4-8AA52A165EE5}" destId="{D5720FCB-8CD4-428B-8662-EBA083CDCE92}" srcOrd="5" destOrd="0" parTransId="{19C75F33-8395-4FA0-80ED-B278A1890BE3}" sibTransId="{D2E5B3E4-6267-4CFA-8BCF-6375302854D0}"/>
    <dgm:cxn modelId="{8617C9D1-30A5-496D-80F5-BBD6786DC997}" srcId="{8C51AD1B-7A98-4194-BDF4-8AA52A165EE5}" destId="{D998C832-F9CF-4E37-9603-7C4EE20AF675}" srcOrd="3" destOrd="0" parTransId="{7F4B5CC0-B9E2-43DB-A8CD-291701CD7B80}" sibTransId="{CD4ED01C-66FE-4258-A0DC-D9B88985753A}"/>
    <dgm:cxn modelId="{5B59CEFB-42A0-47F2-86F4-F3FDF185C51D}" type="presParOf" srcId="{8C44E64F-EE6B-4955-BACF-3B2659B47400}" destId="{E9C35A74-FCFF-45BE-AC0D-6A585A3ACB12}" srcOrd="0" destOrd="0" presId="urn:microsoft.com/office/officeart/2005/8/layout/pyramid2"/>
    <dgm:cxn modelId="{8314606A-F2D4-4C54-890B-1A3D9C2212CA}" type="presParOf" srcId="{8C44E64F-EE6B-4955-BACF-3B2659B47400}" destId="{57DB625F-6EBD-43F2-A704-7F55D7580244}" srcOrd="1" destOrd="0" presId="urn:microsoft.com/office/officeart/2005/8/layout/pyramid2"/>
    <dgm:cxn modelId="{45D86681-4156-44F7-98B5-6D0710C65DBD}" type="presParOf" srcId="{57DB625F-6EBD-43F2-A704-7F55D7580244}" destId="{0436F37A-2AF4-4BBA-8B19-D6FC8C80CBBE}" srcOrd="0" destOrd="0" presId="urn:microsoft.com/office/officeart/2005/8/layout/pyramid2"/>
    <dgm:cxn modelId="{7B1BCE31-B39C-4ED9-8F5D-09DF3F6042E6}" type="presParOf" srcId="{57DB625F-6EBD-43F2-A704-7F55D7580244}" destId="{768FB8CE-9B8A-48F7-9E59-38AD8D910E75}" srcOrd="1" destOrd="0" presId="urn:microsoft.com/office/officeart/2005/8/layout/pyramid2"/>
    <dgm:cxn modelId="{836E1283-81EE-4100-B2C2-E94F9C560817}" type="presParOf" srcId="{57DB625F-6EBD-43F2-A704-7F55D7580244}" destId="{4AA6010F-0202-487D-8D1E-0230EA1A9633}" srcOrd="2" destOrd="0" presId="urn:microsoft.com/office/officeart/2005/8/layout/pyramid2"/>
    <dgm:cxn modelId="{2336C2E0-9F3C-41F9-BFAA-A41F37E87CD4}" type="presParOf" srcId="{57DB625F-6EBD-43F2-A704-7F55D7580244}" destId="{ACAC7322-3994-4B27-9A0B-4C9BAE7EFE68}" srcOrd="3" destOrd="0" presId="urn:microsoft.com/office/officeart/2005/8/layout/pyramid2"/>
    <dgm:cxn modelId="{F88620AF-8C3A-482E-BEAD-9A5016799937}" type="presParOf" srcId="{57DB625F-6EBD-43F2-A704-7F55D7580244}" destId="{E584F00E-5D01-4B0C-A5A7-2FC92CBF4CBF}" srcOrd="4" destOrd="0" presId="urn:microsoft.com/office/officeart/2005/8/layout/pyramid2"/>
    <dgm:cxn modelId="{5347AC94-0FB9-4009-A7D7-9E65B7171E46}" type="presParOf" srcId="{57DB625F-6EBD-43F2-A704-7F55D7580244}" destId="{ABC40485-3E09-4725-B614-B95969335959}" srcOrd="5" destOrd="0" presId="urn:microsoft.com/office/officeart/2005/8/layout/pyramid2"/>
    <dgm:cxn modelId="{BE883809-164B-4E3C-803E-5681614D4B7C}" type="presParOf" srcId="{57DB625F-6EBD-43F2-A704-7F55D7580244}" destId="{3CB972BA-DD20-46DE-AC11-27744E8DD80F}" srcOrd="6" destOrd="0" presId="urn:microsoft.com/office/officeart/2005/8/layout/pyramid2"/>
    <dgm:cxn modelId="{820037BC-8534-4C87-8F96-72F7DF95FE84}" type="presParOf" srcId="{57DB625F-6EBD-43F2-A704-7F55D7580244}" destId="{25842E1E-F461-4503-9227-8C8D572B9018}" srcOrd="7" destOrd="0" presId="urn:microsoft.com/office/officeart/2005/8/layout/pyramid2"/>
    <dgm:cxn modelId="{E60917C1-E2D2-4CC6-A5CC-9AA04FF51D63}" type="presParOf" srcId="{57DB625F-6EBD-43F2-A704-7F55D7580244}" destId="{8B7CC4BB-1053-4942-A33C-BFC2EFEDF910}" srcOrd="8" destOrd="0" presId="urn:microsoft.com/office/officeart/2005/8/layout/pyramid2"/>
    <dgm:cxn modelId="{C2269093-563B-42AA-B1E7-0B1C52DE65C8}" type="presParOf" srcId="{57DB625F-6EBD-43F2-A704-7F55D7580244}" destId="{FB66F549-B025-4210-B369-8523D13CD951}" srcOrd="9" destOrd="0" presId="urn:microsoft.com/office/officeart/2005/8/layout/pyramid2"/>
    <dgm:cxn modelId="{227F7D93-01E5-43C8-AF8F-FFE1A4E4F4F1}" type="presParOf" srcId="{57DB625F-6EBD-43F2-A704-7F55D7580244}" destId="{42DAC9F4-A915-4717-9B82-47FB1CCBDB99}" srcOrd="10" destOrd="0" presId="urn:microsoft.com/office/officeart/2005/8/layout/pyramid2"/>
    <dgm:cxn modelId="{10F23F4A-0836-4A0A-9B2A-DCBA6FDF119D}" type="presParOf" srcId="{57DB625F-6EBD-43F2-A704-7F55D7580244}" destId="{DAB744EF-0220-49BD-B14B-DE107775CCB5}" srcOrd="11" destOrd="0" presId="urn:microsoft.com/office/officeart/2005/8/layout/pyramid2"/>
    <dgm:cxn modelId="{F404BC26-66FE-4F24-A94B-BE3CD019BB8E}" type="presParOf" srcId="{57DB625F-6EBD-43F2-A704-7F55D7580244}" destId="{04E3E697-2DAC-48FE-9591-CEB5BDCB288D}" srcOrd="12" destOrd="0" presId="urn:microsoft.com/office/officeart/2005/8/layout/pyramid2"/>
    <dgm:cxn modelId="{A290396F-56D8-4521-B71C-ECBD185BC4F3}" type="presParOf" srcId="{57DB625F-6EBD-43F2-A704-7F55D7580244}" destId="{72505331-A8B4-4A7F-89B2-B6C3C938CD3A}" srcOrd="13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BEBA46A-E729-4CFA-843C-E3CD64C0EBF5}">
      <dsp:nvSpPr>
        <dsp:cNvPr id="0" name=""/>
        <dsp:cNvSpPr/>
      </dsp:nvSpPr>
      <dsp:spPr>
        <a:xfrm>
          <a:off x="2266590" y="1780461"/>
          <a:ext cx="2176120" cy="2176120"/>
        </a:xfrm>
        <a:prstGeom prst="gear9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300" b="1" kern="1200" dirty="0">
              <a:solidFill>
                <a:schemeClr val="tx1"/>
              </a:solidFill>
            </a:rPr>
            <a:t>Caso o situación problema</a:t>
          </a:r>
        </a:p>
      </dsp:txBody>
      <dsp:txXfrm>
        <a:off x="2704087" y="2290207"/>
        <a:ext cx="1301126" cy="1118570"/>
      </dsp:txXfrm>
    </dsp:sp>
    <dsp:sp modelId="{80B11D72-2B7D-4C45-95DD-A0BDE0920F16}">
      <dsp:nvSpPr>
        <dsp:cNvPr id="0" name=""/>
        <dsp:cNvSpPr/>
      </dsp:nvSpPr>
      <dsp:spPr>
        <a:xfrm>
          <a:off x="1000484" y="1266106"/>
          <a:ext cx="1582632" cy="1582632"/>
        </a:xfrm>
        <a:prstGeom prst="gear6">
          <a:avLst/>
        </a:prstGeom>
        <a:solidFill>
          <a:schemeClr val="accent3">
            <a:hueOff val="5625132"/>
            <a:satOff val="-8440"/>
            <a:lumOff val="-1373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300" b="1" kern="1200" dirty="0">
              <a:solidFill>
                <a:schemeClr val="tx1"/>
              </a:solidFill>
            </a:rPr>
            <a:t>Enunciado o pregunta</a:t>
          </a:r>
        </a:p>
      </dsp:txBody>
      <dsp:txXfrm>
        <a:off x="1398916" y="1666946"/>
        <a:ext cx="785768" cy="780952"/>
      </dsp:txXfrm>
    </dsp:sp>
    <dsp:sp modelId="{40FD4526-3074-4B31-8637-2B7E0907F7F8}">
      <dsp:nvSpPr>
        <dsp:cNvPr id="0" name=""/>
        <dsp:cNvSpPr/>
      </dsp:nvSpPr>
      <dsp:spPr>
        <a:xfrm rot="20700000">
          <a:off x="1886920" y="174251"/>
          <a:ext cx="1550657" cy="1550657"/>
        </a:xfrm>
        <a:prstGeom prst="gear6">
          <a:avLst/>
        </a:prstGeom>
        <a:solidFill>
          <a:schemeClr val="accent3">
            <a:hueOff val="11250264"/>
            <a:satOff val="-16880"/>
            <a:lumOff val="-2745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300" b="1" kern="1200" dirty="0">
              <a:solidFill>
                <a:schemeClr val="tx1"/>
              </a:solidFill>
            </a:rPr>
            <a:t>Opciones de respuesta</a:t>
          </a:r>
        </a:p>
      </dsp:txBody>
      <dsp:txXfrm rot="-20700000">
        <a:off x="2227024" y="514355"/>
        <a:ext cx="870448" cy="870448"/>
      </dsp:txXfrm>
    </dsp:sp>
    <dsp:sp modelId="{B99A77A0-3C94-4613-86B1-75CB0253590B}">
      <dsp:nvSpPr>
        <dsp:cNvPr id="0" name=""/>
        <dsp:cNvSpPr/>
      </dsp:nvSpPr>
      <dsp:spPr>
        <a:xfrm>
          <a:off x="2096672" y="1453559"/>
          <a:ext cx="2785433" cy="2785433"/>
        </a:xfrm>
        <a:prstGeom prst="circularArrow">
          <a:avLst>
            <a:gd name="adj1" fmla="val 4687"/>
            <a:gd name="adj2" fmla="val 299029"/>
            <a:gd name="adj3" fmla="val 2510341"/>
            <a:gd name="adj4" fmla="val 15873883"/>
            <a:gd name="adj5" fmla="val 5469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94A408CF-5A1C-43E7-9F7C-6DBAB2BC14FE}">
      <dsp:nvSpPr>
        <dsp:cNvPr id="0" name=""/>
        <dsp:cNvSpPr/>
      </dsp:nvSpPr>
      <dsp:spPr>
        <a:xfrm>
          <a:off x="720202" y="916949"/>
          <a:ext cx="2023791" cy="2023791"/>
        </a:xfrm>
        <a:prstGeom prst="leftCircularArrow">
          <a:avLst>
            <a:gd name="adj1" fmla="val 6452"/>
            <a:gd name="adj2" fmla="val 429999"/>
            <a:gd name="adj3" fmla="val 10489124"/>
            <a:gd name="adj4" fmla="val 14837806"/>
            <a:gd name="adj5" fmla="val 7527"/>
          </a:avLst>
        </a:prstGeom>
        <a:solidFill>
          <a:schemeClr val="accent3">
            <a:hueOff val="5625132"/>
            <a:satOff val="-8440"/>
            <a:lumOff val="-1373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2350BA31-01DD-415B-88FD-785466B6C00D}">
      <dsp:nvSpPr>
        <dsp:cNvPr id="0" name=""/>
        <dsp:cNvSpPr/>
      </dsp:nvSpPr>
      <dsp:spPr>
        <a:xfrm>
          <a:off x="1528237" y="-164380"/>
          <a:ext cx="2182054" cy="2182054"/>
        </a:xfrm>
        <a:prstGeom prst="circularArrow">
          <a:avLst>
            <a:gd name="adj1" fmla="val 5984"/>
            <a:gd name="adj2" fmla="val 394124"/>
            <a:gd name="adj3" fmla="val 13313824"/>
            <a:gd name="adj4" fmla="val 10508221"/>
            <a:gd name="adj5" fmla="val 6981"/>
          </a:avLst>
        </a:prstGeom>
        <a:solidFill>
          <a:schemeClr val="accent3">
            <a:hueOff val="11250264"/>
            <a:satOff val="-16880"/>
            <a:lumOff val="-2745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9C35A74-FCFF-45BE-AC0D-6A585A3ACB12}">
      <dsp:nvSpPr>
        <dsp:cNvPr id="0" name=""/>
        <dsp:cNvSpPr/>
      </dsp:nvSpPr>
      <dsp:spPr>
        <a:xfrm>
          <a:off x="762555" y="0"/>
          <a:ext cx="4867464" cy="4867464"/>
        </a:xfrm>
        <a:prstGeom prst="triangle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0436F37A-2AF4-4BBA-8B19-D6FC8C80CBBE}">
      <dsp:nvSpPr>
        <dsp:cNvPr id="0" name=""/>
        <dsp:cNvSpPr/>
      </dsp:nvSpPr>
      <dsp:spPr>
        <a:xfrm>
          <a:off x="3244409" y="4096696"/>
          <a:ext cx="3163851" cy="494351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i="0" kern="1200" dirty="0">
              <a:latin typeface="Lucida Sans" panose="020B0602030504020204" pitchFamily="34" charset="0"/>
            </a:rPr>
            <a:t>El </a:t>
          </a:r>
          <a:r>
            <a:rPr lang="en-US" sz="1400" b="1" i="0" kern="1200" dirty="0" err="1">
              <a:latin typeface="Lucida Sans" panose="020B0602030504020204" pitchFamily="34" charset="0"/>
            </a:rPr>
            <a:t>contexto</a:t>
          </a:r>
          <a:r>
            <a:rPr lang="en-US" sz="1400" b="1" i="0" kern="1200" dirty="0">
              <a:latin typeface="Lucida Sans" panose="020B0602030504020204" pitchFamily="34" charset="0"/>
            </a:rPr>
            <a:t> </a:t>
          </a:r>
          <a:r>
            <a:rPr lang="en-US" sz="1400" b="1" i="0" kern="1200" dirty="0" err="1">
              <a:latin typeface="Lucida Sans" panose="020B0602030504020204" pitchFamily="34" charset="0"/>
            </a:rPr>
            <a:t>sitúa</a:t>
          </a:r>
          <a:r>
            <a:rPr lang="en-US" sz="1400" b="1" i="0" kern="1200" dirty="0">
              <a:latin typeface="Lucida Sans" panose="020B0602030504020204" pitchFamily="34" charset="0"/>
            </a:rPr>
            <a:t> el </a:t>
          </a:r>
          <a:r>
            <a:rPr lang="en-US" sz="1400" b="1" i="0" kern="1200" dirty="0" err="1">
              <a:latin typeface="Lucida Sans" panose="020B0602030504020204" pitchFamily="34" charset="0"/>
            </a:rPr>
            <a:t>problema</a:t>
          </a:r>
          <a:endParaRPr lang="en-US" sz="1400" b="1" kern="1200" dirty="0">
            <a:latin typeface="Lucida Sans" panose="020B0602030504020204" pitchFamily="34" charset="0"/>
          </a:endParaRPr>
        </a:p>
      </dsp:txBody>
      <dsp:txXfrm>
        <a:off x="3268541" y="4120828"/>
        <a:ext cx="3115587" cy="446087"/>
      </dsp:txXfrm>
    </dsp:sp>
    <dsp:sp modelId="{4AA6010F-0202-487D-8D1E-0230EA1A9633}">
      <dsp:nvSpPr>
        <dsp:cNvPr id="0" name=""/>
        <dsp:cNvSpPr/>
      </dsp:nvSpPr>
      <dsp:spPr>
        <a:xfrm>
          <a:off x="3208421" y="3401554"/>
          <a:ext cx="3139584" cy="494351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1875044"/>
              <a:satOff val="-2813"/>
              <a:lumOff val="-458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400" b="1" kern="1200" spc="-195" dirty="0">
              <a:latin typeface="Lucida Sans"/>
              <a:cs typeface="Lucida Sans"/>
            </a:rPr>
            <a:t>Lo</a:t>
          </a:r>
          <a:r>
            <a:rPr lang="es-ES" sz="1400" b="1" kern="1200" spc="-350" dirty="0">
              <a:latin typeface="Lucida Sans"/>
              <a:cs typeface="Lucida Sans"/>
            </a:rPr>
            <a:t> </a:t>
          </a:r>
          <a:r>
            <a:rPr lang="es-ES" sz="1400" b="1" kern="1200" spc="-160" dirty="0">
              <a:latin typeface="Lucida Sans"/>
              <a:cs typeface="Lucida Sans"/>
            </a:rPr>
            <a:t>ubica</a:t>
          </a:r>
          <a:r>
            <a:rPr lang="es-ES" sz="1400" b="1" kern="1200" spc="-390" dirty="0">
              <a:latin typeface="Lucida Sans"/>
              <a:cs typeface="Lucida Sans"/>
            </a:rPr>
            <a:t> </a:t>
          </a:r>
          <a:r>
            <a:rPr lang="es-ES" sz="1400" b="1" kern="1200" spc="-185" dirty="0">
              <a:latin typeface="Lucida Sans"/>
              <a:cs typeface="Lucida Sans"/>
            </a:rPr>
            <a:t>en</a:t>
          </a:r>
          <a:r>
            <a:rPr lang="es-ES" sz="1400" b="1" kern="1200" spc="-375" dirty="0">
              <a:latin typeface="Lucida Sans"/>
              <a:cs typeface="Lucida Sans"/>
            </a:rPr>
            <a:t> </a:t>
          </a:r>
          <a:r>
            <a:rPr lang="es-ES" sz="1400" b="1" kern="1200" spc="-250" dirty="0">
              <a:latin typeface="Lucida Sans"/>
              <a:cs typeface="Lucida Sans"/>
            </a:rPr>
            <a:t>tiempo</a:t>
          </a:r>
          <a:r>
            <a:rPr lang="es-ES" sz="1400" b="1" kern="1200" spc="-390" dirty="0">
              <a:latin typeface="Lucida Sans"/>
              <a:cs typeface="Lucida Sans"/>
            </a:rPr>
            <a:t> </a:t>
          </a:r>
          <a:r>
            <a:rPr lang="es-ES" sz="1400" b="1" kern="1200" spc="-275" dirty="0">
              <a:latin typeface="Lucida Sans"/>
              <a:cs typeface="Lucida Sans"/>
            </a:rPr>
            <a:t>y </a:t>
          </a:r>
          <a:r>
            <a:rPr lang="es-ES" sz="1400" b="1" kern="1200" spc="-160" dirty="0">
              <a:latin typeface="Lucida Sans"/>
              <a:cs typeface="Lucida Sans"/>
            </a:rPr>
            <a:t>espacio</a:t>
          </a:r>
          <a:endParaRPr lang="en-US" sz="1400" kern="1200" dirty="0"/>
        </a:p>
      </dsp:txBody>
      <dsp:txXfrm>
        <a:off x="3232553" y="3425686"/>
        <a:ext cx="3091320" cy="446087"/>
      </dsp:txXfrm>
    </dsp:sp>
    <dsp:sp modelId="{E584F00E-5D01-4B0C-A5A7-2FC92CBF4CBF}">
      <dsp:nvSpPr>
        <dsp:cNvPr id="0" name=""/>
        <dsp:cNvSpPr/>
      </dsp:nvSpPr>
      <dsp:spPr>
        <a:xfrm>
          <a:off x="3180246" y="2658296"/>
          <a:ext cx="3163851" cy="494351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3750088"/>
              <a:satOff val="-5627"/>
              <a:lumOff val="-915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 spc="-120">
              <a:latin typeface="Lucida Sans"/>
              <a:cs typeface="Lucida Sans"/>
            </a:rPr>
            <a:t>Lo </a:t>
          </a:r>
          <a:r>
            <a:rPr lang="en-US" sz="1400" b="1" kern="1200" spc="-125">
              <a:latin typeface="Lucida Sans"/>
              <a:cs typeface="Lucida Sans"/>
            </a:rPr>
            <a:t>describe y </a:t>
          </a:r>
          <a:r>
            <a:rPr lang="en-US" sz="1400" b="1" kern="1200" spc="-195">
              <a:latin typeface="Lucida Sans"/>
              <a:cs typeface="Lucida Sans"/>
            </a:rPr>
            <a:t>lo n</a:t>
          </a:r>
          <a:r>
            <a:rPr lang="en-US" sz="1400" b="1" kern="1200" spc="-114">
              <a:latin typeface="Lucida Sans"/>
              <a:cs typeface="Lucida Sans"/>
            </a:rPr>
            <a:t>arra</a:t>
          </a:r>
          <a:endParaRPr lang="en-US" sz="1400" kern="1200" dirty="0"/>
        </a:p>
      </dsp:txBody>
      <dsp:txXfrm>
        <a:off x="3204378" y="2682428"/>
        <a:ext cx="3115587" cy="446087"/>
      </dsp:txXfrm>
    </dsp:sp>
    <dsp:sp modelId="{3CB972BA-DD20-46DE-AC11-27744E8DD80F}">
      <dsp:nvSpPr>
        <dsp:cNvPr id="0" name=""/>
        <dsp:cNvSpPr/>
      </dsp:nvSpPr>
      <dsp:spPr>
        <a:xfrm>
          <a:off x="3132124" y="1995236"/>
          <a:ext cx="3163851" cy="494351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5625132"/>
              <a:satOff val="-8440"/>
              <a:lumOff val="-1373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400" b="1" kern="1200" spc="-135">
              <a:latin typeface="Lucida Sans"/>
              <a:cs typeface="Lucida Sans"/>
            </a:rPr>
            <a:t>Muestra </a:t>
          </a:r>
          <a:r>
            <a:rPr lang="es-ES" sz="1400" b="1" kern="1200" spc="-130">
              <a:latin typeface="Lucida Sans"/>
              <a:cs typeface="Lucida Sans"/>
            </a:rPr>
            <a:t>las </a:t>
          </a:r>
          <a:r>
            <a:rPr lang="es-ES" sz="1400" b="1" kern="1200" spc="-125">
              <a:latin typeface="Lucida Sans"/>
              <a:cs typeface="Lucida Sans"/>
            </a:rPr>
            <a:t>relaciones </a:t>
          </a:r>
          <a:r>
            <a:rPr lang="es-ES" sz="1400" b="1" kern="1200" spc="-95">
              <a:latin typeface="Lucida Sans"/>
              <a:cs typeface="Lucida Sans"/>
            </a:rPr>
            <a:t>de</a:t>
          </a:r>
          <a:r>
            <a:rPr lang="es-ES" sz="1400" b="1" kern="1200" spc="-450">
              <a:latin typeface="Lucida Sans"/>
              <a:cs typeface="Lucida Sans"/>
            </a:rPr>
            <a:t> </a:t>
          </a:r>
          <a:r>
            <a:rPr lang="es-ES" sz="1400" b="1" kern="1200" spc="-130">
              <a:latin typeface="Lucida Sans"/>
              <a:cs typeface="Lucida Sans"/>
            </a:rPr>
            <a:t>las  </a:t>
          </a:r>
          <a:r>
            <a:rPr lang="es-ES" sz="1400" b="1" kern="1200" spc="-140">
              <a:latin typeface="Lucida Sans"/>
              <a:cs typeface="Lucida Sans"/>
            </a:rPr>
            <a:t>variables</a:t>
          </a:r>
          <a:endParaRPr lang="en-US" sz="1400" kern="1200" dirty="0"/>
        </a:p>
      </dsp:txBody>
      <dsp:txXfrm>
        <a:off x="3156256" y="2019368"/>
        <a:ext cx="3115587" cy="446087"/>
      </dsp:txXfrm>
    </dsp:sp>
    <dsp:sp modelId="{8B7CC4BB-1053-4942-A33C-BFC2EFEDF910}">
      <dsp:nvSpPr>
        <dsp:cNvPr id="0" name=""/>
        <dsp:cNvSpPr/>
      </dsp:nvSpPr>
      <dsp:spPr>
        <a:xfrm>
          <a:off x="3116084" y="1396354"/>
          <a:ext cx="3163851" cy="494351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7500176"/>
              <a:satOff val="-11253"/>
              <a:lumOff val="-183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400" b="1" kern="1200" dirty="0">
              <a:latin typeface="Lucida Sans" panose="020B0602030504020204" pitchFamily="34" charset="0"/>
            </a:rPr>
            <a:t>Análisis</a:t>
          </a:r>
          <a:endParaRPr lang="en-US" sz="1400" b="1" kern="1200" dirty="0">
            <a:latin typeface="Lucida Sans" panose="020B0602030504020204" pitchFamily="34" charset="0"/>
          </a:endParaRPr>
        </a:p>
      </dsp:txBody>
      <dsp:txXfrm>
        <a:off x="3140216" y="1420486"/>
        <a:ext cx="3115587" cy="446087"/>
      </dsp:txXfrm>
    </dsp:sp>
    <dsp:sp modelId="{42DAC9F4-A915-4717-9B82-47FB1CCBDB99}">
      <dsp:nvSpPr>
        <dsp:cNvPr id="0" name=""/>
        <dsp:cNvSpPr/>
      </dsp:nvSpPr>
      <dsp:spPr>
        <a:xfrm>
          <a:off x="3164206" y="669128"/>
          <a:ext cx="3163851" cy="494351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9375220"/>
              <a:satOff val="-14067"/>
              <a:lumOff val="-2288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400" b="1" kern="1200" dirty="0">
              <a:latin typeface="Lucida Sans" panose="020B0602030504020204" pitchFamily="34" charset="0"/>
            </a:rPr>
            <a:t>Tomar una decisión</a:t>
          </a:r>
          <a:endParaRPr lang="en-US" sz="1400" b="1" kern="1200" dirty="0">
            <a:latin typeface="Lucida Sans" panose="020B0602030504020204" pitchFamily="34" charset="0"/>
          </a:endParaRPr>
        </a:p>
      </dsp:txBody>
      <dsp:txXfrm>
        <a:off x="3188338" y="693260"/>
        <a:ext cx="3115587" cy="446087"/>
      </dsp:txXfrm>
    </dsp:sp>
    <dsp:sp modelId="{04E3E697-2DAC-48FE-9591-CEB5BDCB288D}">
      <dsp:nvSpPr>
        <dsp:cNvPr id="0" name=""/>
        <dsp:cNvSpPr/>
      </dsp:nvSpPr>
      <dsp:spPr>
        <a:xfrm>
          <a:off x="3180246" y="0"/>
          <a:ext cx="3163851" cy="494351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11250264"/>
              <a:satOff val="-16880"/>
              <a:lumOff val="-2745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400" b="1" kern="1200" dirty="0">
              <a:latin typeface="Lucida Sans" panose="020B0602030504020204" pitchFamily="34" charset="0"/>
            </a:rPr>
            <a:t>Método de caso</a:t>
          </a:r>
          <a:endParaRPr lang="en-US" sz="1400" b="1" kern="1200" dirty="0">
            <a:latin typeface="Lucida Sans" panose="020B0602030504020204" pitchFamily="34" charset="0"/>
          </a:endParaRPr>
        </a:p>
      </dsp:txBody>
      <dsp:txXfrm>
        <a:off x="3204378" y="24132"/>
        <a:ext cx="3115587" cy="44608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gear1">
  <dgm:title val=""/>
  <dgm:desc val=""/>
  <dgm:catLst>
    <dgm:cat type="relationship" pri="3000"/>
    <dgm:cat type="process" pri="28000"/>
    <dgm:cat type="cycle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composite">
    <dgm:varLst>
      <dgm:chMax val="3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lte" val="1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05"/>
          <dgm:constr type="t" for="ch" forName="gear1" refType="w" fact="0.05"/>
          <dgm:constr type="w" for="ch" forName="gear1srcNode" val="1"/>
          <dgm:constr type="h" for="ch" forName="gear1srcNode" val="1"/>
          <dgm:constr type="l" for="ch" forName="gear1srcNode" refType="w" fact="0.32"/>
          <dgm:constr type="t" for="ch" forName="gear1srcNode"/>
          <dgm:constr type="w" for="ch" forName="gear1dstNode" val="1"/>
          <dgm:constr type="h" for="ch" forName="gear1dstNode" val="1"/>
          <dgm:constr type="r" for="ch" forName="gear1dstNode" refType="w" fact="0.58"/>
          <dgm:constr type="t" for="ch" forName="gear1dstNode" refType="h" fact="0.5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/>
          <dgm:constr type="b" for="ch" forName="gear1ch" refType="h" fact="0.6"/>
        </dgm:constrLst>
      </dgm:if>
      <dgm:if name="Name2" axis="ch" ptType="node" func="cnt" op="equ" val="2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2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2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7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w" fact="0.8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1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0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3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 refType="w" fact="0.34"/>
          <dgm:constr type="t" for="ch" forName="gear2ch" refType="w" fact="0.04"/>
        </dgm:constrLst>
      </dgm:if>
      <dgm:else name="Name3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4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4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95"/>
          <dgm:constr type="diam" for="des" forName="connector1" refType="w" refFor="ch" refForName="gear1" op="equ" fact="1.15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h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3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2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5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/>
          <dgm:constr type="t" for="ch" forName="gear2ch" refType="w" fact="0.58"/>
          <dgm:constr type="w" for="ch" forName="gear3" refType="w" fact="0.48"/>
          <dgm:constr type="h" for="ch" forName="gear3" refType="w" fact="0.48"/>
          <dgm:constr type="l" for="ch" forName="gear3" refType="w" fact="0.31"/>
          <dgm:constr type="t" for="ch" forName="gear3"/>
          <dgm:constr type="w" for="ch" forName="gear3tx" refType="w" fact="0.22"/>
          <dgm:constr type="h" for="ch" forName="gear3tx" refType="w" fact="0.22"/>
          <dgm:constr type="ctrX" for="ch" forName="gear3tx" refType="ctrX" refFor="ch" refForName="gear3"/>
          <dgm:constr type="ctrY" for="ch" forName="gear3tx" refType="ctrY" refFor="ch" refForName="gear3"/>
          <dgm:constr type="w" for="ch" forName="gear3srcNode" val="1"/>
          <dgm:constr type="h" for="ch" forName="gear3srcNode" val="1"/>
          <dgm:constr type="l" for="ch" forName="gear3srcNode" refType="w" fact="0.3"/>
          <dgm:constr type="t" for="ch" forName="gear3srcNode" refType="w" fact="0.25"/>
          <dgm:constr type="w" for="ch" forName="gear3dstNode" val="1"/>
          <dgm:constr type="h" for="ch" forName="gear3dstNode" val="1"/>
          <dgm:constr type="l" for="ch" forName="gear3dstNode" refType="w" fact="0.38"/>
          <dgm:constr type="t" for="ch" forName="gear3dstNode" refType="h" fact="0.05"/>
          <dgm:constr type="diam" for="des" forName="connector3" refType="w" refFor="ch" refForName="gear3" op="equ"/>
          <dgm:constr type="h" for="des" forName="connector3" refType="w" refFor="ch" refForName="gear1" op="equ" fact="0.1"/>
          <dgm:constr type="w" for="ch" forName="gear3ch" refType="w" fact="0.35"/>
          <dgm:constr type="h" for="ch" forName="gear3ch" refType="w" refFor="ch" refForName="gear3ch" fact="0.6"/>
          <dgm:constr type="l" for="ch" forName="gear3ch" refType="w" fact="0.65"/>
          <dgm:constr type="t" for="ch" forName="gear3ch" refType="h" fact="0.13"/>
        </dgm:constrLst>
      </dgm:else>
    </dgm:choose>
    <dgm:ruleLst/>
    <dgm:forEach name="Name4" axis="ch" ptType="node" cnt="1">
      <dgm:layoutNode name="gear1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9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1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1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5">
        <dgm:if name="Name6" axis="ch" ptType="node" func="cnt" op="gte" val="1">
          <dgm:layoutNode name="gear1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7"/>
      </dgm:choose>
    </dgm:forEach>
    <dgm:forEach name="Name8" axis="ch" ptType="node" st="2" cnt="1">
      <dgm:layoutNode name="gear2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6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2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2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9">
        <dgm:if name="Name10" axis="ch" ptType="node" func="cnt" op="gte" val="1">
          <dgm:layoutNode name="gear2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1"/>
      </dgm:choose>
    </dgm:forEach>
    <dgm:forEach name="Name12" axis="ch" ptType="node" st="3" cnt="1">
      <dgm:layoutNode name="gear3" styleLbl="node1">
        <dgm:alg type="sp"/>
        <dgm:shape xmlns:r="http://schemas.openxmlformats.org/officeDocument/2006/relationships" rot="-15" type="gear6" r:blip="">
          <dgm:adjLst/>
        </dgm:shape>
        <dgm:presOf axis="self"/>
        <dgm:constrLst/>
        <dgm:ruleLst/>
      </dgm:layoutNode>
      <dgm:layoutNode name="gear3tx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3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3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13">
        <dgm:if name="Name14" axis="ch" ptType="node" func="cnt" op="gte" val="1">
          <dgm:layoutNode name="gear3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5"/>
      </dgm:choose>
    </dgm:forEach>
    <dgm:forEach name="Name16" axis="ch" ptType="sibTrans" hideLastTrans="0" cnt="1">
      <dgm:layoutNode name="connector1" styleLbl="sibTrans2D1">
        <dgm:alg type="conn">
          <dgm:param type="connRout" val="curve"/>
          <dgm:param type="srcNode" val="gear1srcNode"/>
          <dgm:param type="dstNode" val="gear1dstNode"/>
          <dgm:param type="begPts" val="midR"/>
          <dgm:param type="endPts" val="tCtr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7" axis="ch" ptType="sibTrans" hideLastTrans="0" st="2" cnt="1">
      <dgm:layoutNode name="connector2" styleLbl="sibTrans2D1">
        <dgm:alg type="conn">
          <dgm:param type="connRout" val="curve"/>
          <dgm:param type="srcNode" val="gear2srcNode"/>
          <dgm:param type="dstNode" val="gear2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8" axis="ch" ptType="sibTrans" hideLastTrans="0" st="3" cnt="1">
      <dgm:layoutNode name="connector3" styleLbl="sibTrans2D1">
        <dgm:alg type="conn">
          <dgm:param type="connRout" val="curve"/>
          <dgm:param type="srcNode" val="gear3srcNode"/>
          <dgm:param type="dstNode" val="gear3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_tradnl"/>
              <a:t>Haga clic para modificar el estilo de subtítulo del patrón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9B67B3-53C9-AA4F-997E-5F50883CCD98}" type="datetimeFigureOut">
              <a:rPr lang="es-ES" smtClean="0"/>
              <a:t>17/02/2021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196FE9-B0B0-5C4F-8852-53883B57E13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158182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9B67B3-53C9-AA4F-997E-5F50883CCD98}" type="datetimeFigureOut">
              <a:rPr lang="es-ES" smtClean="0"/>
              <a:t>17/02/2021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196FE9-B0B0-5C4F-8852-53883B57E13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245357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9B67B3-53C9-AA4F-997E-5F50883CCD98}" type="datetimeFigureOut">
              <a:rPr lang="es-ES" smtClean="0"/>
              <a:t>17/02/2021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196FE9-B0B0-5C4F-8852-53883B57E13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953681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9B67B3-53C9-AA4F-997E-5F50883CCD98}" type="datetimeFigureOut">
              <a:rPr lang="es-ES" smtClean="0"/>
              <a:t>17/02/2021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196FE9-B0B0-5C4F-8852-53883B57E13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821740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9B67B3-53C9-AA4F-997E-5F50883CCD98}" type="datetimeFigureOut">
              <a:rPr lang="es-ES" smtClean="0"/>
              <a:t>17/02/2021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196FE9-B0B0-5C4F-8852-53883B57E13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927326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9B67B3-53C9-AA4F-997E-5F50883CCD98}" type="datetimeFigureOut">
              <a:rPr lang="es-ES" smtClean="0"/>
              <a:t>17/02/2021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196FE9-B0B0-5C4F-8852-53883B57E13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835668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9B67B3-53C9-AA4F-997E-5F50883CCD98}" type="datetimeFigureOut">
              <a:rPr lang="es-ES" smtClean="0"/>
              <a:t>17/02/2021</a:t>
            </a:fld>
            <a:endParaRPr lang="es-ES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196FE9-B0B0-5C4F-8852-53883B57E13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055100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9B67B3-53C9-AA4F-997E-5F50883CCD98}" type="datetimeFigureOut">
              <a:rPr lang="es-ES" smtClean="0"/>
              <a:t>17/02/2021</a:t>
            </a:fld>
            <a:endParaRPr lang="es-E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196FE9-B0B0-5C4F-8852-53883B57E13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814220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9B67B3-53C9-AA4F-997E-5F50883CCD98}" type="datetimeFigureOut">
              <a:rPr lang="es-ES" smtClean="0"/>
              <a:t>17/02/2021</a:t>
            </a:fld>
            <a:endParaRPr lang="es-ES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196FE9-B0B0-5C4F-8852-53883B57E13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551416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9B67B3-53C9-AA4F-997E-5F50883CCD98}" type="datetimeFigureOut">
              <a:rPr lang="es-ES" smtClean="0"/>
              <a:t>17/02/2021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196FE9-B0B0-5C4F-8852-53883B57E13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990294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9B67B3-53C9-AA4F-997E-5F50883CCD98}" type="datetimeFigureOut">
              <a:rPr lang="es-ES" smtClean="0"/>
              <a:t>17/02/2021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196FE9-B0B0-5C4F-8852-53883B57E13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852068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9B67B3-53C9-AA4F-997E-5F50883CCD98}" type="datetimeFigureOut">
              <a:rPr lang="es-ES" smtClean="0"/>
              <a:t>17/02/2021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196FE9-B0B0-5C4F-8852-53883B57E13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342953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7" Type="http://schemas.openxmlformats.org/officeDocument/2006/relationships/image" Target="../media/image18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eg"/><Relationship Id="rId5" Type="http://schemas.microsoft.com/office/2007/relationships/hdphoto" Target="../media/hdphoto3.wdp"/><Relationship Id="rId4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Relationship Id="rId4" Type="http://schemas.microsoft.com/office/2007/relationships/hdphoto" Target="../media/hdphoto4.wdp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21.jpeg"/><Relationship Id="rId7" Type="http://schemas.openxmlformats.org/officeDocument/2006/relationships/diagramColors" Target="../diagrams/colors1.xml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lespectador.com/" TargetMode="External"/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elespectador.com/opinion/columna-402565-los-nuevos-templos" TargetMode="Externa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3741683" y="3052505"/>
            <a:ext cx="496609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3200" dirty="0">
                <a:solidFill>
                  <a:schemeClr val="bg1"/>
                </a:solidFill>
              </a:rPr>
              <a:t>“La evaluación va unida a la calidad”.</a:t>
            </a:r>
          </a:p>
        </p:txBody>
      </p:sp>
      <p:sp>
        <p:nvSpPr>
          <p:cNvPr id="6" name="Rectángulo 5"/>
          <p:cNvSpPr/>
          <p:nvPr/>
        </p:nvSpPr>
        <p:spPr>
          <a:xfrm>
            <a:off x="3423721" y="94956"/>
            <a:ext cx="5602014" cy="1632882"/>
          </a:xfrm>
          <a:prstGeom prst="rect">
            <a:avLst/>
          </a:prstGeom>
          <a:solidFill>
            <a:srgbClr val="1E1E1C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1088" y="0"/>
            <a:ext cx="3972912" cy="14061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109707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ject 7"/>
          <p:cNvSpPr/>
          <p:nvPr/>
        </p:nvSpPr>
        <p:spPr>
          <a:xfrm>
            <a:off x="0" y="2171701"/>
            <a:ext cx="4237463" cy="2974410"/>
          </a:xfrm>
          <a:prstGeom prst="rect">
            <a:avLst/>
          </a:prstGeom>
          <a:blipFill>
            <a:blip r:embed="rId2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50000"/>
                      </a14:imgEffect>
                    </a14:imgLayer>
                  </a14:imgProps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-1" y="0"/>
            <a:ext cx="4237463" cy="2195340"/>
          </a:xfrm>
          <a:prstGeom prst="rect">
            <a:avLst/>
          </a:prstGeom>
          <a:blipFill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harpenSoften amount="50000"/>
                      </a14:imgEffect>
                    </a14:imgLayer>
                  </a14:imgProps>
                </a:ext>
              </a:extLst>
            </a:blip>
            <a:srcRect/>
            <a:stretch>
              <a:fillRect l="1" r="-6548"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4098" name="Picture 2" descr="Resultado de imagen para frases de pensadores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7463" y="2720939"/>
            <a:ext cx="3824868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Resultado de imagen para frases de pensadores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878" b="12214"/>
          <a:stretch/>
        </p:blipFill>
        <p:spPr bwMode="auto">
          <a:xfrm>
            <a:off x="4012579" y="407253"/>
            <a:ext cx="4049751" cy="19064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ángulo 8"/>
          <p:cNvSpPr/>
          <p:nvPr/>
        </p:nvSpPr>
        <p:spPr>
          <a:xfrm>
            <a:off x="4211443" y="2313685"/>
            <a:ext cx="3839737" cy="686689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ángulo 11"/>
          <p:cNvSpPr/>
          <p:nvPr/>
        </p:nvSpPr>
        <p:spPr>
          <a:xfrm>
            <a:off x="4211441" y="-2610"/>
            <a:ext cx="3839737" cy="409864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ángulo 12"/>
          <p:cNvSpPr/>
          <p:nvPr/>
        </p:nvSpPr>
        <p:spPr>
          <a:xfrm>
            <a:off x="4211440" y="4712934"/>
            <a:ext cx="3839737" cy="419415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795755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646518" y="509130"/>
            <a:ext cx="66854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2400" b="1" dirty="0">
                <a:solidFill>
                  <a:srgbClr val="00B050"/>
                </a:solidFill>
              </a:rPr>
              <a:t>Página con materiales para elaboración de ítems</a:t>
            </a:r>
          </a:p>
        </p:txBody>
      </p:sp>
      <p:sp>
        <p:nvSpPr>
          <p:cNvPr id="3" name="Rectángulo 2"/>
          <p:cNvSpPr/>
          <p:nvPr/>
        </p:nvSpPr>
        <p:spPr>
          <a:xfrm>
            <a:off x="1103972" y="1628078"/>
            <a:ext cx="6478858" cy="369332"/>
          </a:xfrm>
          <a:prstGeom prst="rect">
            <a:avLst/>
          </a:prstGeom>
          <a:solidFill>
            <a:schemeClr val="accent3"/>
          </a:solidFill>
          <a:ln w="28575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s-CO" b="1" dirty="0"/>
              <a:t>http://uassessmentcenter.wixsite.com/material-de-items</a:t>
            </a:r>
          </a:p>
        </p:txBody>
      </p:sp>
      <p:sp>
        <p:nvSpPr>
          <p:cNvPr id="5" name="object 7"/>
          <p:cNvSpPr txBox="1"/>
          <p:nvPr/>
        </p:nvSpPr>
        <p:spPr>
          <a:xfrm>
            <a:off x="912266" y="2678249"/>
            <a:ext cx="278066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5" dirty="0" err="1">
                <a:latin typeface="Arial"/>
                <a:cs typeface="Arial"/>
              </a:rPr>
              <a:t>Materiales</a:t>
            </a:r>
            <a:r>
              <a:rPr sz="1800" b="1" spc="-5" dirty="0">
                <a:latin typeface="Arial"/>
                <a:cs typeface="Arial"/>
              </a:rPr>
              <a:t> </a:t>
            </a:r>
            <a:r>
              <a:rPr sz="1800" b="1" dirty="0" err="1">
                <a:latin typeface="Arial"/>
                <a:cs typeface="Arial"/>
              </a:rPr>
              <a:t>adicionales</a:t>
            </a:r>
            <a:r>
              <a:rPr sz="1800" b="1" dirty="0">
                <a:latin typeface="Arial"/>
                <a:cs typeface="Arial"/>
              </a:rPr>
              <a:t>:</a:t>
            </a:r>
            <a:endParaRPr sz="1800" dirty="0">
              <a:latin typeface="Arial"/>
              <a:cs typeface="Arial"/>
            </a:endParaRPr>
          </a:p>
        </p:txBody>
      </p:sp>
      <p:sp>
        <p:nvSpPr>
          <p:cNvPr id="6" name="object 8"/>
          <p:cNvSpPr txBox="1"/>
          <p:nvPr/>
        </p:nvSpPr>
        <p:spPr>
          <a:xfrm>
            <a:off x="912266" y="3289252"/>
            <a:ext cx="3312165" cy="1175018"/>
          </a:xfrm>
          <a:prstGeom prst="snipRoundRect">
            <a:avLst/>
          </a:prstGeom>
          <a:ln w="28575">
            <a:solidFill>
              <a:schemeClr val="accent3"/>
            </a:solidFill>
          </a:ln>
        </p:spPr>
        <p:txBody>
          <a:bodyPr vert="horz" wrap="square" lIns="0" tIns="12700" rIns="0" bIns="0" rtlCol="0">
            <a:spAutoFit/>
          </a:bodyPr>
          <a:lstStyle/>
          <a:p>
            <a:pPr marL="12700" marR="1043940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solidFill>
                  <a:srgbClr val="006600"/>
                </a:solidFill>
                <a:latin typeface="Arial"/>
                <a:cs typeface="Arial"/>
              </a:rPr>
              <a:t>Vídeo instructivo  </a:t>
            </a:r>
            <a:r>
              <a:rPr sz="1800" dirty="0">
                <a:solidFill>
                  <a:srgbClr val="006600"/>
                </a:solidFill>
                <a:latin typeface="Arial"/>
                <a:cs typeface="Arial"/>
              </a:rPr>
              <a:t>Formatos  </a:t>
            </a:r>
            <a:r>
              <a:rPr sz="1800" spc="-5" dirty="0">
                <a:solidFill>
                  <a:srgbClr val="006600"/>
                </a:solidFill>
                <a:latin typeface="Arial"/>
                <a:cs typeface="Arial"/>
              </a:rPr>
              <a:t>Ejemplos de</a:t>
            </a:r>
            <a:r>
              <a:rPr sz="1800" spc="-55" dirty="0">
                <a:solidFill>
                  <a:srgbClr val="006600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6600"/>
                </a:solidFill>
                <a:latin typeface="Arial"/>
                <a:cs typeface="Arial"/>
              </a:rPr>
              <a:t>ítems</a:t>
            </a:r>
            <a:endParaRPr sz="1800" dirty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1800" spc="-5" dirty="0">
                <a:solidFill>
                  <a:srgbClr val="006600"/>
                </a:solidFill>
                <a:latin typeface="Arial"/>
                <a:cs typeface="Arial"/>
              </a:rPr>
              <a:t>Presentación en </a:t>
            </a:r>
            <a:r>
              <a:rPr sz="1800" spc="-15" dirty="0">
                <a:solidFill>
                  <a:srgbClr val="006600"/>
                </a:solidFill>
                <a:latin typeface="Arial"/>
                <a:cs typeface="Arial"/>
              </a:rPr>
              <a:t>Power</a:t>
            </a:r>
            <a:r>
              <a:rPr sz="1800" spc="35" dirty="0">
                <a:solidFill>
                  <a:srgbClr val="006600"/>
                </a:solidFill>
                <a:latin typeface="Arial"/>
                <a:cs typeface="Arial"/>
              </a:rPr>
              <a:t> </a:t>
            </a:r>
            <a:r>
              <a:rPr sz="1800" spc="-10" dirty="0">
                <a:solidFill>
                  <a:srgbClr val="006600"/>
                </a:solidFill>
                <a:latin typeface="Arial"/>
                <a:cs typeface="Arial"/>
              </a:rPr>
              <a:t>point</a:t>
            </a:r>
            <a:endParaRPr sz="1800" dirty="0">
              <a:latin typeface="Arial"/>
              <a:cs typeface="Arial"/>
            </a:endParaRPr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colorTemperature colorTemp="112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6912" y="4092842"/>
            <a:ext cx="2752381" cy="742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64726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Resultado de imagen para preguntas. 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501" y="789568"/>
            <a:ext cx="8040029" cy="43539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object 6"/>
          <p:cNvSpPr txBox="1"/>
          <p:nvPr/>
        </p:nvSpPr>
        <p:spPr>
          <a:xfrm>
            <a:off x="2563723" y="2734818"/>
            <a:ext cx="2887580" cy="750847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800" b="1" i="1" spc="-245" dirty="0">
                <a:solidFill>
                  <a:srgbClr val="C00000"/>
                </a:solidFill>
                <a:latin typeface="Arial"/>
                <a:cs typeface="Arial"/>
              </a:rPr>
              <a:t>Preguntas</a:t>
            </a:r>
            <a:endParaRPr sz="4800" dirty="0">
              <a:latin typeface="Arial"/>
              <a:cs typeface="Arial"/>
            </a:endParaRPr>
          </a:p>
        </p:txBody>
      </p:sp>
      <p:sp>
        <p:nvSpPr>
          <p:cNvPr id="8" name="CuadroTexto 7"/>
          <p:cNvSpPr txBox="1"/>
          <p:nvPr/>
        </p:nvSpPr>
        <p:spPr>
          <a:xfrm>
            <a:off x="329670" y="81682"/>
            <a:ext cx="762115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4000" b="1" dirty="0">
                <a:solidFill>
                  <a:srgbClr val="00B050"/>
                </a:solidFill>
              </a:rPr>
              <a:t>Elaboración de un ítem</a:t>
            </a:r>
            <a:endParaRPr lang="es-ES" sz="4000" b="1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605985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329670" y="210956"/>
            <a:ext cx="762115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2400" b="1" dirty="0">
                <a:solidFill>
                  <a:srgbClr val="00B050"/>
                </a:solidFill>
              </a:rPr>
              <a:t>¿Cuál	es	la	estructura	de	los ítems para  evaluar competencias en la Universidad Ean?</a:t>
            </a:r>
            <a:endParaRPr lang="es-ES" sz="2400" b="1" dirty="0">
              <a:solidFill>
                <a:srgbClr val="00B050"/>
              </a:solidFill>
            </a:endParaRPr>
          </a:p>
        </p:txBody>
      </p:sp>
      <p:pic>
        <p:nvPicPr>
          <p:cNvPr id="5122" name="Picture 2" descr="Resultado de imagen para ítem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93350" y="1478345"/>
            <a:ext cx="4137102" cy="29550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7" name="Diagrama 6"/>
          <p:cNvGraphicFramePr/>
          <p:nvPr>
            <p:extLst>
              <p:ext uri="{D42A27DB-BD31-4B8C-83A1-F6EECF244321}">
                <p14:modId xmlns:p14="http://schemas.microsoft.com/office/powerpoint/2010/main" val="337570968"/>
              </p:ext>
            </p:extLst>
          </p:nvPr>
        </p:nvGraphicFramePr>
        <p:xfrm>
          <a:off x="-278781" y="1041953"/>
          <a:ext cx="4928839" cy="395658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331000278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2"/>
          <p:cNvSpPr/>
          <p:nvPr/>
        </p:nvSpPr>
        <p:spPr>
          <a:xfrm>
            <a:off x="0" y="672621"/>
            <a:ext cx="8040029" cy="4470879"/>
          </a:xfrm>
          <a:prstGeom prst="rect">
            <a:avLst/>
          </a:prstGeom>
          <a:blipFill>
            <a:blip r:embed="rId2" cstate="print">
              <a:duotone>
                <a:schemeClr val="accent3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50000"/>
                      </a14:imgEffect>
                    </a14:imgLayer>
                  </a14:imgProps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CuadroTexto 4"/>
          <p:cNvSpPr txBox="1"/>
          <p:nvPr/>
        </p:nvSpPr>
        <p:spPr>
          <a:xfrm>
            <a:off x="329670" y="210956"/>
            <a:ext cx="662109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2400" b="1" dirty="0">
                <a:solidFill>
                  <a:srgbClr val="00B050"/>
                </a:solidFill>
              </a:rPr>
              <a:t>¿Qué es un ítem de prueba?</a:t>
            </a:r>
            <a:endParaRPr lang="es-ES" sz="2400" b="1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073633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137514" y="144695"/>
            <a:ext cx="797979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2400" b="1" dirty="0">
                <a:solidFill>
                  <a:srgbClr val="00B050"/>
                </a:solidFill>
              </a:rPr>
              <a:t>La prueba responde a la elaboración de ítems, que de acuerdo con la ficha  debe responder a ciertas condiciones:</a:t>
            </a:r>
          </a:p>
        </p:txBody>
      </p:sp>
      <p:sp>
        <p:nvSpPr>
          <p:cNvPr id="3" name="object 4"/>
          <p:cNvSpPr/>
          <p:nvPr/>
        </p:nvSpPr>
        <p:spPr>
          <a:xfrm>
            <a:off x="652019" y="3168791"/>
            <a:ext cx="6769734" cy="1822087"/>
          </a:xfrm>
          <a:custGeom>
            <a:avLst/>
            <a:gdLst/>
            <a:ahLst/>
            <a:cxnLst/>
            <a:rect l="l" t="t" r="r" b="b"/>
            <a:pathLst>
              <a:path w="6841490" h="2162810">
                <a:moveTo>
                  <a:pt x="6480809" y="0"/>
                </a:moveTo>
                <a:lnTo>
                  <a:pt x="360425" y="0"/>
                </a:lnTo>
                <a:lnTo>
                  <a:pt x="311517" y="3291"/>
                </a:lnTo>
                <a:lnTo>
                  <a:pt x="264609" y="12878"/>
                </a:lnTo>
                <a:lnTo>
                  <a:pt x="220131" y="28330"/>
                </a:lnTo>
                <a:lnTo>
                  <a:pt x="178511" y="49219"/>
                </a:lnTo>
                <a:lnTo>
                  <a:pt x="140179" y="75114"/>
                </a:lnTo>
                <a:lnTo>
                  <a:pt x="105565" y="105584"/>
                </a:lnTo>
                <a:lnTo>
                  <a:pt x="75098" y="140201"/>
                </a:lnTo>
                <a:lnTo>
                  <a:pt x="49208" y="178533"/>
                </a:lnTo>
                <a:lnTo>
                  <a:pt x="28323" y="220152"/>
                </a:lnTo>
                <a:lnTo>
                  <a:pt x="12874" y="264627"/>
                </a:lnTo>
                <a:lnTo>
                  <a:pt x="3290" y="311528"/>
                </a:lnTo>
                <a:lnTo>
                  <a:pt x="0" y="360426"/>
                </a:lnTo>
                <a:lnTo>
                  <a:pt x="0" y="1802130"/>
                </a:lnTo>
                <a:lnTo>
                  <a:pt x="3290" y="1851038"/>
                </a:lnTo>
                <a:lnTo>
                  <a:pt x="12874" y="1897946"/>
                </a:lnTo>
                <a:lnTo>
                  <a:pt x="28323" y="1942424"/>
                </a:lnTo>
                <a:lnTo>
                  <a:pt x="49208" y="1984044"/>
                </a:lnTo>
                <a:lnTo>
                  <a:pt x="75098" y="2022376"/>
                </a:lnTo>
                <a:lnTo>
                  <a:pt x="105565" y="2056990"/>
                </a:lnTo>
                <a:lnTo>
                  <a:pt x="140179" y="2087457"/>
                </a:lnTo>
                <a:lnTo>
                  <a:pt x="178511" y="2113347"/>
                </a:lnTo>
                <a:lnTo>
                  <a:pt x="220131" y="2134232"/>
                </a:lnTo>
                <a:lnTo>
                  <a:pt x="264609" y="2149681"/>
                </a:lnTo>
                <a:lnTo>
                  <a:pt x="311517" y="2159265"/>
                </a:lnTo>
                <a:lnTo>
                  <a:pt x="360425" y="2162556"/>
                </a:lnTo>
                <a:lnTo>
                  <a:pt x="6480809" y="2162556"/>
                </a:lnTo>
                <a:lnTo>
                  <a:pt x="6529707" y="2159265"/>
                </a:lnTo>
                <a:lnTo>
                  <a:pt x="6576608" y="2149681"/>
                </a:lnTo>
                <a:lnTo>
                  <a:pt x="6621083" y="2134232"/>
                </a:lnTo>
                <a:lnTo>
                  <a:pt x="6662702" y="2113347"/>
                </a:lnTo>
                <a:lnTo>
                  <a:pt x="6701034" y="2087457"/>
                </a:lnTo>
                <a:lnTo>
                  <a:pt x="6735651" y="2056990"/>
                </a:lnTo>
                <a:lnTo>
                  <a:pt x="6766121" y="2022376"/>
                </a:lnTo>
                <a:lnTo>
                  <a:pt x="6792016" y="1984044"/>
                </a:lnTo>
                <a:lnTo>
                  <a:pt x="6812905" y="1942424"/>
                </a:lnTo>
                <a:lnTo>
                  <a:pt x="6828357" y="1897946"/>
                </a:lnTo>
                <a:lnTo>
                  <a:pt x="6837944" y="1851038"/>
                </a:lnTo>
                <a:lnTo>
                  <a:pt x="6841235" y="1802130"/>
                </a:lnTo>
                <a:lnTo>
                  <a:pt x="6841235" y="360426"/>
                </a:lnTo>
                <a:lnTo>
                  <a:pt x="6837944" y="311528"/>
                </a:lnTo>
                <a:lnTo>
                  <a:pt x="6828357" y="264627"/>
                </a:lnTo>
                <a:lnTo>
                  <a:pt x="6812905" y="220152"/>
                </a:lnTo>
                <a:lnTo>
                  <a:pt x="6792016" y="178533"/>
                </a:lnTo>
                <a:lnTo>
                  <a:pt x="6766121" y="140201"/>
                </a:lnTo>
                <a:lnTo>
                  <a:pt x="6735651" y="105584"/>
                </a:lnTo>
                <a:lnTo>
                  <a:pt x="6701034" y="75114"/>
                </a:lnTo>
                <a:lnTo>
                  <a:pt x="6662702" y="49219"/>
                </a:lnTo>
                <a:lnTo>
                  <a:pt x="6621083" y="28330"/>
                </a:lnTo>
                <a:lnTo>
                  <a:pt x="6576608" y="12878"/>
                </a:lnTo>
                <a:lnTo>
                  <a:pt x="6529707" y="3291"/>
                </a:lnTo>
                <a:lnTo>
                  <a:pt x="6480809" y="0"/>
                </a:lnTo>
                <a:close/>
              </a:path>
            </a:pathLst>
          </a:custGeom>
          <a:solidFill>
            <a:srgbClr val="0066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6"/>
          <p:cNvSpPr txBox="1"/>
          <p:nvPr/>
        </p:nvSpPr>
        <p:spPr>
          <a:xfrm>
            <a:off x="733891" y="3303980"/>
            <a:ext cx="6349365" cy="155170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1270" algn="ctr">
              <a:lnSpc>
                <a:spcPct val="100000"/>
              </a:lnSpc>
              <a:spcBef>
                <a:spcPts val="100"/>
              </a:spcBef>
            </a:pPr>
            <a:r>
              <a:rPr sz="2000" spc="-5" dirty="0">
                <a:solidFill>
                  <a:srgbClr val="FFFFFF"/>
                </a:solidFill>
                <a:latin typeface="Arial"/>
                <a:cs typeface="Arial"/>
              </a:rPr>
              <a:t>En la construcción de los 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ítems </a:t>
            </a:r>
            <a:r>
              <a:rPr sz="2000" spc="-5" dirty="0">
                <a:solidFill>
                  <a:srgbClr val="FFFFFF"/>
                </a:solidFill>
                <a:latin typeface="Arial"/>
                <a:cs typeface="Arial"/>
              </a:rPr>
              <a:t>también es  necesario 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sustentar </a:t>
            </a:r>
            <a:r>
              <a:rPr sz="2000" spc="-5" dirty="0">
                <a:solidFill>
                  <a:srgbClr val="FFFFFF"/>
                </a:solidFill>
                <a:latin typeface="Arial"/>
                <a:cs typeface="Arial"/>
              </a:rPr>
              <a:t>cada opción de 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respuesta,  </a:t>
            </a:r>
            <a:r>
              <a:rPr sz="2000" spc="-5" dirty="0">
                <a:solidFill>
                  <a:srgbClr val="FFFFFF"/>
                </a:solidFill>
                <a:latin typeface="Arial"/>
                <a:cs typeface="Arial"/>
              </a:rPr>
              <a:t>argumenta</a:t>
            </a:r>
            <a:r>
              <a:rPr lang="es-ES" sz="2000" spc="-5" dirty="0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sz="2000" spc="-5" dirty="0">
                <a:solidFill>
                  <a:srgbClr val="FFFFFF"/>
                </a:solidFill>
                <a:latin typeface="Arial"/>
                <a:cs typeface="Arial"/>
              </a:rPr>
              <a:t> el </a:t>
            </a:r>
            <a:r>
              <a:rPr sz="2000" spc="-5" dirty="0" err="1">
                <a:solidFill>
                  <a:srgbClr val="FFFFFF"/>
                </a:solidFill>
                <a:latin typeface="Arial"/>
                <a:cs typeface="Arial"/>
              </a:rPr>
              <a:t>porqué</a:t>
            </a:r>
            <a:r>
              <a:rPr sz="2000" spc="-5" dirty="0">
                <a:solidFill>
                  <a:srgbClr val="FFFFFF"/>
                </a:solidFill>
                <a:latin typeface="Arial"/>
                <a:cs typeface="Arial"/>
              </a:rPr>
              <a:t> es la clave 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y</a:t>
            </a:r>
            <a:r>
              <a:rPr lang="es-ES" sz="2000" dirty="0">
                <a:solidFill>
                  <a:srgbClr val="FFFFFF"/>
                </a:solidFill>
                <a:latin typeface="Arial"/>
                <a:cs typeface="Arial"/>
              </a:rPr>
              <a:t>, </a:t>
            </a:r>
            <a:r>
              <a:rPr sz="2000" spc="-5" dirty="0">
                <a:solidFill>
                  <a:srgbClr val="FFFFFF"/>
                </a:solidFill>
                <a:latin typeface="Arial"/>
                <a:cs typeface="Arial"/>
              </a:rPr>
              <a:t>de la  misma manera, justificar el </a:t>
            </a:r>
            <a:r>
              <a:rPr sz="2000" spc="-5" dirty="0" err="1">
                <a:solidFill>
                  <a:srgbClr val="FFFFFF"/>
                </a:solidFill>
                <a:latin typeface="Arial"/>
                <a:cs typeface="Arial"/>
              </a:rPr>
              <a:t>porqué</a:t>
            </a:r>
            <a:r>
              <a:rPr sz="2000" spc="-5" dirty="0">
                <a:solidFill>
                  <a:srgbClr val="FFFFFF"/>
                </a:solidFill>
                <a:latin typeface="Arial"/>
                <a:cs typeface="Arial"/>
              </a:rPr>
              <a:t> las </a:t>
            </a:r>
            <a:r>
              <a:rPr sz="2000" spc="-5" dirty="0" err="1">
                <a:solidFill>
                  <a:srgbClr val="FFFFFF"/>
                </a:solidFill>
                <a:latin typeface="Arial"/>
                <a:cs typeface="Arial"/>
              </a:rPr>
              <a:t>demás</a:t>
            </a:r>
            <a:r>
              <a:rPr sz="2000" spc="-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spc="-5" dirty="0" err="1">
                <a:solidFill>
                  <a:srgbClr val="FFFFFF"/>
                </a:solidFill>
                <a:latin typeface="Arial"/>
                <a:cs typeface="Arial"/>
              </a:rPr>
              <a:t>opciones</a:t>
            </a:r>
            <a:r>
              <a:rPr sz="2000" spc="-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(distractores) </a:t>
            </a:r>
            <a:r>
              <a:rPr sz="2000" spc="-5" dirty="0">
                <a:solidFill>
                  <a:srgbClr val="FFFFFF"/>
                </a:solidFill>
                <a:latin typeface="Arial"/>
                <a:cs typeface="Arial"/>
              </a:rPr>
              <a:t>no son</a:t>
            </a:r>
            <a:r>
              <a:rPr sz="2000" spc="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dirty="0" err="1">
                <a:solidFill>
                  <a:srgbClr val="FFFFFF"/>
                </a:solidFill>
                <a:latin typeface="Arial"/>
                <a:cs typeface="Arial"/>
              </a:rPr>
              <a:t>correctas</a:t>
            </a:r>
            <a:r>
              <a:rPr lang="es-CO" sz="2000" dirty="0">
                <a:solidFill>
                  <a:srgbClr val="FFFFFF"/>
                </a:solidFill>
                <a:latin typeface="Arial"/>
                <a:cs typeface="Arial"/>
              </a:rPr>
              <a:t>.</a:t>
            </a:r>
            <a:endParaRPr sz="2000" dirty="0">
              <a:latin typeface="Arial"/>
              <a:cs typeface="Arial"/>
            </a:endParaRPr>
          </a:p>
        </p:txBody>
      </p:sp>
      <p:sp>
        <p:nvSpPr>
          <p:cNvPr id="5" name="object 7"/>
          <p:cNvSpPr/>
          <p:nvPr/>
        </p:nvSpPr>
        <p:spPr>
          <a:xfrm>
            <a:off x="652019" y="1110881"/>
            <a:ext cx="6709564" cy="1966291"/>
          </a:xfrm>
          <a:custGeom>
            <a:avLst/>
            <a:gdLst/>
            <a:ahLst/>
            <a:cxnLst/>
            <a:rect l="l" t="t" r="r" b="b"/>
            <a:pathLst>
              <a:path w="6769734" h="2186940">
                <a:moveTo>
                  <a:pt x="6405118" y="0"/>
                </a:moveTo>
                <a:lnTo>
                  <a:pt x="364490" y="0"/>
                </a:lnTo>
                <a:lnTo>
                  <a:pt x="315032" y="3327"/>
                </a:lnTo>
                <a:lnTo>
                  <a:pt x="267596" y="13020"/>
                </a:lnTo>
                <a:lnTo>
                  <a:pt x="222617" y="28644"/>
                </a:lnTo>
                <a:lnTo>
                  <a:pt x="180528" y="49765"/>
                </a:lnTo>
                <a:lnTo>
                  <a:pt x="141764" y="75948"/>
                </a:lnTo>
                <a:lnTo>
                  <a:pt x="106759" y="106759"/>
                </a:lnTo>
                <a:lnTo>
                  <a:pt x="75948" y="141764"/>
                </a:lnTo>
                <a:lnTo>
                  <a:pt x="49765" y="180528"/>
                </a:lnTo>
                <a:lnTo>
                  <a:pt x="28644" y="222617"/>
                </a:lnTo>
                <a:lnTo>
                  <a:pt x="13020" y="267596"/>
                </a:lnTo>
                <a:lnTo>
                  <a:pt x="3327" y="315032"/>
                </a:lnTo>
                <a:lnTo>
                  <a:pt x="0" y="364490"/>
                </a:lnTo>
                <a:lnTo>
                  <a:pt x="0" y="1822450"/>
                </a:lnTo>
                <a:lnTo>
                  <a:pt x="3327" y="1871907"/>
                </a:lnTo>
                <a:lnTo>
                  <a:pt x="13020" y="1919343"/>
                </a:lnTo>
                <a:lnTo>
                  <a:pt x="28644" y="1964322"/>
                </a:lnTo>
                <a:lnTo>
                  <a:pt x="49765" y="2006411"/>
                </a:lnTo>
                <a:lnTo>
                  <a:pt x="75948" y="2045175"/>
                </a:lnTo>
                <a:lnTo>
                  <a:pt x="106759" y="2080180"/>
                </a:lnTo>
                <a:lnTo>
                  <a:pt x="141764" y="2110991"/>
                </a:lnTo>
                <a:lnTo>
                  <a:pt x="180528" y="2137174"/>
                </a:lnTo>
                <a:lnTo>
                  <a:pt x="222617" y="2158295"/>
                </a:lnTo>
                <a:lnTo>
                  <a:pt x="267596" y="2173919"/>
                </a:lnTo>
                <a:lnTo>
                  <a:pt x="315032" y="2183612"/>
                </a:lnTo>
                <a:lnTo>
                  <a:pt x="364490" y="2186940"/>
                </a:lnTo>
                <a:lnTo>
                  <a:pt x="6405118" y="2186940"/>
                </a:lnTo>
                <a:lnTo>
                  <a:pt x="6454575" y="2183612"/>
                </a:lnTo>
                <a:lnTo>
                  <a:pt x="6502011" y="2173919"/>
                </a:lnTo>
                <a:lnTo>
                  <a:pt x="6546990" y="2158295"/>
                </a:lnTo>
                <a:lnTo>
                  <a:pt x="6589079" y="2137174"/>
                </a:lnTo>
                <a:lnTo>
                  <a:pt x="6627843" y="2110991"/>
                </a:lnTo>
                <a:lnTo>
                  <a:pt x="6662848" y="2080180"/>
                </a:lnTo>
                <a:lnTo>
                  <a:pt x="6693659" y="2045175"/>
                </a:lnTo>
                <a:lnTo>
                  <a:pt x="6719842" y="2006411"/>
                </a:lnTo>
                <a:lnTo>
                  <a:pt x="6740963" y="1964322"/>
                </a:lnTo>
                <a:lnTo>
                  <a:pt x="6756587" y="1919343"/>
                </a:lnTo>
                <a:lnTo>
                  <a:pt x="6766280" y="1871907"/>
                </a:lnTo>
                <a:lnTo>
                  <a:pt x="6769608" y="1822450"/>
                </a:lnTo>
                <a:lnTo>
                  <a:pt x="6769608" y="364490"/>
                </a:lnTo>
                <a:lnTo>
                  <a:pt x="6766280" y="315032"/>
                </a:lnTo>
                <a:lnTo>
                  <a:pt x="6756587" y="267596"/>
                </a:lnTo>
                <a:lnTo>
                  <a:pt x="6740963" y="222617"/>
                </a:lnTo>
                <a:lnTo>
                  <a:pt x="6719842" y="180528"/>
                </a:lnTo>
                <a:lnTo>
                  <a:pt x="6693659" y="141764"/>
                </a:lnTo>
                <a:lnTo>
                  <a:pt x="6662848" y="106759"/>
                </a:lnTo>
                <a:lnTo>
                  <a:pt x="6627843" y="75948"/>
                </a:lnTo>
                <a:lnTo>
                  <a:pt x="6589079" y="49765"/>
                </a:lnTo>
                <a:lnTo>
                  <a:pt x="6546990" y="28644"/>
                </a:lnTo>
                <a:lnTo>
                  <a:pt x="6502011" y="13020"/>
                </a:lnTo>
                <a:lnTo>
                  <a:pt x="6454575" y="3327"/>
                </a:lnTo>
                <a:lnTo>
                  <a:pt x="6405118" y="0"/>
                </a:lnTo>
                <a:close/>
              </a:path>
            </a:pathLst>
          </a:custGeom>
          <a:solidFill>
            <a:srgbClr val="0066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8"/>
          <p:cNvSpPr txBox="1">
            <a:spLocks/>
          </p:cNvSpPr>
          <p:nvPr/>
        </p:nvSpPr>
        <p:spPr>
          <a:xfrm>
            <a:off x="837756" y="1357943"/>
            <a:ext cx="6398260" cy="1428596"/>
          </a:xfrm>
          <a:prstGeom prst="rect">
            <a:avLst/>
          </a:prstGeom>
        </p:spPr>
        <p:txBody>
          <a:bodyPr vert="horz" wrap="square" lIns="0" tIns="12700" rIns="0" bIns="0" rtlCol="0" anchor="ctr">
            <a:sp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2700" marR="5080" algn="just">
              <a:spcBef>
                <a:spcPts val="100"/>
              </a:spcBef>
            </a:pPr>
            <a:r>
              <a:rPr lang="es-CO" sz="2000" spc="-5" dirty="0">
                <a:solidFill>
                  <a:srgbClr val="FFFFFF"/>
                </a:solidFill>
                <a:latin typeface="Arial"/>
                <a:cs typeface="Arial"/>
              </a:rPr>
              <a:t>Un </a:t>
            </a:r>
            <a:r>
              <a:rPr lang="es-CO" sz="2000" dirty="0">
                <a:solidFill>
                  <a:srgbClr val="FFFFFF"/>
                </a:solidFill>
                <a:latin typeface="Arial"/>
                <a:cs typeface="Arial"/>
              </a:rPr>
              <a:t>ítem </a:t>
            </a:r>
            <a:r>
              <a:rPr lang="es-CO" sz="2000" spc="-5" dirty="0">
                <a:solidFill>
                  <a:srgbClr val="FFFFFF"/>
                </a:solidFill>
                <a:latin typeface="Arial"/>
                <a:cs typeface="Arial"/>
              </a:rPr>
              <a:t>debe permitir que el estudiante </a:t>
            </a:r>
            <a:r>
              <a:rPr lang="es-CO" sz="2400" spc="-5" dirty="0">
                <a:solidFill>
                  <a:srgbClr val="FFFFFF"/>
                </a:solidFill>
                <a:latin typeface="Arial"/>
                <a:cs typeface="Arial"/>
              </a:rPr>
              <a:t>piense al </a:t>
            </a:r>
            <a:r>
              <a:rPr lang="es-CO" sz="2400" dirty="0">
                <a:solidFill>
                  <a:srgbClr val="FFFFFF"/>
                </a:solidFill>
                <a:latin typeface="Arial"/>
                <a:cs typeface="Arial"/>
              </a:rPr>
              <a:t>resolver </a:t>
            </a:r>
            <a:r>
              <a:rPr lang="es-CO" sz="2400" spc="-5" dirty="0">
                <a:solidFill>
                  <a:srgbClr val="FFFFFF"/>
                </a:solidFill>
                <a:latin typeface="Arial"/>
                <a:cs typeface="Arial"/>
              </a:rPr>
              <a:t>un </a:t>
            </a:r>
            <a:r>
              <a:rPr lang="es-CO" sz="2400" dirty="0">
                <a:solidFill>
                  <a:srgbClr val="FFFFFF"/>
                </a:solidFill>
                <a:latin typeface="Arial"/>
                <a:cs typeface="Arial"/>
              </a:rPr>
              <a:t>problema que  se </a:t>
            </a:r>
            <a:r>
              <a:rPr lang="es-CO" sz="2400" spc="-5" dirty="0">
                <a:solidFill>
                  <a:srgbClr val="FFFFFF"/>
                </a:solidFill>
                <a:latin typeface="Arial"/>
                <a:cs typeface="Arial"/>
              </a:rPr>
              <a:t>plantea en un </a:t>
            </a:r>
            <a:r>
              <a:rPr lang="es-CO" sz="2400" dirty="0">
                <a:solidFill>
                  <a:srgbClr val="FFFFFF"/>
                </a:solidFill>
                <a:latin typeface="Arial"/>
                <a:cs typeface="Arial"/>
              </a:rPr>
              <a:t>contexto situado. </a:t>
            </a:r>
            <a:r>
              <a:rPr lang="es-CO" sz="2000" spc="-10" dirty="0">
                <a:solidFill>
                  <a:srgbClr val="FFFFFF"/>
                </a:solidFill>
                <a:latin typeface="Arial"/>
                <a:cs typeface="Arial"/>
              </a:rPr>
              <a:t>De  </a:t>
            </a:r>
            <a:r>
              <a:rPr lang="es-CO" sz="2000" dirty="0">
                <a:solidFill>
                  <a:srgbClr val="FFFFFF"/>
                </a:solidFill>
                <a:latin typeface="Arial"/>
                <a:cs typeface="Arial"/>
              </a:rPr>
              <a:t>esta </a:t>
            </a:r>
            <a:r>
              <a:rPr lang="es-CO" sz="2000" spc="-5" dirty="0">
                <a:solidFill>
                  <a:srgbClr val="FFFFFF"/>
                </a:solidFill>
                <a:latin typeface="Arial"/>
                <a:cs typeface="Arial"/>
              </a:rPr>
              <a:t>manera, el </a:t>
            </a:r>
            <a:r>
              <a:rPr lang="es-CO" sz="2000" dirty="0">
                <a:solidFill>
                  <a:srgbClr val="FFFFFF"/>
                </a:solidFill>
                <a:latin typeface="Arial"/>
                <a:cs typeface="Arial"/>
              </a:rPr>
              <a:t>estudiante </a:t>
            </a:r>
            <a:r>
              <a:rPr lang="es-CO" sz="2000" spc="-5" dirty="0">
                <a:solidFill>
                  <a:srgbClr val="FFFFFF"/>
                </a:solidFill>
                <a:latin typeface="Arial"/>
                <a:cs typeface="Arial"/>
              </a:rPr>
              <a:t>puede solucionarlo  cuando identifica la</a:t>
            </a:r>
            <a:r>
              <a:rPr lang="es-CO" sz="2000" spc="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s-CO" sz="2000" spc="-5" dirty="0">
                <a:solidFill>
                  <a:srgbClr val="FFFFFF"/>
                </a:solidFill>
                <a:latin typeface="Arial"/>
                <a:cs typeface="Arial"/>
              </a:rPr>
              <a:t>clave.</a:t>
            </a:r>
            <a:endParaRPr lang="es-CO" sz="200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25689112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/>
          <p:cNvSpPr txBox="1"/>
          <p:nvPr/>
        </p:nvSpPr>
        <p:spPr>
          <a:xfrm>
            <a:off x="217373" y="1508354"/>
            <a:ext cx="3953572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5400" b="1" dirty="0">
                <a:solidFill>
                  <a:srgbClr val="00B050"/>
                </a:solidFill>
              </a:rPr>
              <a:t>¿Cómo construir un ítem?</a:t>
            </a:r>
            <a:endParaRPr lang="es-ES" sz="5400" b="1" dirty="0">
              <a:solidFill>
                <a:srgbClr val="00B050"/>
              </a:solidFill>
            </a:endParaRPr>
          </a:p>
        </p:txBody>
      </p:sp>
      <p:pic>
        <p:nvPicPr>
          <p:cNvPr id="7172" name="Picture 4" descr="Resultado de imagen para ítem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0945" y="866856"/>
            <a:ext cx="3868320" cy="38683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1326654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540154" y="156142"/>
            <a:ext cx="46166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b="1" dirty="0">
                <a:solidFill>
                  <a:srgbClr val="00B050"/>
                </a:solidFill>
              </a:rPr>
              <a:t>Aspectos que se evalúan: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40154" y="1045890"/>
            <a:ext cx="7609478" cy="6965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69900" marR="5080" indent="-457200">
              <a:lnSpc>
                <a:spcPct val="100000"/>
              </a:lnSpc>
              <a:spcBef>
                <a:spcPts val="100"/>
              </a:spcBef>
              <a:tabLst>
                <a:tab pos="469265" algn="l"/>
              </a:tabLst>
            </a:pPr>
            <a:r>
              <a:rPr sz="2000" b="1" dirty="0">
                <a:latin typeface="Arial"/>
                <a:cs typeface="Arial"/>
              </a:rPr>
              <a:t>1.	</a:t>
            </a:r>
            <a:r>
              <a:rPr sz="2000" spc="-5" dirty="0">
                <a:latin typeface="Arial"/>
                <a:cs typeface="Arial"/>
              </a:rPr>
              <a:t>Revisar </a:t>
            </a:r>
            <a:r>
              <a:rPr sz="2000" dirty="0">
                <a:latin typeface="Arial"/>
                <a:cs typeface="Arial"/>
              </a:rPr>
              <a:t>en </a:t>
            </a:r>
            <a:r>
              <a:rPr sz="2000" spc="-10" dirty="0">
                <a:latin typeface="Arial"/>
                <a:cs typeface="Arial"/>
              </a:rPr>
              <a:t>el </a:t>
            </a:r>
            <a:r>
              <a:rPr sz="2400" spc="-5" dirty="0">
                <a:latin typeface="Arial"/>
                <a:cs typeface="Arial"/>
              </a:rPr>
              <a:t>syllabus</a:t>
            </a:r>
            <a:r>
              <a:rPr lang="es-CO" sz="2400" spc="-5" dirty="0">
                <a:latin typeface="Arial"/>
                <a:cs typeface="Arial"/>
              </a:rPr>
              <a:t>,</a:t>
            </a:r>
            <a:r>
              <a:rPr sz="2400" spc="-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dándole </a:t>
            </a:r>
            <a:r>
              <a:rPr sz="2000" spc="-5" dirty="0">
                <a:latin typeface="Arial"/>
                <a:cs typeface="Arial"/>
              </a:rPr>
              <a:t>importancia </a:t>
            </a:r>
            <a:r>
              <a:rPr sz="2000" dirty="0">
                <a:latin typeface="Arial"/>
                <a:cs typeface="Arial"/>
              </a:rPr>
              <a:t>a </a:t>
            </a:r>
            <a:r>
              <a:rPr sz="2000" spc="-5" dirty="0">
                <a:latin typeface="Arial"/>
                <a:cs typeface="Arial"/>
              </a:rPr>
              <a:t>las </a:t>
            </a:r>
            <a:r>
              <a:rPr sz="2000" dirty="0" err="1">
                <a:latin typeface="Arial"/>
                <a:cs typeface="Arial"/>
              </a:rPr>
              <a:t>competencias</a:t>
            </a:r>
            <a:r>
              <a:rPr sz="2000" dirty="0">
                <a:latin typeface="Arial"/>
                <a:cs typeface="Arial"/>
              </a:rPr>
              <a:t>  </a:t>
            </a:r>
            <a:r>
              <a:rPr sz="2000" dirty="0" err="1">
                <a:latin typeface="Arial"/>
                <a:cs typeface="Arial"/>
              </a:rPr>
              <a:t>espec</a:t>
            </a:r>
            <a:r>
              <a:rPr lang="es-CO" sz="2000" dirty="0">
                <a:latin typeface="Arial"/>
                <a:cs typeface="Arial"/>
              </a:rPr>
              <a:t>í</a:t>
            </a:r>
            <a:r>
              <a:rPr sz="2000" dirty="0" err="1">
                <a:latin typeface="Arial"/>
                <a:cs typeface="Arial"/>
              </a:rPr>
              <a:t>ficas</a:t>
            </a:r>
            <a:r>
              <a:rPr sz="2000" dirty="0">
                <a:latin typeface="Arial"/>
                <a:cs typeface="Arial"/>
              </a:rPr>
              <a:t> </a:t>
            </a:r>
            <a:r>
              <a:rPr sz="2000" spc="-5" dirty="0">
                <a:latin typeface="Arial"/>
                <a:cs typeface="Arial"/>
              </a:rPr>
              <a:t>que </a:t>
            </a:r>
            <a:r>
              <a:rPr sz="2000" dirty="0">
                <a:latin typeface="Arial"/>
                <a:cs typeface="Arial"/>
              </a:rPr>
              <a:t>sean afines con el</a:t>
            </a:r>
            <a:r>
              <a:rPr sz="2000" spc="-110" dirty="0">
                <a:latin typeface="Arial"/>
                <a:cs typeface="Arial"/>
              </a:rPr>
              <a:t> </a:t>
            </a:r>
            <a:r>
              <a:rPr lang="es-ES" sz="2000" b="1" dirty="0">
                <a:latin typeface="Arial"/>
                <a:cs typeface="Arial"/>
              </a:rPr>
              <a:t>Í</a:t>
            </a:r>
            <a:r>
              <a:rPr sz="2000" b="1" dirty="0">
                <a:latin typeface="Arial"/>
                <a:cs typeface="Arial"/>
              </a:rPr>
              <a:t>TEM</a:t>
            </a:r>
            <a:r>
              <a:rPr sz="2000" dirty="0">
                <a:latin typeface="Arial"/>
                <a:cs typeface="Arial"/>
              </a:rPr>
              <a:t>.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540154" y="2089862"/>
            <a:ext cx="7164776" cy="1577996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algn="just">
              <a:spcBef>
                <a:spcPts val="105"/>
              </a:spcBef>
              <a:tabLst>
                <a:tab pos="469265" algn="l"/>
                <a:tab pos="992505" algn="l"/>
              </a:tabLst>
            </a:pPr>
            <a:r>
              <a:rPr sz="2000" b="1" dirty="0">
                <a:latin typeface="Arial"/>
                <a:cs typeface="Arial"/>
              </a:rPr>
              <a:t>2.	</a:t>
            </a:r>
            <a:r>
              <a:rPr sz="2000" spc="-5" dirty="0">
                <a:latin typeface="Arial"/>
                <a:cs typeface="Arial"/>
              </a:rPr>
              <a:t>E</a:t>
            </a:r>
            <a:r>
              <a:rPr sz="2000" dirty="0">
                <a:latin typeface="Arial"/>
                <a:cs typeface="Arial"/>
              </a:rPr>
              <a:t>n	</a:t>
            </a:r>
            <a:r>
              <a:rPr sz="2000" spc="-10" dirty="0">
                <a:latin typeface="Arial"/>
                <a:cs typeface="Arial"/>
              </a:rPr>
              <a:t>la</a:t>
            </a:r>
            <a:r>
              <a:rPr lang="es-CO" sz="2000" spc="-10" dirty="0">
                <a:latin typeface="Arial"/>
                <a:cs typeface="Arial"/>
              </a:rPr>
              <a:t> </a:t>
            </a:r>
            <a:r>
              <a:rPr lang="es-CO" sz="2000" dirty="0">
                <a:latin typeface="Arial"/>
                <a:cs typeface="Arial"/>
              </a:rPr>
              <a:t>ficha debe es</a:t>
            </a:r>
            <a:r>
              <a:rPr lang="es-CO" sz="2000" spc="-10" dirty="0">
                <a:latin typeface="Arial"/>
                <a:cs typeface="Arial"/>
              </a:rPr>
              <a:t>c</a:t>
            </a:r>
            <a:r>
              <a:rPr lang="es-CO" sz="2000" spc="-15" dirty="0">
                <a:latin typeface="Arial"/>
                <a:cs typeface="Arial"/>
              </a:rPr>
              <a:t>r</a:t>
            </a:r>
            <a:r>
              <a:rPr lang="es-CO" sz="2000" dirty="0">
                <a:latin typeface="Arial"/>
                <a:cs typeface="Arial"/>
              </a:rPr>
              <a:t>ib</a:t>
            </a:r>
            <a:r>
              <a:rPr lang="es-CO" sz="2000" spc="-10" dirty="0">
                <a:latin typeface="Arial"/>
                <a:cs typeface="Arial"/>
              </a:rPr>
              <a:t>i</a:t>
            </a:r>
            <a:r>
              <a:rPr lang="es-CO" sz="2000" dirty="0">
                <a:latin typeface="Arial"/>
                <a:cs typeface="Arial"/>
              </a:rPr>
              <a:t>r en </a:t>
            </a:r>
            <a:r>
              <a:rPr lang="es-CO" sz="2000" spc="-10" dirty="0">
                <a:latin typeface="Arial"/>
                <a:cs typeface="Arial"/>
              </a:rPr>
              <a:t>c</a:t>
            </a:r>
            <a:r>
              <a:rPr lang="es-CO" sz="2000" dirty="0">
                <a:latin typeface="Arial"/>
                <a:cs typeface="Arial"/>
              </a:rPr>
              <a:t>ada	</a:t>
            </a:r>
            <a:r>
              <a:rPr lang="es-CO" sz="2000" spc="-20" dirty="0">
                <a:latin typeface="Arial"/>
                <a:cs typeface="Arial"/>
              </a:rPr>
              <a:t>í</a:t>
            </a:r>
            <a:r>
              <a:rPr lang="es-CO" sz="2000" dirty="0">
                <a:latin typeface="Arial"/>
                <a:cs typeface="Arial"/>
              </a:rPr>
              <a:t>tem </a:t>
            </a:r>
            <a:r>
              <a:rPr lang="es-CO" sz="2000" spc="-10" dirty="0">
                <a:latin typeface="Arial"/>
                <a:cs typeface="Arial"/>
              </a:rPr>
              <a:t>l</a:t>
            </a:r>
            <a:r>
              <a:rPr lang="es-CO" sz="2000" dirty="0">
                <a:latin typeface="Arial"/>
                <a:cs typeface="Arial"/>
              </a:rPr>
              <a:t>a compe</a:t>
            </a:r>
            <a:r>
              <a:rPr lang="es-CO" sz="2000" spc="-10" dirty="0">
                <a:latin typeface="Arial"/>
                <a:cs typeface="Arial"/>
              </a:rPr>
              <a:t>t</a:t>
            </a:r>
            <a:r>
              <a:rPr lang="es-CO" sz="2000" dirty="0">
                <a:latin typeface="Arial"/>
                <a:cs typeface="Arial"/>
              </a:rPr>
              <a:t>encia o competencias</a:t>
            </a:r>
            <a:r>
              <a:rPr lang="es-CO" sz="2000" spc="470" dirty="0">
                <a:latin typeface="Arial"/>
                <a:cs typeface="Arial"/>
              </a:rPr>
              <a:t> </a:t>
            </a:r>
            <a:r>
              <a:rPr lang="es-CO" sz="2000" spc="-5" dirty="0">
                <a:latin typeface="Arial"/>
                <a:cs typeface="Arial"/>
              </a:rPr>
              <a:t>seleccionadas	</a:t>
            </a:r>
            <a:r>
              <a:rPr lang="es-CO" sz="2000" dirty="0">
                <a:latin typeface="Arial"/>
                <a:cs typeface="Arial"/>
              </a:rPr>
              <a:t>en</a:t>
            </a:r>
            <a:r>
              <a:rPr lang="es-CO" sz="2000" spc="450" dirty="0">
                <a:latin typeface="Arial"/>
                <a:cs typeface="Arial"/>
              </a:rPr>
              <a:t> </a:t>
            </a:r>
            <a:r>
              <a:rPr lang="es-CO" sz="2000" spc="-10" dirty="0">
                <a:latin typeface="Arial"/>
                <a:cs typeface="Arial"/>
              </a:rPr>
              <a:t>el</a:t>
            </a:r>
            <a:r>
              <a:rPr lang="es-CO" sz="2000" spc="430" dirty="0">
                <a:latin typeface="Arial"/>
                <a:cs typeface="Arial"/>
              </a:rPr>
              <a:t> </a:t>
            </a:r>
            <a:r>
              <a:rPr lang="es-CO" sz="2000" spc="-5" dirty="0">
                <a:latin typeface="Arial"/>
                <a:cs typeface="Arial"/>
              </a:rPr>
              <a:t>syllabus, </a:t>
            </a:r>
            <a:r>
              <a:rPr lang="es-CO" sz="2000" spc="-5" dirty="0" err="1">
                <a:latin typeface="Arial"/>
                <a:cs typeface="Arial"/>
              </a:rPr>
              <a:t>pues</a:t>
            </a:r>
            <a:r>
              <a:rPr lang="es-CO" sz="2000" dirty="0" err="1">
                <a:latin typeface="Arial"/>
                <a:cs typeface="Arial"/>
              </a:rPr>
              <a:t>os</a:t>
            </a:r>
            <a:r>
              <a:rPr lang="es-CO" sz="2000" dirty="0">
                <a:latin typeface="Arial"/>
                <a:cs typeface="Arial"/>
              </a:rPr>
              <a:t>  resultados se presentarán </a:t>
            </a:r>
            <a:r>
              <a:rPr lang="es-CO" sz="2000" spc="-5" dirty="0">
                <a:latin typeface="Arial"/>
                <a:cs typeface="Arial"/>
              </a:rPr>
              <a:t>por </a:t>
            </a:r>
            <a:r>
              <a:rPr lang="es-CO" sz="2000" dirty="0">
                <a:latin typeface="Arial"/>
                <a:cs typeface="Arial"/>
              </a:rPr>
              <a:t>competencias</a:t>
            </a:r>
            <a:r>
              <a:rPr lang="es-CO" sz="2000" spc="-105" dirty="0">
                <a:latin typeface="Arial"/>
                <a:cs typeface="Arial"/>
              </a:rPr>
              <a:t> </a:t>
            </a:r>
            <a:r>
              <a:rPr lang="es-CO" sz="2000" dirty="0">
                <a:latin typeface="Arial"/>
                <a:cs typeface="Arial"/>
              </a:rPr>
              <a:t>alcanzadas.</a:t>
            </a:r>
          </a:p>
          <a:p>
            <a:pPr marL="12700">
              <a:spcBef>
                <a:spcPts val="105"/>
              </a:spcBef>
              <a:tabLst>
                <a:tab pos="469265" algn="l"/>
                <a:tab pos="992505" algn="l"/>
              </a:tabLst>
            </a:pPr>
            <a:endParaRPr lang="es-CO" sz="2000" dirty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469265" algn="l"/>
                <a:tab pos="992505" algn="l"/>
              </a:tabLst>
            </a:pPr>
            <a:endParaRPr sz="2000" dirty="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595784" y="3378313"/>
            <a:ext cx="7053516" cy="1576085"/>
          </a:xfrm>
          <a:prstGeom prst="ellipse">
            <a:avLst/>
          </a:prstGeom>
          <a:ln w="28575">
            <a:solidFill>
              <a:srgbClr val="00B050"/>
            </a:solidFill>
          </a:ln>
        </p:spPr>
        <p:txBody>
          <a:bodyPr vert="horz" wrap="square" lIns="0" tIns="12700" rIns="0" bIns="0" rtlCol="0">
            <a:spAutoFit/>
          </a:bodyPr>
          <a:lstStyle/>
          <a:p>
            <a:pPr marL="12065" marR="5080" algn="ctr">
              <a:lnSpc>
                <a:spcPct val="100000"/>
              </a:lnSpc>
              <a:spcBef>
                <a:spcPts val="100"/>
              </a:spcBef>
            </a:pPr>
            <a:r>
              <a:rPr b="1" i="1" dirty="0">
                <a:latin typeface="Arial"/>
                <a:cs typeface="Arial"/>
              </a:rPr>
              <a:t>De </a:t>
            </a:r>
            <a:r>
              <a:rPr b="1" i="1" dirty="0" err="1">
                <a:latin typeface="Arial"/>
                <a:cs typeface="Arial"/>
              </a:rPr>
              <a:t>esta</a:t>
            </a:r>
            <a:r>
              <a:rPr b="1" i="1" dirty="0">
                <a:latin typeface="Arial"/>
                <a:cs typeface="Arial"/>
              </a:rPr>
              <a:t> </a:t>
            </a:r>
            <a:r>
              <a:rPr b="1" i="1" dirty="0" err="1">
                <a:latin typeface="Arial"/>
                <a:cs typeface="Arial"/>
              </a:rPr>
              <a:t>manera</a:t>
            </a:r>
            <a:r>
              <a:rPr lang="es-ES" b="1" i="1" dirty="0">
                <a:latin typeface="Arial"/>
                <a:cs typeface="Arial"/>
              </a:rPr>
              <a:t>,</a:t>
            </a:r>
            <a:r>
              <a:rPr b="1" i="1" dirty="0">
                <a:latin typeface="Arial"/>
                <a:cs typeface="Arial"/>
              </a:rPr>
              <a:t> se </a:t>
            </a:r>
            <a:r>
              <a:rPr b="1" i="1" dirty="0" err="1">
                <a:latin typeface="Arial"/>
                <a:cs typeface="Arial"/>
              </a:rPr>
              <a:t>garantiza</a:t>
            </a:r>
            <a:r>
              <a:rPr b="1" i="1" dirty="0">
                <a:latin typeface="Arial"/>
                <a:cs typeface="Arial"/>
              </a:rPr>
              <a:t> </a:t>
            </a:r>
            <a:r>
              <a:rPr b="1" i="1" dirty="0" err="1">
                <a:latin typeface="Arial"/>
                <a:cs typeface="Arial"/>
              </a:rPr>
              <a:t>qu</a:t>
            </a:r>
            <a:r>
              <a:rPr lang="es-CO" b="1" i="1" dirty="0">
                <a:latin typeface="Arial"/>
                <a:cs typeface="Arial"/>
              </a:rPr>
              <a:t>e</a:t>
            </a:r>
            <a:r>
              <a:rPr b="1" i="1" dirty="0">
                <a:latin typeface="Arial"/>
                <a:cs typeface="Arial"/>
              </a:rPr>
              <a:t> </a:t>
            </a:r>
            <a:r>
              <a:rPr b="1" i="1" spc="-5" dirty="0">
                <a:latin typeface="Arial"/>
                <a:cs typeface="Arial"/>
              </a:rPr>
              <a:t>lo que </a:t>
            </a:r>
            <a:r>
              <a:rPr b="1" i="1" dirty="0">
                <a:latin typeface="Arial"/>
                <a:cs typeface="Arial"/>
              </a:rPr>
              <a:t>se va a evaluar en</a:t>
            </a:r>
            <a:r>
              <a:rPr b="1" i="1" spc="-170" dirty="0">
                <a:latin typeface="Arial"/>
                <a:cs typeface="Arial"/>
              </a:rPr>
              <a:t> </a:t>
            </a:r>
            <a:r>
              <a:rPr b="1" i="1" dirty="0">
                <a:latin typeface="Arial"/>
                <a:cs typeface="Arial"/>
              </a:rPr>
              <a:t>la  unidad de </a:t>
            </a:r>
            <a:r>
              <a:rPr b="1" i="1" dirty="0" err="1">
                <a:latin typeface="Arial"/>
                <a:cs typeface="Arial"/>
              </a:rPr>
              <a:t>estudio</a:t>
            </a:r>
            <a:r>
              <a:rPr lang="es-CO" b="1" i="1" dirty="0">
                <a:latin typeface="Arial"/>
                <a:cs typeface="Arial"/>
              </a:rPr>
              <a:t> sea</a:t>
            </a:r>
            <a:r>
              <a:rPr b="1" i="1" dirty="0">
                <a:latin typeface="Arial"/>
                <a:cs typeface="Arial"/>
              </a:rPr>
              <a:t> coherente con el perfil de salida del  </a:t>
            </a:r>
            <a:r>
              <a:rPr b="1" i="1" dirty="0" err="1">
                <a:latin typeface="Arial"/>
                <a:cs typeface="Arial"/>
              </a:rPr>
              <a:t>estudiant</a:t>
            </a:r>
            <a:r>
              <a:rPr lang="es-ES" b="1" i="1" dirty="0">
                <a:latin typeface="Arial"/>
                <a:cs typeface="Arial"/>
              </a:rPr>
              <a:t>e</a:t>
            </a:r>
            <a:r>
              <a:rPr b="1" i="1" dirty="0">
                <a:latin typeface="Arial"/>
                <a:cs typeface="Arial"/>
              </a:rPr>
              <a:t> que define el cómo y el para</a:t>
            </a:r>
            <a:r>
              <a:rPr b="1" i="1" spc="-160" dirty="0">
                <a:latin typeface="Arial"/>
                <a:cs typeface="Arial"/>
              </a:rPr>
              <a:t> </a:t>
            </a:r>
            <a:r>
              <a:rPr b="1" i="1" dirty="0">
                <a:latin typeface="Arial"/>
                <a:cs typeface="Arial"/>
              </a:rPr>
              <a:t>qué</a:t>
            </a:r>
            <a:r>
              <a:rPr b="1" i="1" dirty="0">
                <a:solidFill>
                  <a:srgbClr val="C00000"/>
                </a:solidFill>
                <a:latin typeface="Arial"/>
                <a:cs typeface="Arial"/>
              </a:rPr>
              <a:t>.</a:t>
            </a:r>
            <a:endParaRPr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93907631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/>
          <p:cNvSpPr txBox="1"/>
          <p:nvPr/>
        </p:nvSpPr>
        <p:spPr>
          <a:xfrm>
            <a:off x="426187" y="386974"/>
            <a:ext cx="730323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b="1" dirty="0">
                <a:solidFill>
                  <a:srgbClr val="00B050"/>
                </a:solidFill>
              </a:rPr>
              <a:t>Pasos para elaborar un ítem en la ficha correspondiente</a:t>
            </a:r>
          </a:p>
        </p:txBody>
      </p:sp>
      <p:sp>
        <p:nvSpPr>
          <p:cNvPr id="5" name="object 6"/>
          <p:cNvSpPr txBox="1"/>
          <p:nvPr/>
        </p:nvSpPr>
        <p:spPr>
          <a:xfrm>
            <a:off x="250687" y="1301584"/>
            <a:ext cx="7654235" cy="2491067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92735" indent="-280035">
              <a:lnSpc>
                <a:spcPct val="100000"/>
              </a:lnSpc>
              <a:spcBef>
                <a:spcPts val="105"/>
              </a:spcBef>
              <a:buAutoNum type="arabicPeriod"/>
              <a:tabLst>
                <a:tab pos="293370" algn="l"/>
              </a:tabLst>
            </a:pPr>
            <a:r>
              <a:rPr sz="2000" b="1" dirty="0">
                <a:latin typeface="Arial"/>
                <a:cs typeface="Arial"/>
              </a:rPr>
              <a:t>Revisar el Syllabus para identificar las </a:t>
            </a:r>
            <a:r>
              <a:rPr sz="2000" b="1" spc="-5" dirty="0">
                <a:latin typeface="Arial"/>
                <a:cs typeface="Arial"/>
              </a:rPr>
              <a:t>competencias </a:t>
            </a:r>
            <a:r>
              <a:rPr sz="2000" b="1" dirty="0">
                <a:latin typeface="Arial"/>
                <a:cs typeface="Arial"/>
              </a:rPr>
              <a:t>a</a:t>
            </a:r>
            <a:r>
              <a:rPr sz="2000" b="1" spc="-180" dirty="0">
                <a:latin typeface="Arial"/>
                <a:cs typeface="Arial"/>
              </a:rPr>
              <a:t> </a:t>
            </a:r>
            <a:r>
              <a:rPr sz="2000" b="1" spc="-5" dirty="0" err="1">
                <a:latin typeface="Arial"/>
                <a:cs typeface="Arial"/>
              </a:rPr>
              <a:t>evaluar</a:t>
            </a:r>
            <a:r>
              <a:rPr sz="2000" b="1" spc="-5" dirty="0">
                <a:latin typeface="Arial"/>
                <a:cs typeface="Arial"/>
              </a:rPr>
              <a:t>.</a:t>
            </a:r>
            <a:r>
              <a:rPr lang="es-ES" sz="2000" b="1" spc="-5" dirty="0">
                <a:latin typeface="Arial"/>
                <a:cs typeface="Arial"/>
              </a:rPr>
              <a:t> </a:t>
            </a:r>
            <a:r>
              <a:rPr sz="2000" b="1" dirty="0">
                <a:latin typeface="Arial"/>
                <a:cs typeface="Arial"/>
              </a:rPr>
              <a:t>¿En qué </a:t>
            </a:r>
            <a:r>
              <a:rPr sz="2000" b="1" spc="-5" dirty="0">
                <a:latin typeface="Arial"/>
                <a:cs typeface="Arial"/>
              </a:rPr>
              <a:t>consiste revisar </a:t>
            </a:r>
            <a:r>
              <a:rPr sz="2000" b="1" dirty="0">
                <a:latin typeface="Arial"/>
                <a:cs typeface="Arial"/>
              </a:rPr>
              <a:t>el</a:t>
            </a:r>
            <a:r>
              <a:rPr sz="2000" b="1" spc="-95" dirty="0">
                <a:latin typeface="Arial"/>
                <a:cs typeface="Arial"/>
              </a:rPr>
              <a:t> </a:t>
            </a:r>
            <a:r>
              <a:rPr sz="2000" b="1" spc="-5" dirty="0">
                <a:latin typeface="Arial"/>
                <a:cs typeface="Arial"/>
              </a:rPr>
              <a:t>Syllabus?</a:t>
            </a:r>
            <a:endParaRPr sz="20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2050" dirty="0">
              <a:latin typeface="Times New Roman"/>
              <a:cs typeface="Times New Roman"/>
            </a:endParaRPr>
          </a:p>
          <a:p>
            <a:pPr marL="12700" marR="5080" algn="just">
              <a:lnSpc>
                <a:spcPct val="100000"/>
              </a:lnSpc>
            </a:pPr>
            <a:r>
              <a:rPr sz="2000" spc="-5" dirty="0">
                <a:latin typeface="Arial"/>
                <a:cs typeface="Arial"/>
              </a:rPr>
              <a:t>Se </a:t>
            </a:r>
            <a:r>
              <a:rPr sz="2000" dirty="0">
                <a:latin typeface="Arial"/>
                <a:cs typeface="Arial"/>
              </a:rPr>
              <a:t>debe </a:t>
            </a:r>
            <a:r>
              <a:rPr sz="2000" spc="-5" dirty="0">
                <a:latin typeface="Arial"/>
                <a:cs typeface="Arial"/>
              </a:rPr>
              <a:t>identificar </a:t>
            </a:r>
            <a:r>
              <a:rPr sz="2000" dirty="0">
                <a:latin typeface="Arial"/>
                <a:cs typeface="Arial"/>
              </a:rPr>
              <a:t>con claridad </a:t>
            </a:r>
            <a:r>
              <a:rPr sz="2000" spc="-5" dirty="0">
                <a:latin typeface="Arial"/>
                <a:cs typeface="Arial"/>
              </a:rPr>
              <a:t>la relación </a:t>
            </a:r>
            <a:r>
              <a:rPr sz="2000" dirty="0">
                <a:latin typeface="Arial"/>
                <a:cs typeface="Arial"/>
              </a:rPr>
              <a:t>y </a:t>
            </a:r>
            <a:r>
              <a:rPr sz="2000" spc="-5" dirty="0">
                <a:latin typeface="Arial"/>
                <a:cs typeface="Arial"/>
              </a:rPr>
              <a:t>la </a:t>
            </a:r>
            <a:r>
              <a:rPr sz="2000" spc="-5" dirty="0" err="1">
                <a:latin typeface="Arial"/>
                <a:cs typeface="Arial"/>
              </a:rPr>
              <a:t>competencia</a:t>
            </a:r>
            <a:r>
              <a:rPr sz="2000" spc="-5" dirty="0">
                <a:latin typeface="Arial"/>
                <a:cs typeface="Arial"/>
              </a:rPr>
              <a:t> </a:t>
            </a:r>
            <a:r>
              <a:rPr sz="2000" spc="-5" dirty="0" err="1">
                <a:latin typeface="Arial"/>
                <a:cs typeface="Arial"/>
              </a:rPr>
              <a:t>espec</a:t>
            </a:r>
            <a:r>
              <a:rPr lang="es-CO" sz="2000" spc="-5" dirty="0">
                <a:latin typeface="Arial"/>
                <a:cs typeface="Arial"/>
              </a:rPr>
              <a:t>í</a:t>
            </a:r>
            <a:r>
              <a:rPr sz="2000" spc="-5" dirty="0" err="1">
                <a:latin typeface="Arial"/>
                <a:cs typeface="Arial"/>
              </a:rPr>
              <a:t>fica</a:t>
            </a:r>
            <a:r>
              <a:rPr sz="2000" spc="-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de  </a:t>
            </a:r>
            <a:r>
              <a:rPr sz="2000" spc="-5" dirty="0">
                <a:latin typeface="Arial"/>
                <a:cs typeface="Arial"/>
              </a:rPr>
              <a:t>la unidad </a:t>
            </a:r>
            <a:r>
              <a:rPr sz="2000" spc="-10" dirty="0">
                <a:latin typeface="Arial"/>
                <a:cs typeface="Arial"/>
              </a:rPr>
              <a:t>de </a:t>
            </a:r>
            <a:r>
              <a:rPr sz="2000" spc="-5" dirty="0" err="1">
                <a:latin typeface="Arial"/>
                <a:cs typeface="Arial"/>
              </a:rPr>
              <a:t>estudio</a:t>
            </a:r>
            <a:r>
              <a:rPr lang="es-ES" sz="2000" spc="-5" dirty="0">
                <a:latin typeface="Arial"/>
                <a:cs typeface="Arial"/>
              </a:rPr>
              <a:t>;</a:t>
            </a:r>
            <a:r>
              <a:rPr sz="2000" spc="-5" dirty="0">
                <a:latin typeface="Arial"/>
                <a:cs typeface="Arial"/>
              </a:rPr>
              <a:t> </a:t>
            </a:r>
            <a:r>
              <a:rPr sz="2000" spc="-5" dirty="0" err="1">
                <a:latin typeface="Arial"/>
                <a:cs typeface="Arial"/>
              </a:rPr>
              <a:t>esto</a:t>
            </a:r>
            <a:r>
              <a:rPr sz="2000" spc="-5" dirty="0">
                <a:latin typeface="Arial"/>
                <a:cs typeface="Arial"/>
              </a:rPr>
              <a:t> </a:t>
            </a:r>
            <a:r>
              <a:rPr lang="es-ES" sz="2000" spc="-5" dirty="0">
                <a:latin typeface="Arial"/>
                <a:cs typeface="Arial"/>
              </a:rPr>
              <a:t>sirve </a:t>
            </a:r>
            <a:r>
              <a:rPr sz="2000" spc="-5" dirty="0">
                <a:latin typeface="Arial"/>
                <a:cs typeface="Arial"/>
              </a:rPr>
              <a:t>para escribir </a:t>
            </a:r>
            <a:r>
              <a:rPr sz="2000" spc="-10" dirty="0">
                <a:latin typeface="Arial"/>
                <a:cs typeface="Arial"/>
              </a:rPr>
              <a:t>en </a:t>
            </a:r>
            <a:r>
              <a:rPr sz="2000" spc="-5" dirty="0">
                <a:latin typeface="Arial"/>
                <a:cs typeface="Arial"/>
              </a:rPr>
              <a:t>la </a:t>
            </a:r>
            <a:r>
              <a:rPr sz="2000" dirty="0">
                <a:latin typeface="Arial"/>
                <a:cs typeface="Arial"/>
              </a:rPr>
              <a:t>ficha del </a:t>
            </a:r>
            <a:r>
              <a:rPr lang="es-CO" sz="2000" dirty="0">
                <a:latin typeface="Arial"/>
                <a:cs typeface="Arial"/>
              </a:rPr>
              <a:t>Í</a:t>
            </a:r>
            <a:r>
              <a:rPr sz="2000" spc="-5" dirty="0">
                <a:latin typeface="Arial"/>
                <a:cs typeface="Arial"/>
              </a:rPr>
              <a:t>TEM </a:t>
            </a:r>
            <a:r>
              <a:rPr sz="2000" spc="-5" dirty="0" err="1">
                <a:latin typeface="Arial"/>
                <a:cs typeface="Arial"/>
              </a:rPr>
              <a:t>qu</a:t>
            </a:r>
            <a:r>
              <a:rPr lang="es-ES" sz="2000" spc="-5" dirty="0">
                <a:latin typeface="Arial"/>
                <a:cs typeface="Arial"/>
              </a:rPr>
              <a:t>é</a:t>
            </a:r>
            <a:r>
              <a:rPr sz="2000" spc="-5" dirty="0">
                <a:latin typeface="Arial"/>
                <a:cs typeface="Arial"/>
              </a:rPr>
              <a:t> </a:t>
            </a:r>
            <a:r>
              <a:rPr sz="2000" dirty="0" err="1">
                <a:latin typeface="Arial"/>
                <a:cs typeface="Arial"/>
              </a:rPr>
              <a:t>competencia</a:t>
            </a:r>
            <a:r>
              <a:rPr sz="2000" dirty="0">
                <a:latin typeface="Arial"/>
                <a:cs typeface="Arial"/>
              </a:rPr>
              <a:t> </a:t>
            </a:r>
            <a:r>
              <a:rPr sz="2000" dirty="0" err="1">
                <a:latin typeface="Arial"/>
                <a:cs typeface="Arial"/>
              </a:rPr>
              <a:t>es</a:t>
            </a:r>
            <a:r>
              <a:rPr sz="2000" dirty="0">
                <a:latin typeface="Arial"/>
                <a:cs typeface="Arial"/>
              </a:rPr>
              <a:t> </a:t>
            </a:r>
            <a:r>
              <a:rPr sz="2000" spc="-5" dirty="0" err="1">
                <a:latin typeface="Arial"/>
                <a:cs typeface="Arial"/>
              </a:rPr>
              <a:t>espec</a:t>
            </a:r>
            <a:r>
              <a:rPr lang="es-CO" sz="2000" spc="-5" dirty="0" err="1">
                <a:latin typeface="Arial"/>
                <a:cs typeface="Arial"/>
              </a:rPr>
              <a:t>ífica</a:t>
            </a:r>
            <a:r>
              <a:rPr lang="es-CO" sz="2000" spc="-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para</a:t>
            </a:r>
            <a:r>
              <a:rPr sz="2000" spc="-10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este.</a:t>
            </a: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2050" dirty="0">
              <a:latin typeface="Times New Roman"/>
              <a:cs typeface="Times New Roman"/>
            </a:endParaRPr>
          </a:p>
          <a:p>
            <a:pPr marL="292735" indent="-280035" algn="just">
              <a:lnSpc>
                <a:spcPct val="100000"/>
              </a:lnSpc>
              <a:spcBef>
                <a:spcPts val="5"/>
              </a:spcBef>
              <a:buAutoNum type="arabicPeriod" startAt="2"/>
              <a:tabLst>
                <a:tab pos="293370" algn="l"/>
              </a:tabLst>
            </a:pPr>
            <a:r>
              <a:rPr sz="2000" b="1" dirty="0">
                <a:latin typeface="Arial"/>
                <a:cs typeface="Arial"/>
              </a:rPr>
              <a:t>Completar los datos y del </a:t>
            </a:r>
            <a:r>
              <a:rPr sz="2000" b="1" spc="-5" dirty="0">
                <a:latin typeface="Arial"/>
                <a:cs typeface="Arial"/>
              </a:rPr>
              <a:t>autor </a:t>
            </a:r>
            <a:r>
              <a:rPr sz="2000" b="1" dirty="0">
                <a:latin typeface="Arial"/>
                <a:cs typeface="Arial"/>
              </a:rPr>
              <a:t>del ítem a desarrollar</a:t>
            </a:r>
          </a:p>
        </p:txBody>
      </p:sp>
    </p:spTree>
    <p:extLst>
      <p:ext uri="{BB962C8B-B14F-4D97-AF65-F5344CB8AC3E}">
        <p14:creationId xmlns:p14="http://schemas.microsoft.com/office/powerpoint/2010/main" val="390713887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6558" y="53009"/>
            <a:ext cx="5930346" cy="50904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565678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471101" y="635254"/>
            <a:ext cx="754829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b="1" dirty="0">
                <a:solidFill>
                  <a:srgbClr val="00B050"/>
                </a:solidFill>
              </a:rPr>
              <a:t>¿Qué es evaluar por competencias?</a:t>
            </a:r>
          </a:p>
        </p:txBody>
      </p:sp>
      <p:sp>
        <p:nvSpPr>
          <p:cNvPr id="3" name="object 7"/>
          <p:cNvSpPr txBox="1"/>
          <p:nvPr/>
        </p:nvSpPr>
        <p:spPr>
          <a:xfrm>
            <a:off x="471101" y="1857670"/>
            <a:ext cx="5004788" cy="1545813"/>
          </a:xfrm>
          <a:prstGeom prst="round2DiagRect">
            <a:avLst/>
          </a:prstGeom>
          <a:ln w="38100">
            <a:solidFill>
              <a:srgbClr val="00B050"/>
            </a:solidFill>
          </a:ln>
        </p:spPr>
        <p:txBody>
          <a:bodyPr vert="horz" wrap="square" lIns="0" tIns="12065" rIns="0" bIns="0" rtlCol="0">
            <a:spAutoFit/>
          </a:bodyPr>
          <a:lstStyle/>
          <a:p>
            <a:pPr marL="12700" marR="5080" algn="just">
              <a:spcBef>
                <a:spcPts val="95"/>
              </a:spcBef>
              <a:tabLst>
                <a:tab pos="1355090" algn="l"/>
                <a:tab pos="2054860" algn="l"/>
                <a:tab pos="2726690" algn="l"/>
                <a:tab pos="4217670" algn="l"/>
                <a:tab pos="4906645" algn="l"/>
                <a:tab pos="6198870" algn="l"/>
              </a:tabLst>
            </a:pPr>
            <a:r>
              <a:rPr lang="es-ES" spc="35" dirty="0">
                <a:latin typeface="Microsoft Sans Serif"/>
                <a:cs typeface="Microsoft Sans Serif"/>
              </a:rPr>
              <a:t>El </a:t>
            </a:r>
            <a:r>
              <a:rPr spc="35" dirty="0" err="1">
                <a:latin typeface="Microsoft Sans Serif"/>
                <a:cs typeface="Microsoft Sans Serif"/>
              </a:rPr>
              <a:t>Decreto</a:t>
            </a:r>
            <a:r>
              <a:rPr spc="35" dirty="0">
                <a:latin typeface="Microsoft Sans Serif"/>
                <a:cs typeface="Microsoft Sans Serif"/>
              </a:rPr>
              <a:t> Ley 1278 de 2002 del MEN</a:t>
            </a:r>
            <a:r>
              <a:rPr lang="es-ES" spc="35" dirty="0">
                <a:latin typeface="Microsoft Sans Serif"/>
                <a:cs typeface="Microsoft Sans Serif"/>
              </a:rPr>
              <a:t>, </a:t>
            </a:r>
            <a:r>
              <a:rPr spc="35" dirty="0" err="1">
                <a:latin typeface="Microsoft Sans Serif"/>
                <a:cs typeface="Microsoft Sans Serif"/>
              </a:rPr>
              <a:t>en</a:t>
            </a:r>
            <a:r>
              <a:rPr lang="es-ES" spc="35" dirty="0">
                <a:latin typeface="Microsoft Sans Serif"/>
                <a:cs typeface="Microsoft Sans Serif"/>
              </a:rPr>
              <a:t> </a:t>
            </a:r>
            <a:r>
              <a:rPr spc="35" dirty="0" err="1">
                <a:latin typeface="Microsoft Sans Serif"/>
                <a:cs typeface="Microsoft Sans Serif"/>
              </a:rPr>
              <a:t>su</a:t>
            </a:r>
            <a:r>
              <a:rPr lang="es-ES" spc="35" dirty="0">
                <a:latin typeface="Microsoft Sans Serif"/>
                <a:cs typeface="Microsoft Sans Serif"/>
              </a:rPr>
              <a:t> </a:t>
            </a:r>
            <a:r>
              <a:rPr spc="35" dirty="0" err="1">
                <a:latin typeface="Microsoft Sans Serif"/>
                <a:cs typeface="Microsoft Sans Serif"/>
              </a:rPr>
              <a:t>artículo</a:t>
            </a:r>
            <a:r>
              <a:rPr lang="es-ES" spc="35" dirty="0">
                <a:latin typeface="Microsoft Sans Serif"/>
                <a:cs typeface="Microsoft Sans Serif"/>
              </a:rPr>
              <a:t> </a:t>
            </a:r>
            <a:r>
              <a:rPr spc="35" dirty="0">
                <a:latin typeface="Microsoft Sans Serif"/>
                <a:cs typeface="Microsoft Sans Serif"/>
              </a:rPr>
              <a:t>35</a:t>
            </a:r>
            <a:r>
              <a:rPr lang="es-ES" spc="35" dirty="0">
                <a:latin typeface="Microsoft Sans Serif"/>
                <a:cs typeface="Microsoft Sans Serif"/>
              </a:rPr>
              <a:t>, </a:t>
            </a:r>
            <a:r>
              <a:rPr spc="35" dirty="0">
                <a:latin typeface="Microsoft Sans Serif"/>
                <a:cs typeface="Microsoft Sans Serif"/>
              </a:rPr>
              <a:t>define</a:t>
            </a:r>
            <a:r>
              <a:rPr lang="es-ES" spc="35" dirty="0">
                <a:latin typeface="Microsoft Sans Serif"/>
                <a:cs typeface="Microsoft Sans Serif"/>
              </a:rPr>
              <a:t> </a:t>
            </a:r>
            <a:r>
              <a:rPr spc="35" dirty="0">
                <a:latin typeface="Microsoft Sans Serif"/>
                <a:cs typeface="Microsoft Sans Serif"/>
              </a:rPr>
              <a:t>una</a:t>
            </a:r>
            <a:r>
              <a:rPr lang="es-ES" spc="35" dirty="0">
                <a:latin typeface="Microsoft Sans Serif"/>
                <a:cs typeface="Microsoft Sans Serif"/>
              </a:rPr>
              <a:t> competencia como: </a:t>
            </a:r>
            <a:r>
              <a:rPr lang="es-ES" b="1" spc="-170" dirty="0">
                <a:latin typeface="Lucida Sans"/>
                <a:cs typeface="Lucida Sans"/>
              </a:rPr>
              <a:t>«</a:t>
            </a:r>
            <a:r>
              <a:rPr lang="es-ES" b="1" i="1" spc="-229" dirty="0">
                <a:latin typeface="Arial"/>
                <a:cs typeface="Arial"/>
              </a:rPr>
              <a:t>una </a:t>
            </a:r>
            <a:r>
              <a:rPr lang="es-ES" b="1" i="1" spc="-120" dirty="0">
                <a:latin typeface="Arial"/>
                <a:cs typeface="Arial"/>
              </a:rPr>
              <a:t>característica </a:t>
            </a:r>
            <a:r>
              <a:rPr lang="es-ES" b="1" i="1" spc="-145" dirty="0">
                <a:latin typeface="Arial"/>
                <a:cs typeface="Arial"/>
              </a:rPr>
              <a:t>subyacente </a:t>
            </a:r>
            <a:r>
              <a:rPr lang="es-ES" b="1" i="1" spc="-150" dirty="0">
                <a:latin typeface="Arial"/>
                <a:cs typeface="Arial"/>
              </a:rPr>
              <a:t>en </a:t>
            </a:r>
            <a:r>
              <a:rPr lang="es-ES" b="1" i="1" spc="-140" dirty="0">
                <a:latin typeface="Arial"/>
                <a:cs typeface="Arial"/>
              </a:rPr>
              <a:t>una </a:t>
            </a:r>
            <a:r>
              <a:rPr lang="es-ES" b="1" i="1" spc="-160" dirty="0">
                <a:latin typeface="Arial"/>
                <a:cs typeface="Arial"/>
              </a:rPr>
              <a:t>persona </a:t>
            </a:r>
            <a:r>
              <a:rPr lang="es-ES" b="1" i="1" spc="-135" dirty="0">
                <a:latin typeface="Arial"/>
                <a:cs typeface="Arial"/>
              </a:rPr>
              <a:t>causalmente  </a:t>
            </a:r>
            <a:r>
              <a:rPr lang="es-ES" b="1" i="1" spc="-125" dirty="0">
                <a:latin typeface="Arial"/>
                <a:cs typeface="Arial"/>
              </a:rPr>
              <a:t>relacionada </a:t>
            </a:r>
            <a:r>
              <a:rPr lang="es-ES" b="1" i="1" spc="-185" dirty="0">
                <a:latin typeface="Arial"/>
                <a:cs typeface="Arial"/>
              </a:rPr>
              <a:t>con </a:t>
            </a:r>
            <a:r>
              <a:rPr lang="es-ES" b="1" i="1" spc="-254" dirty="0">
                <a:latin typeface="Arial"/>
                <a:cs typeface="Arial"/>
              </a:rPr>
              <a:t>su </a:t>
            </a:r>
            <a:r>
              <a:rPr lang="es-ES" b="1" i="1" spc="-160" dirty="0">
                <a:latin typeface="Arial"/>
                <a:cs typeface="Arial"/>
              </a:rPr>
              <a:t>desempeño </a:t>
            </a:r>
            <a:r>
              <a:rPr lang="es-ES" b="1" i="1" spc="-254" dirty="0">
                <a:latin typeface="Arial"/>
                <a:cs typeface="Arial"/>
              </a:rPr>
              <a:t>y  </a:t>
            </a:r>
            <a:r>
              <a:rPr lang="es-ES" b="1" i="1" spc="-125" dirty="0">
                <a:latin typeface="Arial"/>
                <a:cs typeface="Arial"/>
              </a:rPr>
              <a:t>actuación </a:t>
            </a:r>
            <a:r>
              <a:rPr lang="es-ES" b="1" i="1" spc="-165" dirty="0">
                <a:latin typeface="Arial"/>
                <a:cs typeface="Arial"/>
              </a:rPr>
              <a:t>exitosa </a:t>
            </a:r>
            <a:r>
              <a:rPr lang="es-ES" b="1" i="1" spc="-150" dirty="0">
                <a:latin typeface="Arial"/>
                <a:cs typeface="Arial"/>
              </a:rPr>
              <a:t>en </a:t>
            </a:r>
            <a:r>
              <a:rPr lang="es-ES" b="1" i="1" spc="-215" dirty="0">
                <a:latin typeface="Arial"/>
                <a:cs typeface="Arial"/>
              </a:rPr>
              <a:t>un </a:t>
            </a:r>
            <a:r>
              <a:rPr lang="es-ES" b="1" i="1" spc="-170" dirty="0">
                <a:latin typeface="Arial"/>
                <a:cs typeface="Arial"/>
              </a:rPr>
              <a:t>puesto </a:t>
            </a:r>
            <a:r>
              <a:rPr lang="es-ES" b="1" i="1" spc="-105" dirty="0">
                <a:latin typeface="Arial"/>
                <a:cs typeface="Arial"/>
              </a:rPr>
              <a:t>de</a:t>
            </a:r>
            <a:r>
              <a:rPr lang="es-ES" b="1" i="1" spc="-600" dirty="0">
                <a:latin typeface="Arial"/>
                <a:cs typeface="Arial"/>
              </a:rPr>
              <a:t> </a:t>
            </a:r>
            <a:r>
              <a:rPr lang="es-ES" b="1" i="1" spc="-160" dirty="0">
                <a:latin typeface="Arial"/>
                <a:cs typeface="Arial"/>
              </a:rPr>
              <a:t>trabajo».</a:t>
            </a:r>
            <a:endParaRPr dirty="0">
              <a:latin typeface="Microsoft Sans Serif"/>
              <a:cs typeface="Microsoft Sans Serif"/>
            </a:endParaRPr>
          </a:p>
        </p:txBody>
      </p:sp>
      <p:pic>
        <p:nvPicPr>
          <p:cNvPr id="2050" name="Picture 2" descr="Resultado de imagen para decreto"/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9462" y="1742060"/>
            <a:ext cx="2197209" cy="21972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2960092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a 1"/>
          <p:cNvGraphicFramePr/>
          <p:nvPr>
            <p:extLst>
              <p:ext uri="{D42A27DB-BD31-4B8C-83A1-F6EECF244321}">
                <p14:modId xmlns:p14="http://schemas.microsoft.com/office/powerpoint/2010/main" val="1149895796"/>
              </p:ext>
            </p:extLst>
          </p:nvPr>
        </p:nvGraphicFramePr>
        <p:xfrm>
          <a:off x="465221" y="179784"/>
          <a:ext cx="7122695" cy="48674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87302599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/>
          </p:cNvSpPr>
          <p:nvPr/>
        </p:nvSpPr>
        <p:spPr>
          <a:xfrm>
            <a:off x="240632" y="387632"/>
            <a:ext cx="7571874" cy="842538"/>
          </a:xfrm>
          <a:prstGeom prst="rect">
            <a:avLst/>
          </a:prstGeom>
          <a:ln w="28575">
            <a:solidFill>
              <a:schemeClr val="accent1"/>
            </a:solidFill>
          </a:ln>
        </p:spPr>
        <p:txBody>
          <a:bodyPr vert="horz" wrap="square" lIns="0" tIns="11430" rIns="0" bIns="0" rtlCol="0" anchor="ctr">
            <a:sp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2700" marR="5080" algn="just">
              <a:lnSpc>
                <a:spcPct val="100200"/>
              </a:lnSpc>
              <a:spcBef>
                <a:spcPts val="90"/>
              </a:spcBef>
            </a:pPr>
            <a:r>
              <a:rPr lang="es-CO" sz="1800" spc="-5" dirty="0">
                <a:latin typeface="Lucida Sans" panose="020B0602030504020204" pitchFamily="34" charset="0"/>
                <a:cs typeface="Arial"/>
              </a:rPr>
              <a:t>Los </a:t>
            </a:r>
            <a:r>
              <a:rPr lang="es-CO" sz="1800" dirty="0">
                <a:latin typeface="Lucida Sans" panose="020B0602030504020204" pitchFamily="34" charset="0"/>
                <a:cs typeface="Arial"/>
              </a:rPr>
              <a:t>textos </a:t>
            </a:r>
            <a:r>
              <a:rPr lang="es-CO" sz="1800" spc="-5" dirty="0">
                <a:latin typeface="Lucida Sans" panose="020B0602030504020204" pitchFamily="34" charset="0"/>
                <a:cs typeface="Arial"/>
              </a:rPr>
              <a:t>que respondan </a:t>
            </a:r>
            <a:r>
              <a:rPr lang="es-CO" sz="1800" dirty="0">
                <a:latin typeface="Lucida Sans" panose="020B0602030504020204" pitchFamily="34" charset="0"/>
                <a:cs typeface="Arial"/>
              </a:rPr>
              <a:t>a </a:t>
            </a:r>
            <a:r>
              <a:rPr lang="es-CO" sz="1800" spc="-5" dirty="0">
                <a:latin typeface="Lucida Sans" panose="020B0602030504020204" pitchFamily="34" charset="0"/>
                <a:cs typeface="Arial"/>
              </a:rPr>
              <a:t>los contextos sirven de  referencia </a:t>
            </a:r>
            <a:r>
              <a:rPr lang="es-CO" sz="1800" dirty="0">
                <a:latin typeface="Lucida Sans" panose="020B0602030504020204" pitchFamily="34" charset="0"/>
                <a:cs typeface="Arial"/>
              </a:rPr>
              <a:t>para </a:t>
            </a:r>
            <a:r>
              <a:rPr lang="es-CO" sz="1800" spc="-5" dirty="0">
                <a:latin typeface="Lucida Sans" panose="020B0602030504020204" pitchFamily="34" charset="0"/>
                <a:cs typeface="Arial"/>
              </a:rPr>
              <a:t>elaborar </a:t>
            </a:r>
            <a:r>
              <a:rPr lang="es-CO" sz="1800" dirty="0">
                <a:latin typeface="Lucida Sans" panose="020B0602030504020204" pitchFamily="34" charset="0"/>
                <a:cs typeface="Arial"/>
              </a:rPr>
              <a:t>los </a:t>
            </a:r>
            <a:r>
              <a:rPr lang="es-CO" sz="1800" spc="-5" dirty="0">
                <a:latin typeface="Lucida Sans" panose="020B0602030504020204" pitchFamily="34" charset="0"/>
                <a:cs typeface="Arial"/>
              </a:rPr>
              <a:t>casos y las situaciones  problemáticas que se requieren </a:t>
            </a:r>
            <a:r>
              <a:rPr lang="es-CO" sz="1800" dirty="0">
                <a:latin typeface="Lucida Sans" panose="020B0602030504020204" pitchFamily="34" charset="0"/>
                <a:cs typeface="Arial"/>
              </a:rPr>
              <a:t>para la </a:t>
            </a:r>
            <a:r>
              <a:rPr lang="es-CO" sz="1800" spc="-5" dirty="0">
                <a:latin typeface="Lucida Sans" panose="020B0602030504020204" pitchFamily="34" charset="0"/>
                <a:cs typeface="Arial"/>
              </a:rPr>
              <a:t>construcción </a:t>
            </a:r>
            <a:r>
              <a:rPr lang="es-CO" sz="1800" spc="10" dirty="0">
                <a:latin typeface="Lucida Sans" panose="020B0602030504020204" pitchFamily="34" charset="0"/>
                <a:cs typeface="Arial"/>
              </a:rPr>
              <a:t>de  </a:t>
            </a:r>
            <a:r>
              <a:rPr lang="es-CO" sz="1800" dirty="0">
                <a:latin typeface="Lucida Sans" panose="020B0602030504020204" pitchFamily="34" charset="0"/>
                <a:cs typeface="Arial"/>
              </a:rPr>
              <a:t>los</a:t>
            </a:r>
            <a:r>
              <a:rPr lang="es-CO" sz="1800" spc="-20" dirty="0">
                <a:latin typeface="Lucida Sans" panose="020B0602030504020204" pitchFamily="34" charset="0"/>
                <a:cs typeface="Arial"/>
              </a:rPr>
              <a:t> </a:t>
            </a:r>
            <a:r>
              <a:rPr lang="es-CO" sz="1800" spc="-5" dirty="0">
                <a:latin typeface="Lucida Sans" panose="020B0602030504020204" pitchFamily="34" charset="0"/>
                <a:cs typeface="Arial"/>
              </a:rPr>
              <a:t>ítems.</a:t>
            </a:r>
            <a:endParaRPr lang="es-CO" sz="1800" dirty="0">
              <a:latin typeface="Lucida Sans" panose="020B0602030504020204" pitchFamily="34" charset="0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240632" y="1617802"/>
            <a:ext cx="7571873" cy="1397819"/>
          </a:xfrm>
          <a:prstGeom prst="rect">
            <a:avLst/>
          </a:prstGeom>
          <a:ln w="28575">
            <a:solidFill>
              <a:schemeClr val="accent3"/>
            </a:solidFill>
          </a:ln>
        </p:spPr>
        <p:txBody>
          <a:bodyPr vert="horz" wrap="square" lIns="0" tIns="12700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  <a:spcBef>
                <a:spcPts val="100"/>
              </a:spcBef>
            </a:pPr>
            <a:r>
              <a:rPr dirty="0">
                <a:latin typeface="Lucida Sans" panose="020B0602030504020204" pitchFamily="34" charset="0"/>
                <a:cs typeface="Arial"/>
              </a:rPr>
              <a:t>Este </a:t>
            </a:r>
            <a:r>
              <a:rPr lang="en-US" b="1" spc="-5" dirty="0">
                <a:latin typeface="Lucida Sans" panose="020B0602030504020204" pitchFamily="34" charset="0"/>
                <a:cs typeface="Arial"/>
              </a:rPr>
              <a:t>CONTEXTO</a:t>
            </a:r>
            <a:r>
              <a:rPr b="1" spc="-5" dirty="0">
                <a:latin typeface="Lucida Sans" panose="020B0602030504020204" pitchFamily="34" charset="0"/>
                <a:cs typeface="Arial"/>
              </a:rPr>
              <a:t> </a:t>
            </a:r>
            <a:r>
              <a:rPr spc="-5" dirty="0">
                <a:latin typeface="Lucida Sans" panose="020B0602030504020204" pitchFamily="34" charset="0"/>
                <a:cs typeface="Arial"/>
              </a:rPr>
              <a:t>debe </a:t>
            </a:r>
            <a:r>
              <a:rPr dirty="0">
                <a:latin typeface="Lucida Sans" panose="020B0602030504020204" pitchFamily="34" charset="0"/>
                <a:cs typeface="Arial"/>
              </a:rPr>
              <a:t>crear </a:t>
            </a:r>
            <a:r>
              <a:rPr spc="-5" dirty="0">
                <a:latin typeface="Lucida Sans" panose="020B0602030504020204" pitchFamily="34" charset="0"/>
                <a:cs typeface="Arial"/>
              </a:rPr>
              <a:t>expectativas en el estudiante para  que haga una buena interpretación textual. </a:t>
            </a:r>
            <a:r>
              <a:rPr b="1" spc="-10" dirty="0">
                <a:latin typeface="Lucida Sans" panose="020B0602030504020204" pitchFamily="34" charset="0"/>
                <a:cs typeface="Arial"/>
              </a:rPr>
              <a:t>El </a:t>
            </a:r>
            <a:r>
              <a:rPr b="1" spc="-5" dirty="0">
                <a:latin typeface="Lucida Sans" panose="020B0602030504020204" pitchFamily="34" charset="0"/>
                <a:cs typeface="Arial"/>
              </a:rPr>
              <a:t>contexto </a:t>
            </a:r>
            <a:r>
              <a:rPr spc="-5" dirty="0">
                <a:latin typeface="Lucida Sans" panose="020B0602030504020204" pitchFamily="34" charset="0"/>
                <a:cs typeface="Arial"/>
              </a:rPr>
              <a:t>debe  posibilitar </a:t>
            </a:r>
            <a:r>
              <a:rPr spc="-10" dirty="0">
                <a:latin typeface="Lucida Sans" panose="020B0602030504020204" pitchFamily="34" charset="0"/>
                <a:cs typeface="Arial"/>
              </a:rPr>
              <a:t>un </a:t>
            </a:r>
            <a:r>
              <a:rPr spc="-5" dirty="0">
                <a:latin typeface="Lucida Sans" panose="020B0602030504020204" pitchFamily="34" charset="0"/>
                <a:cs typeface="Arial"/>
              </a:rPr>
              <a:t>buen proceso de análisis. Este proceso cognitivo  evidenciará la </a:t>
            </a:r>
            <a:r>
              <a:rPr dirty="0">
                <a:latin typeface="Lucida Sans" panose="020B0602030504020204" pitchFamily="34" charset="0"/>
                <a:cs typeface="Arial"/>
              </a:rPr>
              <a:t>capacidad </a:t>
            </a:r>
            <a:r>
              <a:rPr spc="-5" dirty="0">
                <a:latin typeface="Lucida Sans" panose="020B0602030504020204" pitchFamily="34" charset="0"/>
                <a:cs typeface="Arial"/>
              </a:rPr>
              <a:t>que </a:t>
            </a:r>
            <a:r>
              <a:rPr dirty="0">
                <a:latin typeface="Lucida Sans" panose="020B0602030504020204" pitchFamily="34" charset="0"/>
                <a:cs typeface="Arial"/>
              </a:rPr>
              <a:t>tiene </a:t>
            </a:r>
            <a:r>
              <a:rPr spc="-5" dirty="0">
                <a:latin typeface="Lucida Sans" panose="020B0602030504020204" pitchFamily="34" charset="0"/>
                <a:cs typeface="Arial"/>
              </a:rPr>
              <a:t>el estudiante frente al  desarrollo del pensamiento</a:t>
            </a:r>
            <a:r>
              <a:rPr spc="60" dirty="0">
                <a:latin typeface="Lucida Sans" panose="020B0602030504020204" pitchFamily="34" charset="0"/>
                <a:cs typeface="Arial"/>
              </a:rPr>
              <a:t> </a:t>
            </a:r>
            <a:r>
              <a:rPr dirty="0">
                <a:latin typeface="Lucida Sans" panose="020B0602030504020204" pitchFamily="34" charset="0"/>
                <a:cs typeface="Arial"/>
              </a:rPr>
              <a:t>crítico.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240632" y="3403253"/>
            <a:ext cx="7571873" cy="1120820"/>
          </a:xfrm>
          <a:prstGeom prst="rect">
            <a:avLst/>
          </a:prstGeom>
          <a:ln w="28575">
            <a:solidFill>
              <a:schemeClr val="accent4"/>
            </a:solidFill>
          </a:ln>
        </p:spPr>
        <p:txBody>
          <a:bodyPr vert="horz" wrap="square" lIns="0" tIns="12700" rIns="0" bIns="0" rtlCol="0">
            <a:spAutoFit/>
          </a:bodyPr>
          <a:lstStyle/>
          <a:p>
            <a:pPr marL="12700" algn="just">
              <a:spcBef>
                <a:spcPts val="100"/>
              </a:spcBef>
              <a:tabLst>
                <a:tab pos="672465" algn="l"/>
                <a:tab pos="1845945" algn="l"/>
                <a:tab pos="2624455" algn="l"/>
                <a:tab pos="3286125" algn="l"/>
                <a:tab pos="4982845" algn="l"/>
                <a:tab pos="5761990" algn="l"/>
                <a:tab pos="6356350" algn="l"/>
                <a:tab pos="7797800" algn="l"/>
              </a:tabLst>
            </a:pPr>
            <a:r>
              <a:rPr spc="-10" dirty="0">
                <a:latin typeface="Lucida Sans" panose="020B0602030504020204" pitchFamily="34" charset="0"/>
                <a:cs typeface="Arial"/>
              </a:rPr>
              <a:t>N</a:t>
            </a:r>
            <a:r>
              <a:rPr dirty="0">
                <a:latin typeface="Lucida Sans" panose="020B0602030504020204" pitchFamily="34" charset="0"/>
                <a:cs typeface="Arial"/>
              </a:rPr>
              <a:t>o	</a:t>
            </a:r>
            <a:r>
              <a:rPr spc="5" dirty="0">
                <a:latin typeface="Lucida Sans" panose="020B0602030504020204" pitchFamily="34" charset="0"/>
                <a:cs typeface="Arial"/>
              </a:rPr>
              <a:t>o</a:t>
            </a:r>
            <a:r>
              <a:rPr spc="-5" dirty="0">
                <a:latin typeface="Lucida Sans" panose="020B0602030504020204" pitchFamily="34" charset="0"/>
                <a:cs typeface="Arial"/>
              </a:rPr>
              <a:t>lvi</a:t>
            </a:r>
            <a:r>
              <a:rPr spc="5" dirty="0">
                <a:latin typeface="Lucida Sans" panose="020B0602030504020204" pitchFamily="34" charset="0"/>
                <a:cs typeface="Arial"/>
              </a:rPr>
              <a:t>da</a:t>
            </a:r>
            <a:r>
              <a:rPr dirty="0">
                <a:latin typeface="Lucida Sans" panose="020B0602030504020204" pitchFamily="34" charset="0"/>
                <a:cs typeface="Arial"/>
              </a:rPr>
              <a:t>r	</a:t>
            </a:r>
            <a:r>
              <a:rPr spc="-5" dirty="0">
                <a:latin typeface="Lucida Sans" panose="020B0602030504020204" pitchFamily="34" charset="0"/>
                <a:cs typeface="Arial"/>
              </a:rPr>
              <a:t>qu</a:t>
            </a:r>
            <a:r>
              <a:rPr dirty="0">
                <a:latin typeface="Lucida Sans" panose="020B0602030504020204" pitchFamily="34" charset="0"/>
                <a:cs typeface="Arial"/>
              </a:rPr>
              <a:t>e	</a:t>
            </a:r>
            <a:r>
              <a:rPr spc="-5" dirty="0">
                <a:latin typeface="Lucida Sans" panose="020B0602030504020204" pitchFamily="34" charset="0"/>
                <a:cs typeface="Arial"/>
              </a:rPr>
              <a:t>l</a:t>
            </a:r>
            <a:r>
              <a:rPr spc="-10" dirty="0">
                <a:latin typeface="Lucida Sans" panose="020B0602030504020204" pitchFamily="34" charset="0"/>
                <a:cs typeface="Arial"/>
              </a:rPr>
              <a:t>o</a:t>
            </a:r>
            <a:r>
              <a:rPr dirty="0">
                <a:latin typeface="Lucida Sans" panose="020B0602030504020204" pitchFamily="34" charset="0"/>
                <a:cs typeface="Arial"/>
              </a:rPr>
              <a:t>s	</a:t>
            </a:r>
            <a:r>
              <a:rPr spc="-5" dirty="0">
                <a:latin typeface="Lucida Sans" panose="020B0602030504020204" pitchFamily="34" charset="0"/>
                <a:cs typeface="Arial"/>
              </a:rPr>
              <a:t>proble</a:t>
            </a:r>
            <a:r>
              <a:rPr dirty="0">
                <a:latin typeface="Lucida Sans" panose="020B0602030504020204" pitchFamily="34" charset="0"/>
                <a:cs typeface="Arial"/>
              </a:rPr>
              <a:t>m</a:t>
            </a:r>
            <a:r>
              <a:rPr spc="5" dirty="0">
                <a:latin typeface="Lucida Sans" panose="020B0602030504020204" pitchFamily="34" charset="0"/>
                <a:cs typeface="Arial"/>
              </a:rPr>
              <a:t>a</a:t>
            </a:r>
            <a:r>
              <a:rPr dirty="0">
                <a:latin typeface="Lucida Sans" panose="020B0602030504020204" pitchFamily="34" charset="0"/>
                <a:cs typeface="Arial"/>
              </a:rPr>
              <a:t>s	</a:t>
            </a:r>
            <a:r>
              <a:rPr spc="-5" dirty="0">
                <a:latin typeface="Lucida Sans" panose="020B0602030504020204" pitchFamily="34" charset="0"/>
                <a:cs typeface="Arial"/>
              </a:rPr>
              <a:t>qu</a:t>
            </a:r>
            <a:r>
              <a:rPr dirty="0">
                <a:latin typeface="Lucida Sans" panose="020B0602030504020204" pitchFamily="34" charset="0"/>
                <a:cs typeface="Arial"/>
              </a:rPr>
              <a:t>e	se	</a:t>
            </a:r>
            <a:r>
              <a:rPr spc="-5" dirty="0" err="1">
                <a:latin typeface="Lucida Sans" panose="020B0602030504020204" pitchFamily="34" charset="0"/>
                <a:cs typeface="Arial"/>
              </a:rPr>
              <a:t>p</a:t>
            </a:r>
            <a:r>
              <a:rPr spc="-10" dirty="0" err="1">
                <a:latin typeface="Lucida Sans" panose="020B0602030504020204" pitchFamily="34" charset="0"/>
                <a:cs typeface="Arial"/>
              </a:rPr>
              <a:t>l</a:t>
            </a:r>
            <a:r>
              <a:rPr spc="5" dirty="0" err="1">
                <a:latin typeface="Lucida Sans" panose="020B0602030504020204" pitchFamily="34" charset="0"/>
                <a:cs typeface="Arial"/>
              </a:rPr>
              <a:t>a</a:t>
            </a:r>
            <a:r>
              <a:rPr spc="-5" dirty="0" err="1">
                <a:latin typeface="Lucida Sans" panose="020B0602030504020204" pitchFamily="34" charset="0"/>
                <a:cs typeface="Arial"/>
              </a:rPr>
              <a:t>ntea</a:t>
            </a:r>
            <a:r>
              <a:rPr dirty="0" err="1">
                <a:latin typeface="Lucida Sans" panose="020B0602030504020204" pitchFamily="34" charset="0"/>
                <a:cs typeface="Arial"/>
              </a:rPr>
              <a:t>n</a:t>
            </a:r>
            <a:r>
              <a:rPr lang="es-CO" dirty="0">
                <a:latin typeface="Lucida Sans" panose="020B0602030504020204" pitchFamily="34" charset="0"/>
                <a:cs typeface="Arial"/>
              </a:rPr>
              <a:t> c</a:t>
            </a:r>
            <a:r>
              <a:rPr dirty="0" err="1">
                <a:latin typeface="Lucida Sans" panose="020B0602030504020204" pitchFamily="34" charset="0"/>
                <a:cs typeface="Arial"/>
              </a:rPr>
              <a:t>omo</a:t>
            </a:r>
            <a:r>
              <a:rPr lang="es-ES" dirty="0">
                <a:latin typeface="Lucida Sans" panose="020B0602030504020204" pitchFamily="34" charset="0"/>
                <a:cs typeface="Arial"/>
              </a:rPr>
              <a:t> </a:t>
            </a:r>
            <a:r>
              <a:rPr b="1" spc="-5" dirty="0">
                <a:latin typeface="Lucida Sans" panose="020B0602030504020204" pitchFamily="34" charset="0"/>
                <a:cs typeface="Arial"/>
              </a:rPr>
              <a:t>CONTEXTO</a:t>
            </a:r>
            <a:r>
              <a:rPr lang="es-ES" b="1" spc="-5" dirty="0">
                <a:latin typeface="Lucida Sans" panose="020B0602030504020204" pitchFamily="34" charset="0"/>
                <a:cs typeface="Arial"/>
              </a:rPr>
              <a:t> </a:t>
            </a:r>
            <a:r>
              <a:rPr lang="es-ES" spc="-5" dirty="0">
                <a:latin typeface="Lucida Sans" panose="020B0602030504020204" pitchFamily="34" charset="0"/>
                <a:cs typeface="Arial"/>
              </a:rPr>
              <a:t>se pueden </a:t>
            </a:r>
            <a:r>
              <a:rPr lang="es-ES" dirty="0">
                <a:latin typeface="Lucida Sans" panose="020B0602030504020204" pitchFamily="34" charset="0"/>
                <a:cs typeface="Arial"/>
              </a:rPr>
              <a:t>solucionar con </a:t>
            </a:r>
            <a:r>
              <a:rPr lang="es-ES" spc="-15" dirty="0">
                <a:latin typeface="Lucida Sans" panose="020B0602030504020204" pitchFamily="34" charset="0"/>
                <a:cs typeface="Arial"/>
              </a:rPr>
              <a:t>los fundamentos</a:t>
            </a:r>
            <a:r>
              <a:rPr lang="es-ES" spc="-60" dirty="0">
                <a:latin typeface="Lucida Sans" panose="020B0602030504020204" pitchFamily="34" charset="0"/>
                <a:cs typeface="Arial"/>
              </a:rPr>
              <a:t> </a:t>
            </a:r>
            <a:r>
              <a:rPr lang="es-ES" dirty="0">
                <a:latin typeface="Lucida Sans" panose="020B0602030504020204" pitchFamily="34" charset="0"/>
                <a:cs typeface="Arial"/>
              </a:rPr>
              <a:t>y </a:t>
            </a:r>
            <a:r>
              <a:rPr lang="es-ES" spc="-5" dirty="0">
                <a:latin typeface="Lucida Sans" panose="020B0602030504020204" pitchFamily="34" charset="0"/>
                <a:cs typeface="Arial"/>
              </a:rPr>
              <a:t>est</a:t>
            </a:r>
            <a:r>
              <a:rPr lang="es-ES" dirty="0">
                <a:latin typeface="Lucida Sans" panose="020B0602030504020204" pitchFamily="34" charset="0"/>
                <a:cs typeface="Arial"/>
              </a:rPr>
              <a:t>r</a:t>
            </a:r>
            <a:r>
              <a:rPr lang="es-ES" spc="-5" dirty="0">
                <a:latin typeface="Lucida Sans" panose="020B0602030504020204" pitchFamily="34" charset="0"/>
                <a:cs typeface="Arial"/>
              </a:rPr>
              <a:t>ategi</a:t>
            </a:r>
            <a:r>
              <a:rPr lang="es-ES" spc="-10" dirty="0">
                <a:latin typeface="Lucida Sans" panose="020B0602030504020204" pitchFamily="34" charset="0"/>
                <a:cs typeface="Arial"/>
              </a:rPr>
              <a:t>a</a:t>
            </a:r>
            <a:r>
              <a:rPr lang="es-ES" dirty="0">
                <a:latin typeface="Lucida Sans" panose="020B0602030504020204" pitchFamily="34" charset="0"/>
                <a:cs typeface="Arial"/>
              </a:rPr>
              <a:t>s </a:t>
            </a:r>
            <a:r>
              <a:rPr lang="es-ES" spc="-5" dirty="0">
                <a:latin typeface="Lucida Sans" panose="020B0602030504020204" pitchFamily="34" charset="0"/>
                <a:cs typeface="Arial"/>
              </a:rPr>
              <a:t>qu</a:t>
            </a:r>
            <a:r>
              <a:rPr lang="es-ES" dirty="0">
                <a:latin typeface="Lucida Sans" panose="020B0602030504020204" pitchFamily="34" charset="0"/>
                <a:cs typeface="Arial"/>
              </a:rPr>
              <a:t>e corres</a:t>
            </a:r>
            <a:r>
              <a:rPr lang="es-ES" spc="-10" dirty="0">
                <a:latin typeface="Lucida Sans" panose="020B0602030504020204" pitchFamily="34" charset="0"/>
                <a:cs typeface="Arial"/>
              </a:rPr>
              <a:t>p</a:t>
            </a:r>
            <a:r>
              <a:rPr lang="es-ES" spc="5" dirty="0">
                <a:latin typeface="Lucida Sans" panose="020B0602030504020204" pitchFamily="34" charset="0"/>
                <a:cs typeface="Arial"/>
              </a:rPr>
              <a:t>o</a:t>
            </a:r>
            <a:r>
              <a:rPr lang="es-ES" spc="-5" dirty="0">
                <a:latin typeface="Lucida Sans" panose="020B0602030504020204" pitchFamily="34" charset="0"/>
                <a:cs typeface="Arial"/>
              </a:rPr>
              <a:t>n</a:t>
            </a:r>
            <a:r>
              <a:rPr lang="es-ES" dirty="0">
                <a:latin typeface="Lucida Sans" panose="020B0602030504020204" pitchFamily="34" charset="0"/>
                <a:cs typeface="Arial"/>
              </a:rPr>
              <a:t>d</a:t>
            </a:r>
            <a:r>
              <a:rPr lang="es-ES" spc="-5" dirty="0">
                <a:latin typeface="Lucida Sans" panose="020B0602030504020204" pitchFamily="34" charset="0"/>
                <a:cs typeface="Arial"/>
              </a:rPr>
              <a:t>e</a:t>
            </a:r>
            <a:r>
              <a:rPr lang="es-ES" dirty="0">
                <a:latin typeface="Lucida Sans" panose="020B0602030504020204" pitchFamily="34" charset="0"/>
                <a:cs typeface="Arial"/>
              </a:rPr>
              <a:t>n a </a:t>
            </a:r>
            <a:r>
              <a:rPr lang="es-ES" spc="-5" dirty="0">
                <a:latin typeface="Lucida Sans" panose="020B0602030504020204" pitchFamily="34" charset="0"/>
                <a:cs typeface="Arial"/>
              </a:rPr>
              <a:t>lo aprendido d</a:t>
            </a:r>
            <a:r>
              <a:rPr lang="es-ES" spc="5" dirty="0">
                <a:latin typeface="Lucida Sans" panose="020B0602030504020204" pitchFamily="34" charset="0"/>
                <a:cs typeface="Arial"/>
              </a:rPr>
              <a:t>u</a:t>
            </a:r>
            <a:r>
              <a:rPr lang="es-ES" dirty="0">
                <a:latin typeface="Lucida Sans" panose="020B0602030504020204" pitchFamily="34" charset="0"/>
                <a:cs typeface="Arial"/>
              </a:rPr>
              <a:t>rante </a:t>
            </a:r>
            <a:r>
              <a:rPr lang="es-ES" spc="-5" dirty="0">
                <a:latin typeface="Lucida Sans" panose="020B0602030504020204" pitchFamily="34" charset="0"/>
                <a:cs typeface="Arial"/>
              </a:rPr>
              <a:t>el</a:t>
            </a:r>
            <a:r>
              <a:rPr lang="es-ES" dirty="0">
                <a:latin typeface="Lucida Sans" panose="020B0602030504020204" pitchFamily="34" charset="0"/>
                <a:cs typeface="Arial"/>
              </a:rPr>
              <a:t> </a:t>
            </a:r>
            <a:r>
              <a:rPr lang="es-ES" spc="-5" dirty="0">
                <a:latin typeface="Lucida Sans" panose="020B0602030504020204" pitchFamily="34" charset="0"/>
                <a:cs typeface="Arial"/>
              </a:rPr>
              <a:t>desarrollo de la unidad de</a:t>
            </a:r>
            <a:r>
              <a:rPr lang="es-ES" spc="15" dirty="0">
                <a:latin typeface="Lucida Sans" panose="020B0602030504020204" pitchFamily="34" charset="0"/>
                <a:cs typeface="Arial"/>
              </a:rPr>
              <a:t> </a:t>
            </a:r>
            <a:r>
              <a:rPr lang="es-ES" spc="-5" dirty="0">
                <a:latin typeface="Lucida Sans" panose="020B0602030504020204" pitchFamily="34" charset="0"/>
                <a:cs typeface="Arial"/>
              </a:rPr>
              <a:t>estudio.</a:t>
            </a:r>
            <a:endParaRPr sz="280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4199409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2"/>
          <p:cNvSpPr txBox="1">
            <a:spLocks noGrp="1"/>
          </p:cNvSpPr>
          <p:nvPr>
            <p:ph type="title"/>
          </p:nvPr>
        </p:nvSpPr>
        <p:spPr>
          <a:xfrm>
            <a:off x="169009" y="623029"/>
            <a:ext cx="7565577" cy="1551066"/>
          </a:xfrm>
          <a:prstGeom prst="rect">
            <a:avLst/>
          </a:prstGeom>
          <a:ln w="28575">
            <a:solidFill>
              <a:schemeClr val="accent1"/>
            </a:solidFill>
          </a:ln>
        </p:spPr>
        <p:txBody>
          <a:bodyPr vert="horz" wrap="square" lIns="0" tIns="12065" rIns="0" bIns="0" rtlCol="0">
            <a:spAutoFit/>
          </a:bodyPr>
          <a:lstStyle/>
          <a:p>
            <a:pPr marL="12700" marR="5080" algn="just">
              <a:lnSpc>
                <a:spcPct val="100200"/>
              </a:lnSpc>
              <a:spcBef>
                <a:spcPts val="95"/>
              </a:spcBef>
            </a:pPr>
            <a:r>
              <a:rPr sz="2000" b="0" i="0" spc="-5" dirty="0">
                <a:latin typeface="Lucida Sans" panose="020B0602030504020204" pitchFamily="34" charset="0"/>
                <a:cs typeface="Arial"/>
              </a:rPr>
              <a:t>Se </a:t>
            </a:r>
            <a:r>
              <a:rPr sz="2000" b="0" i="0" dirty="0">
                <a:latin typeface="Lucida Sans" panose="020B0602030504020204" pitchFamily="34" charset="0"/>
                <a:cs typeface="Arial"/>
              </a:rPr>
              <a:t>recomienda </a:t>
            </a:r>
            <a:r>
              <a:rPr sz="2000" b="0" i="0" spc="-5" dirty="0">
                <a:latin typeface="Lucida Sans" panose="020B0602030504020204" pitchFamily="34" charset="0"/>
                <a:cs typeface="Arial"/>
              </a:rPr>
              <a:t>que el </a:t>
            </a:r>
            <a:r>
              <a:rPr sz="2000" i="0" spc="-5" dirty="0">
                <a:latin typeface="Lucida Sans" panose="020B0602030504020204" pitchFamily="34" charset="0"/>
                <a:cs typeface="Arial"/>
              </a:rPr>
              <a:t>texto del </a:t>
            </a:r>
            <a:r>
              <a:rPr sz="2000" i="0" spc="-10" dirty="0">
                <a:latin typeface="Lucida Sans" panose="020B0602030504020204" pitchFamily="34" charset="0"/>
                <a:cs typeface="Arial"/>
              </a:rPr>
              <a:t>caso </a:t>
            </a:r>
            <a:r>
              <a:rPr sz="2000" b="0" i="0" spc="-5" dirty="0">
                <a:latin typeface="Lucida Sans" panose="020B0602030504020204" pitchFamily="34" charset="0"/>
                <a:cs typeface="Arial"/>
              </a:rPr>
              <a:t>esté escrito en  </a:t>
            </a:r>
            <a:r>
              <a:rPr sz="2000" b="0" i="0" dirty="0">
                <a:latin typeface="Lucida Sans" panose="020B0602030504020204" pitchFamily="34" charset="0"/>
                <a:cs typeface="Arial"/>
              </a:rPr>
              <a:t>forma </a:t>
            </a:r>
            <a:r>
              <a:rPr sz="2000" b="0" i="0" spc="-5" dirty="0">
                <a:latin typeface="Lucida Sans" panose="020B0602030504020204" pitchFamily="34" charset="0"/>
                <a:cs typeface="Arial"/>
              </a:rPr>
              <a:t>narrativa, aunque los textos pueden </a:t>
            </a:r>
            <a:r>
              <a:rPr sz="2000" b="0" i="0" dirty="0">
                <a:latin typeface="Lucida Sans" panose="020B0602030504020204" pitchFamily="34" charset="0"/>
                <a:cs typeface="Arial"/>
              </a:rPr>
              <a:t>ser </a:t>
            </a:r>
            <a:r>
              <a:rPr sz="2000" b="0" i="0" spc="-5" dirty="0">
                <a:latin typeface="Lucida Sans" panose="020B0602030504020204" pitchFamily="34" charset="0"/>
                <a:cs typeface="Arial"/>
              </a:rPr>
              <a:t>de diferentes  tipos: expositivo, argumentativo, descriptivo, explicativo,  informativo. Recuerde que </a:t>
            </a:r>
            <a:r>
              <a:rPr sz="2000" b="0" i="0" dirty="0">
                <a:latin typeface="Lucida Sans" panose="020B0602030504020204" pitchFamily="34" charset="0"/>
                <a:cs typeface="Arial"/>
              </a:rPr>
              <a:t>el caso </a:t>
            </a:r>
            <a:r>
              <a:rPr sz="2000" b="0" i="0" spc="-10" dirty="0">
                <a:latin typeface="Lucida Sans" panose="020B0602030504020204" pitchFamily="34" charset="0"/>
                <a:cs typeface="Arial"/>
              </a:rPr>
              <a:t>debe </a:t>
            </a:r>
            <a:r>
              <a:rPr sz="2000" b="0" i="0" spc="-5" dirty="0">
                <a:latin typeface="Lucida Sans" panose="020B0602030504020204" pitchFamily="34" charset="0"/>
                <a:cs typeface="Arial"/>
              </a:rPr>
              <a:t>presentar una  problemática de una empresa </a:t>
            </a:r>
            <a:r>
              <a:rPr sz="2000" b="0" i="0" dirty="0">
                <a:latin typeface="Lucida Sans" panose="020B0602030504020204" pitchFamily="34" charset="0"/>
                <a:cs typeface="Arial"/>
              </a:rPr>
              <a:t>o </a:t>
            </a:r>
            <a:r>
              <a:rPr sz="2000" b="0" i="0" spc="-5" dirty="0">
                <a:latin typeface="Lucida Sans" panose="020B0602030504020204" pitchFamily="34" charset="0"/>
                <a:cs typeface="Arial"/>
              </a:rPr>
              <a:t>una situación en</a:t>
            </a:r>
            <a:r>
              <a:rPr sz="2000" b="0" i="0" spc="90" dirty="0">
                <a:latin typeface="Lucida Sans" panose="020B0602030504020204" pitchFamily="34" charset="0"/>
                <a:cs typeface="Arial"/>
              </a:rPr>
              <a:t> </a:t>
            </a:r>
            <a:r>
              <a:rPr sz="2000" b="0" i="0" spc="-5" dirty="0">
                <a:latin typeface="Lucida Sans" panose="020B0602030504020204" pitchFamily="34" charset="0"/>
                <a:cs typeface="Arial"/>
              </a:rPr>
              <a:t>particular.</a:t>
            </a:r>
            <a:endParaRPr sz="2000" dirty="0">
              <a:latin typeface="Lucida Sans" panose="020B0602030504020204" pitchFamily="34" charset="0"/>
              <a:cs typeface="Arial"/>
            </a:endParaRPr>
          </a:p>
        </p:txBody>
      </p:sp>
      <p:sp>
        <p:nvSpPr>
          <p:cNvPr id="5" name="object 3"/>
          <p:cNvSpPr txBox="1"/>
          <p:nvPr/>
        </p:nvSpPr>
        <p:spPr>
          <a:xfrm>
            <a:off x="169009" y="2792995"/>
            <a:ext cx="7565016" cy="2178802"/>
          </a:xfrm>
          <a:prstGeom prst="rect">
            <a:avLst/>
          </a:prstGeom>
          <a:ln w="28575">
            <a:solidFill>
              <a:schemeClr val="accent3"/>
            </a:solidFill>
          </a:ln>
        </p:spPr>
        <p:txBody>
          <a:bodyPr vert="horz" wrap="square" lIns="0" tIns="11430" rIns="0" bIns="0" rtlCol="0">
            <a:spAutoFit/>
          </a:bodyPr>
          <a:lstStyle/>
          <a:p>
            <a:pPr marL="12700" marR="5080" algn="just">
              <a:lnSpc>
                <a:spcPct val="100200"/>
              </a:lnSpc>
              <a:spcBef>
                <a:spcPts val="90"/>
              </a:spcBef>
            </a:pPr>
            <a:r>
              <a:rPr sz="2000" b="1" spc="-5" dirty="0">
                <a:latin typeface="Lucida Sans" panose="020B0602030504020204" pitchFamily="34" charset="0"/>
                <a:cs typeface="Arial"/>
              </a:rPr>
              <a:t>El </a:t>
            </a:r>
            <a:r>
              <a:rPr sz="2000" b="1" dirty="0">
                <a:latin typeface="Lucida Sans" panose="020B0602030504020204" pitchFamily="34" charset="0"/>
                <a:cs typeface="Arial"/>
              </a:rPr>
              <a:t>caso </a:t>
            </a:r>
            <a:r>
              <a:rPr sz="2000" b="1" spc="-5" dirty="0">
                <a:latin typeface="Lucida Sans" panose="020B0602030504020204" pitchFamily="34" charset="0"/>
                <a:cs typeface="Arial"/>
              </a:rPr>
              <a:t>o la situación problémica </a:t>
            </a:r>
            <a:r>
              <a:rPr sz="2000" spc="-5" dirty="0">
                <a:latin typeface="Lucida Sans" panose="020B0602030504020204" pitchFamily="34" charset="0"/>
                <a:cs typeface="Arial"/>
              </a:rPr>
              <a:t>puede </a:t>
            </a:r>
            <a:r>
              <a:rPr sz="2000" dirty="0">
                <a:latin typeface="Lucida Sans" panose="020B0602030504020204" pitchFamily="34" charset="0"/>
                <a:cs typeface="Arial"/>
              </a:rPr>
              <a:t>ser </a:t>
            </a:r>
            <a:r>
              <a:rPr sz="2000" spc="-5" dirty="0">
                <a:latin typeface="Lucida Sans" panose="020B0602030504020204" pitchFamily="34" charset="0"/>
                <a:cs typeface="Arial"/>
              </a:rPr>
              <a:t>extraída  de un artículo, libro, revista, investigación, </a:t>
            </a:r>
            <a:r>
              <a:rPr sz="2000" dirty="0">
                <a:latin typeface="Lucida Sans" panose="020B0602030504020204" pitchFamily="34" charset="0"/>
                <a:cs typeface="Arial"/>
              </a:rPr>
              <a:t>o </a:t>
            </a:r>
            <a:r>
              <a:rPr sz="2000" spc="-5" dirty="0">
                <a:latin typeface="Lucida Sans" panose="020B0602030504020204" pitchFamily="34" charset="0"/>
                <a:cs typeface="Arial"/>
              </a:rPr>
              <a:t>cualquier </a:t>
            </a:r>
            <a:r>
              <a:rPr sz="2000" dirty="0">
                <a:latin typeface="Lucida Sans" panose="020B0602030504020204" pitchFamily="34" charset="0"/>
                <a:cs typeface="Arial"/>
              </a:rPr>
              <a:t>tipo </a:t>
            </a:r>
            <a:r>
              <a:rPr sz="2000" spc="-5" dirty="0">
                <a:latin typeface="Lucida Sans" panose="020B0602030504020204" pitchFamily="34" charset="0"/>
                <a:cs typeface="Arial"/>
              </a:rPr>
              <a:t>de  </a:t>
            </a:r>
            <a:r>
              <a:rPr sz="2000" spc="-5" dirty="0" err="1">
                <a:latin typeface="Lucida Sans" panose="020B0602030504020204" pitchFamily="34" charset="0"/>
                <a:cs typeface="Arial"/>
              </a:rPr>
              <a:t>escrito</a:t>
            </a:r>
            <a:r>
              <a:rPr sz="2000" spc="-5" dirty="0">
                <a:latin typeface="Lucida Sans" panose="020B0602030504020204" pitchFamily="34" charset="0"/>
                <a:cs typeface="Arial"/>
              </a:rPr>
              <a:t>.</a:t>
            </a:r>
            <a:endParaRPr lang="es-ES" sz="2000" spc="-5" dirty="0">
              <a:latin typeface="Lucida Sans" panose="020B0602030504020204" pitchFamily="34" charset="0"/>
              <a:cs typeface="Arial"/>
            </a:endParaRPr>
          </a:p>
          <a:p>
            <a:pPr marL="12700" marR="5080" algn="just">
              <a:lnSpc>
                <a:spcPct val="100200"/>
              </a:lnSpc>
              <a:spcBef>
                <a:spcPts val="90"/>
              </a:spcBef>
            </a:pPr>
            <a:r>
              <a:rPr sz="2000" spc="-5" dirty="0">
                <a:latin typeface="Lucida Sans" panose="020B0602030504020204" pitchFamily="34" charset="0"/>
                <a:cs typeface="Arial"/>
              </a:rPr>
              <a:t>De acuerdo </a:t>
            </a:r>
            <a:r>
              <a:rPr sz="2000" dirty="0">
                <a:latin typeface="Lucida Sans" panose="020B0602030504020204" pitchFamily="34" charset="0"/>
                <a:cs typeface="Arial"/>
              </a:rPr>
              <a:t>con </a:t>
            </a:r>
            <a:r>
              <a:rPr sz="2000" spc="-5" dirty="0">
                <a:latin typeface="Lucida Sans" panose="020B0602030504020204" pitchFamily="34" charset="0"/>
                <a:cs typeface="Arial"/>
              </a:rPr>
              <a:t>lo </a:t>
            </a:r>
            <a:r>
              <a:rPr sz="2000" spc="-10" dirty="0">
                <a:latin typeface="Lucida Sans" panose="020B0602030504020204" pitchFamily="34" charset="0"/>
                <a:cs typeface="Arial"/>
              </a:rPr>
              <a:t>anterior</a:t>
            </a:r>
            <a:r>
              <a:rPr lang="es-ES" sz="2000" spc="-10" dirty="0">
                <a:latin typeface="Lucida Sans" panose="020B0602030504020204" pitchFamily="34" charset="0"/>
                <a:cs typeface="Arial"/>
              </a:rPr>
              <a:t>,</a:t>
            </a:r>
            <a:r>
              <a:rPr sz="2000" spc="-10" dirty="0">
                <a:latin typeface="Lucida Sans" panose="020B0602030504020204" pitchFamily="34" charset="0"/>
                <a:cs typeface="Arial"/>
              </a:rPr>
              <a:t> </a:t>
            </a:r>
            <a:r>
              <a:rPr sz="2000" spc="-5" dirty="0">
                <a:latin typeface="Lucida Sans" panose="020B0602030504020204" pitchFamily="34" charset="0"/>
                <a:cs typeface="Arial"/>
              </a:rPr>
              <a:t>debe </a:t>
            </a:r>
            <a:r>
              <a:rPr sz="2000" dirty="0">
                <a:latin typeface="Lucida Sans" panose="020B0602030504020204" pitchFamily="34" charset="0"/>
                <a:cs typeface="Arial"/>
              </a:rPr>
              <a:t>ser citado </a:t>
            </a:r>
            <a:r>
              <a:rPr sz="2000" spc="-5" dirty="0">
                <a:latin typeface="Lucida Sans" panose="020B0602030504020204" pitchFamily="34" charset="0"/>
                <a:cs typeface="Arial"/>
              </a:rPr>
              <a:t>el </a:t>
            </a:r>
            <a:r>
              <a:rPr sz="2000" dirty="0">
                <a:latin typeface="Lucida Sans" panose="020B0602030504020204" pitchFamily="34" charset="0"/>
                <a:cs typeface="Arial"/>
              </a:rPr>
              <a:t>texto con </a:t>
            </a:r>
            <a:r>
              <a:rPr sz="2000" spc="-5" dirty="0">
                <a:latin typeface="Lucida Sans" panose="020B0602030504020204" pitchFamily="34" charset="0"/>
                <a:cs typeface="Arial"/>
              </a:rPr>
              <a:t>los  datos de </a:t>
            </a:r>
            <a:r>
              <a:rPr sz="2000" spc="-5" dirty="0" err="1">
                <a:latin typeface="Lucida Sans" panose="020B0602030504020204" pitchFamily="34" charset="0"/>
                <a:cs typeface="Arial"/>
              </a:rPr>
              <a:t>publicación</a:t>
            </a:r>
            <a:r>
              <a:rPr lang="es-ES" sz="2000" spc="-5" dirty="0">
                <a:latin typeface="Lucida Sans" panose="020B0602030504020204" pitchFamily="34" charset="0"/>
                <a:cs typeface="Arial"/>
              </a:rPr>
              <a:t>.</a:t>
            </a:r>
            <a:r>
              <a:rPr sz="2000" spc="-5" dirty="0">
                <a:latin typeface="Lucida Sans" panose="020B0602030504020204" pitchFamily="34" charset="0"/>
                <a:cs typeface="Arial"/>
              </a:rPr>
              <a:t> </a:t>
            </a:r>
            <a:r>
              <a:rPr sz="2000" b="1" spc="-5" dirty="0">
                <a:latin typeface="Lucida Sans" panose="020B0602030504020204" pitchFamily="34" charset="0"/>
                <a:cs typeface="Arial"/>
              </a:rPr>
              <a:t>NUNCA </a:t>
            </a:r>
            <a:r>
              <a:rPr sz="2000" b="1" dirty="0">
                <a:latin typeface="Lucida Sans" panose="020B0602030504020204" pitchFamily="34" charset="0"/>
                <a:cs typeface="Arial"/>
              </a:rPr>
              <a:t>LO </a:t>
            </a:r>
            <a:r>
              <a:rPr sz="2000" b="1" spc="-5" dirty="0">
                <a:latin typeface="Lucida Sans" panose="020B0602030504020204" pitchFamily="34" charset="0"/>
                <a:cs typeface="Arial"/>
              </a:rPr>
              <a:t>DEBE OLVIDAR</a:t>
            </a:r>
            <a:r>
              <a:rPr sz="2000" spc="-5" dirty="0">
                <a:latin typeface="Lucida Sans" panose="020B0602030504020204" pitchFamily="34" charset="0"/>
                <a:cs typeface="Arial"/>
              </a:rPr>
              <a:t>. Recuerde  que es necesario darle </a:t>
            </a:r>
            <a:r>
              <a:rPr sz="2000" dirty="0">
                <a:latin typeface="Lucida Sans" panose="020B0602030504020204" pitchFamily="34" charset="0"/>
                <a:cs typeface="Arial"/>
              </a:rPr>
              <a:t>valor a </a:t>
            </a:r>
            <a:r>
              <a:rPr sz="2000" spc="-5" dirty="0">
                <a:latin typeface="Lucida Sans" panose="020B0602030504020204" pitchFamily="34" charset="0"/>
                <a:cs typeface="Arial"/>
              </a:rPr>
              <a:t>la propiedad intelectual </a:t>
            </a:r>
            <a:r>
              <a:rPr sz="2000" dirty="0">
                <a:latin typeface="Lucida Sans" panose="020B0602030504020204" pitchFamily="34" charset="0"/>
                <a:cs typeface="Arial"/>
              </a:rPr>
              <a:t>del  texto. </a:t>
            </a:r>
            <a:r>
              <a:rPr sz="2000" b="1" spc="-5" dirty="0">
                <a:latin typeface="Lucida Sans" panose="020B0602030504020204" pitchFamily="34" charset="0"/>
                <a:cs typeface="Arial"/>
              </a:rPr>
              <a:t>Utilice Normas</a:t>
            </a:r>
            <a:r>
              <a:rPr sz="2000" b="1" spc="-55" dirty="0">
                <a:latin typeface="Lucida Sans" panose="020B0602030504020204" pitchFamily="34" charset="0"/>
                <a:cs typeface="Arial"/>
              </a:rPr>
              <a:t> </a:t>
            </a:r>
            <a:r>
              <a:rPr sz="2000" b="1" spc="-5" dirty="0">
                <a:latin typeface="Lucida Sans" panose="020B0602030504020204" pitchFamily="34" charset="0"/>
                <a:cs typeface="Arial"/>
              </a:rPr>
              <a:t>APA.</a:t>
            </a:r>
            <a:endParaRPr sz="2000" dirty="0">
              <a:latin typeface="Lucida Sans" panose="020B0602030504020204" pitchFamily="34" charset="0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938753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/>
          </p:cNvSpPr>
          <p:nvPr/>
        </p:nvSpPr>
        <p:spPr>
          <a:xfrm>
            <a:off x="265038" y="267151"/>
            <a:ext cx="7518400" cy="1490152"/>
          </a:xfrm>
          <a:prstGeom prst="rect">
            <a:avLst/>
          </a:prstGeom>
          <a:ln w="28575">
            <a:solidFill>
              <a:schemeClr val="accent2"/>
            </a:solidFill>
          </a:ln>
        </p:spPr>
        <p:txBody>
          <a:bodyPr vert="horz" wrap="square" lIns="0" tIns="12700" rIns="0" bIns="0" rtlCol="0" anchor="ctr">
            <a:sp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2700" marR="5080" algn="just">
              <a:spcBef>
                <a:spcPts val="100"/>
              </a:spcBef>
            </a:pPr>
            <a:r>
              <a:rPr lang="es-CO" sz="2400" spc="-5" dirty="0">
                <a:latin typeface="Lucida Sans" panose="020B0602030504020204" pitchFamily="34" charset="0"/>
                <a:cs typeface="Arial"/>
              </a:rPr>
              <a:t>Si </a:t>
            </a:r>
            <a:r>
              <a:rPr lang="es-CO" sz="2400" dirty="0">
                <a:latin typeface="Lucida Sans" panose="020B0602030504020204" pitchFamily="34" charset="0"/>
                <a:cs typeface="Arial"/>
              </a:rPr>
              <a:t>tomó como </a:t>
            </a:r>
            <a:r>
              <a:rPr lang="es-CO" sz="2400" spc="-5" dirty="0">
                <a:latin typeface="Lucida Sans" panose="020B0602030504020204" pitchFamily="34" charset="0"/>
                <a:cs typeface="Arial"/>
              </a:rPr>
              <a:t>referencia un texto </a:t>
            </a:r>
            <a:r>
              <a:rPr lang="es-CO" sz="2400" dirty="0">
                <a:latin typeface="Lucida Sans" panose="020B0602030504020204" pitchFamily="34" charset="0"/>
                <a:cs typeface="Arial"/>
              </a:rPr>
              <a:t>e </a:t>
            </a:r>
            <a:r>
              <a:rPr lang="es-CO" sz="2400" spc="-5" dirty="0">
                <a:latin typeface="Lucida Sans" panose="020B0602030504020204" pitchFamily="34" charset="0"/>
                <a:cs typeface="Arial"/>
              </a:rPr>
              <a:t>hizo una  adaptación, debe señalar que es adaptación de un  documento, por </a:t>
            </a:r>
            <a:r>
              <a:rPr lang="es-CO" sz="2400" dirty="0">
                <a:latin typeface="Lucida Sans" panose="020B0602030504020204" pitchFamily="34" charset="0"/>
                <a:cs typeface="Arial"/>
              </a:rPr>
              <a:t>tanto </a:t>
            </a:r>
            <a:r>
              <a:rPr lang="es-CO" sz="2400" spc="-5" dirty="0">
                <a:latin typeface="Lucida Sans" panose="020B0602030504020204" pitchFamily="34" charset="0"/>
                <a:cs typeface="Arial"/>
              </a:rPr>
              <a:t>debe hacer la citación del texto,  según</a:t>
            </a:r>
            <a:r>
              <a:rPr lang="es-CO" sz="2400" dirty="0">
                <a:latin typeface="Lucida Sans" panose="020B0602030504020204" pitchFamily="34" charset="0"/>
                <a:cs typeface="Arial"/>
              </a:rPr>
              <a:t> </a:t>
            </a:r>
            <a:r>
              <a:rPr lang="es-CO" sz="2400" spc="-5" dirty="0">
                <a:latin typeface="Lucida Sans" panose="020B0602030504020204" pitchFamily="34" charset="0"/>
                <a:cs typeface="Arial"/>
              </a:rPr>
              <a:t>APA.</a:t>
            </a:r>
            <a:endParaRPr lang="es-CO" sz="2400" dirty="0">
              <a:latin typeface="Lucida Sans" panose="020B0602030504020204" pitchFamily="34" charset="0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265038" y="2340583"/>
            <a:ext cx="7520305" cy="1859483"/>
          </a:xfrm>
          <a:prstGeom prst="rect">
            <a:avLst/>
          </a:prstGeom>
          <a:ln w="28575">
            <a:solidFill>
              <a:schemeClr val="accent4"/>
            </a:solidFill>
          </a:ln>
        </p:spPr>
        <p:txBody>
          <a:bodyPr vert="horz" wrap="square" lIns="0" tIns="12700" rIns="0" bIns="0" rtlCol="0">
            <a:spAutoFit/>
          </a:bodyPr>
          <a:lstStyle/>
          <a:p>
            <a:pPr marL="12700" marR="5080" algn="just">
              <a:lnSpc>
                <a:spcPct val="99900"/>
              </a:lnSpc>
              <a:spcBef>
                <a:spcPts val="100"/>
              </a:spcBef>
            </a:pPr>
            <a:r>
              <a:rPr sz="2400" spc="-5" dirty="0">
                <a:latin typeface="Lucida Sans" panose="020B0602030504020204" pitchFamily="34" charset="0"/>
                <a:cs typeface="Arial"/>
              </a:rPr>
              <a:t>Recuerde que el contexto que </a:t>
            </a:r>
            <a:r>
              <a:rPr sz="2400" spc="-10" dirty="0">
                <a:latin typeface="Lucida Sans" panose="020B0602030504020204" pitchFamily="34" charset="0"/>
                <a:cs typeface="Arial"/>
              </a:rPr>
              <a:t>se </a:t>
            </a:r>
            <a:r>
              <a:rPr sz="2400" spc="-5" dirty="0">
                <a:latin typeface="Lucida Sans" panose="020B0602030504020204" pitchFamily="34" charset="0"/>
                <a:cs typeface="Arial"/>
              </a:rPr>
              <a:t>plantee en los </a:t>
            </a:r>
            <a:r>
              <a:rPr sz="2400" dirty="0">
                <a:latin typeface="Lucida Sans" panose="020B0602030504020204" pitchFamily="34" charset="0"/>
                <a:cs typeface="Arial"/>
              </a:rPr>
              <a:t>ítems  </a:t>
            </a:r>
            <a:r>
              <a:rPr sz="2400" spc="-5" dirty="0">
                <a:latin typeface="Lucida Sans" panose="020B0602030504020204" pitchFamily="34" charset="0"/>
                <a:cs typeface="Arial"/>
              </a:rPr>
              <a:t>debe llevar al estudiante </a:t>
            </a:r>
            <a:r>
              <a:rPr sz="2400" dirty="0">
                <a:latin typeface="Lucida Sans" panose="020B0602030504020204" pitchFamily="34" charset="0"/>
                <a:cs typeface="Arial"/>
              </a:rPr>
              <a:t>a </a:t>
            </a:r>
            <a:r>
              <a:rPr sz="2400" b="1" spc="-5" dirty="0">
                <a:latin typeface="Lucida Sans" panose="020B0602030504020204" pitchFamily="34" charset="0"/>
                <a:cs typeface="Arial"/>
              </a:rPr>
              <a:t>pensar. </a:t>
            </a:r>
            <a:r>
              <a:rPr sz="2400" spc="-10" dirty="0" err="1">
                <a:latin typeface="Lucida Sans" panose="020B0602030504020204" pitchFamily="34" charset="0"/>
                <a:cs typeface="Arial"/>
              </a:rPr>
              <a:t>Cuando</a:t>
            </a:r>
            <a:r>
              <a:rPr sz="2400" b="1" spc="-10" dirty="0">
                <a:latin typeface="Lucida Sans" panose="020B0602030504020204" pitchFamily="34" charset="0"/>
                <a:cs typeface="Arial"/>
              </a:rPr>
              <a:t> </a:t>
            </a:r>
            <a:r>
              <a:rPr sz="2400" b="1" spc="5" dirty="0">
                <a:latin typeface="Lucida Sans" panose="020B0602030504020204" pitchFamily="34" charset="0"/>
                <a:cs typeface="Arial"/>
              </a:rPr>
              <a:t>se  </a:t>
            </a:r>
            <a:r>
              <a:rPr sz="2400" b="1" spc="-5" dirty="0" err="1">
                <a:latin typeface="Lucida Sans" panose="020B0602030504020204" pitchFamily="34" charset="0"/>
                <a:cs typeface="Arial"/>
              </a:rPr>
              <a:t>evalúan</a:t>
            </a:r>
            <a:r>
              <a:rPr sz="2400" b="1" spc="-5" dirty="0">
                <a:latin typeface="Lucida Sans" panose="020B0602030504020204" pitchFamily="34" charset="0"/>
                <a:cs typeface="Arial"/>
              </a:rPr>
              <a:t> </a:t>
            </a:r>
            <a:r>
              <a:rPr sz="2400" spc="-5" dirty="0" err="1">
                <a:latin typeface="Lucida Sans" panose="020B0602030504020204" pitchFamily="34" charset="0"/>
                <a:cs typeface="Arial"/>
              </a:rPr>
              <a:t>competencias</a:t>
            </a:r>
            <a:r>
              <a:rPr sz="2400" spc="-5" dirty="0">
                <a:latin typeface="Lucida Sans" panose="020B0602030504020204" pitchFamily="34" charset="0"/>
                <a:cs typeface="Arial"/>
              </a:rPr>
              <a:t> </a:t>
            </a:r>
            <a:r>
              <a:rPr sz="2400" dirty="0">
                <a:latin typeface="Lucida Sans" panose="020B0602030504020204" pitchFamily="34" charset="0"/>
                <a:cs typeface="Arial"/>
              </a:rPr>
              <a:t>se </a:t>
            </a:r>
            <a:r>
              <a:rPr sz="2400" spc="-5" dirty="0">
                <a:latin typeface="Lucida Sans" panose="020B0602030504020204" pitchFamily="34" charset="0"/>
                <a:cs typeface="Arial"/>
              </a:rPr>
              <a:t>evalúa </a:t>
            </a:r>
            <a:r>
              <a:rPr sz="2400" dirty="0">
                <a:latin typeface="Lucida Sans" panose="020B0602030504020204" pitchFamily="34" charset="0"/>
                <a:cs typeface="Arial"/>
              </a:rPr>
              <a:t>el </a:t>
            </a:r>
            <a:r>
              <a:rPr sz="2400" spc="-5" dirty="0">
                <a:latin typeface="Lucida Sans" panose="020B0602030504020204" pitchFamily="34" charset="0"/>
                <a:cs typeface="Arial"/>
              </a:rPr>
              <a:t>desempeño, que  </a:t>
            </a:r>
            <a:r>
              <a:rPr sz="2400" dirty="0">
                <a:latin typeface="Lucida Sans" panose="020B0602030504020204" pitchFamily="34" charset="0"/>
                <a:cs typeface="Arial"/>
              </a:rPr>
              <a:t>tiene </a:t>
            </a:r>
            <a:r>
              <a:rPr sz="2400" spc="-5" dirty="0">
                <a:latin typeface="Lucida Sans" panose="020B0602030504020204" pitchFamily="34" charset="0"/>
                <a:cs typeface="Arial"/>
              </a:rPr>
              <a:t>relación </a:t>
            </a:r>
            <a:r>
              <a:rPr sz="2400" dirty="0">
                <a:latin typeface="Lucida Sans" panose="020B0602030504020204" pitchFamily="34" charset="0"/>
                <a:cs typeface="Arial"/>
              </a:rPr>
              <a:t>con </a:t>
            </a:r>
            <a:r>
              <a:rPr lang="es-CO" sz="2400" spc="-5" dirty="0">
                <a:latin typeface="Lucida Sans" panose="020B0602030504020204" pitchFamily="34" charset="0"/>
                <a:cs typeface="Arial"/>
              </a:rPr>
              <a:t>el </a:t>
            </a:r>
            <a:r>
              <a:rPr sz="2400" dirty="0">
                <a:latin typeface="Lucida Sans" panose="020B0602030504020204" pitchFamily="34" charset="0"/>
                <a:cs typeface="Arial"/>
              </a:rPr>
              <a:t>saber </a:t>
            </a:r>
            <a:r>
              <a:rPr sz="2400" spc="-5" dirty="0">
                <a:latin typeface="Lucida Sans" panose="020B0602030504020204" pitchFamily="34" charset="0"/>
                <a:cs typeface="Arial"/>
              </a:rPr>
              <a:t>hacer </a:t>
            </a:r>
            <a:r>
              <a:rPr sz="2400" dirty="0">
                <a:latin typeface="Lucida Sans" panose="020B0602030504020204" pitchFamily="34" charset="0"/>
                <a:cs typeface="Arial"/>
              </a:rPr>
              <a:t>y </a:t>
            </a:r>
            <a:r>
              <a:rPr sz="2400" spc="-5" dirty="0" err="1">
                <a:latin typeface="Lucida Sans" panose="020B0602030504020204" pitchFamily="34" charset="0"/>
                <a:cs typeface="Arial"/>
              </a:rPr>
              <a:t>pensar</a:t>
            </a:r>
            <a:r>
              <a:rPr sz="2400" spc="-5" dirty="0">
                <a:latin typeface="Lucida Sans" panose="020B0602030504020204" pitchFamily="34" charset="0"/>
                <a:cs typeface="Arial"/>
              </a:rPr>
              <a:t> </a:t>
            </a:r>
            <a:r>
              <a:rPr lang="es-CO" sz="2400" spc="-5" dirty="0">
                <a:latin typeface="Lucida Sans" panose="020B0602030504020204" pitchFamily="34" charset="0"/>
                <a:cs typeface="Arial"/>
              </a:rPr>
              <a:t>d</a:t>
            </a:r>
            <a:r>
              <a:rPr sz="2400" spc="10" dirty="0">
                <a:latin typeface="Lucida Sans" panose="020B0602030504020204" pitchFamily="34" charset="0"/>
                <a:cs typeface="Arial"/>
              </a:rPr>
              <a:t>el  </a:t>
            </a:r>
            <a:r>
              <a:rPr sz="2400" spc="-5" dirty="0">
                <a:latin typeface="Lucida Sans" panose="020B0602030504020204" pitchFamily="34" charset="0"/>
                <a:cs typeface="Arial"/>
              </a:rPr>
              <a:t>estudiante.</a:t>
            </a:r>
            <a:endParaRPr sz="2400" dirty="0">
              <a:latin typeface="Lucida Sans" panose="020B0602030504020204" pitchFamily="34" charset="0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05504071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2"/>
          <p:cNvSpPr txBox="1">
            <a:spLocks noGrp="1"/>
          </p:cNvSpPr>
          <p:nvPr>
            <p:ph type="title"/>
          </p:nvPr>
        </p:nvSpPr>
        <p:spPr>
          <a:xfrm>
            <a:off x="365097" y="260248"/>
            <a:ext cx="4853305" cy="3821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l">
              <a:lnSpc>
                <a:spcPct val="100000"/>
              </a:lnSpc>
              <a:spcBef>
                <a:spcPts val="100"/>
              </a:spcBef>
            </a:pPr>
            <a:r>
              <a:rPr sz="2400" b="1" i="0" spc="-5" dirty="0">
                <a:solidFill>
                  <a:srgbClr val="00B050"/>
                </a:solidFill>
                <a:latin typeface="Arial"/>
                <a:cs typeface="Arial"/>
              </a:rPr>
              <a:t>Pregunta </a:t>
            </a:r>
            <a:r>
              <a:rPr sz="2400" b="1" i="0" dirty="0">
                <a:solidFill>
                  <a:srgbClr val="00B050"/>
                </a:solidFill>
                <a:latin typeface="Arial"/>
                <a:cs typeface="Arial"/>
              </a:rPr>
              <a:t>o </a:t>
            </a:r>
            <a:r>
              <a:rPr sz="2400" b="1" i="0" spc="-5" dirty="0" err="1">
                <a:solidFill>
                  <a:srgbClr val="00B050"/>
                </a:solidFill>
                <a:latin typeface="Arial"/>
                <a:cs typeface="Arial"/>
              </a:rPr>
              <a:t>enunciado</a:t>
            </a:r>
            <a:endParaRPr sz="2400" b="1" dirty="0">
              <a:solidFill>
                <a:srgbClr val="00B050"/>
              </a:solidFill>
              <a:latin typeface="Arial"/>
              <a:cs typeface="Arial"/>
            </a:endParaRPr>
          </a:p>
        </p:txBody>
      </p:sp>
      <p:sp>
        <p:nvSpPr>
          <p:cNvPr id="5" name="object 3"/>
          <p:cNvSpPr txBox="1"/>
          <p:nvPr/>
        </p:nvSpPr>
        <p:spPr>
          <a:xfrm>
            <a:off x="246526" y="985773"/>
            <a:ext cx="7651770" cy="627736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  <a:tabLst>
                <a:tab pos="814069" algn="l"/>
                <a:tab pos="2199640" algn="l"/>
                <a:tab pos="2724150" algn="l"/>
              </a:tabLst>
            </a:pPr>
            <a:r>
              <a:rPr sz="2000" b="1" spc="-10" dirty="0">
                <a:latin typeface="Arial"/>
                <a:cs typeface="Arial"/>
              </a:rPr>
              <a:t>L</a:t>
            </a:r>
            <a:r>
              <a:rPr sz="2000" b="1" spc="-5" dirty="0">
                <a:latin typeface="Arial"/>
                <a:cs typeface="Arial"/>
              </a:rPr>
              <a:t>a</a:t>
            </a:r>
            <a:r>
              <a:rPr sz="2000" b="1" dirty="0">
                <a:latin typeface="Arial"/>
                <a:cs typeface="Arial"/>
              </a:rPr>
              <a:t>	</a:t>
            </a:r>
            <a:r>
              <a:rPr sz="2000" b="1" spc="-5" dirty="0">
                <a:latin typeface="Arial"/>
                <a:cs typeface="Arial"/>
              </a:rPr>
              <a:t>pr</a:t>
            </a:r>
            <a:r>
              <a:rPr sz="2000" b="1" spc="5" dirty="0">
                <a:latin typeface="Arial"/>
                <a:cs typeface="Arial"/>
              </a:rPr>
              <a:t>e</a:t>
            </a:r>
            <a:r>
              <a:rPr sz="2000" b="1" spc="-5" dirty="0">
                <a:latin typeface="Arial"/>
                <a:cs typeface="Arial"/>
              </a:rPr>
              <a:t>gunta</a:t>
            </a:r>
            <a:r>
              <a:rPr sz="2000" b="1" dirty="0">
                <a:latin typeface="Arial"/>
                <a:cs typeface="Arial"/>
              </a:rPr>
              <a:t>	</a:t>
            </a:r>
            <a:r>
              <a:rPr sz="2000" b="1" spc="-5" dirty="0">
                <a:latin typeface="Arial"/>
                <a:cs typeface="Arial"/>
              </a:rPr>
              <a:t>y  </a:t>
            </a:r>
            <a:r>
              <a:rPr lang="es-CO" sz="2000" b="1" spc="-5" dirty="0">
                <a:latin typeface="Arial"/>
                <a:cs typeface="Arial"/>
              </a:rPr>
              <a:t>el enunciado debe tener </a:t>
            </a:r>
            <a:r>
              <a:rPr sz="2000" b="1" spc="-5" dirty="0" err="1">
                <a:latin typeface="Arial"/>
                <a:cs typeface="Arial"/>
              </a:rPr>
              <a:t>coherencia</a:t>
            </a:r>
            <a:r>
              <a:rPr sz="2000" b="1" spc="-5" dirty="0">
                <a:latin typeface="Arial"/>
                <a:cs typeface="Arial"/>
              </a:rPr>
              <a:t>	</a:t>
            </a:r>
            <a:r>
              <a:rPr sz="2000" b="1" spc="-10" dirty="0">
                <a:latin typeface="Arial"/>
                <a:cs typeface="Arial"/>
              </a:rPr>
              <a:t>con</a:t>
            </a:r>
            <a:r>
              <a:rPr lang="es-CO" sz="2000" b="1" spc="-10" dirty="0">
                <a:latin typeface="Arial"/>
                <a:cs typeface="Arial"/>
              </a:rPr>
              <a:t> el contexto planteado.</a:t>
            </a:r>
            <a:endParaRPr sz="2000" dirty="0">
              <a:latin typeface="Arial"/>
              <a:cs typeface="Arial"/>
            </a:endParaRPr>
          </a:p>
        </p:txBody>
      </p:sp>
      <p:sp>
        <p:nvSpPr>
          <p:cNvPr id="8" name="object 6"/>
          <p:cNvSpPr txBox="1"/>
          <p:nvPr/>
        </p:nvSpPr>
        <p:spPr>
          <a:xfrm>
            <a:off x="140508" y="1782034"/>
            <a:ext cx="7757788" cy="2905283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55600" marR="5715" indent="-342900" algn="just">
              <a:lnSpc>
                <a:spcPct val="100000"/>
              </a:lnSpc>
              <a:spcBef>
                <a:spcPts val="95"/>
              </a:spcBef>
              <a:buFont typeface="Arial" panose="020B0604020202020204" pitchFamily="34" charset="0"/>
              <a:buChar char="•"/>
            </a:pPr>
            <a:r>
              <a:rPr lang="es-CO" sz="2000" spc="-5" dirty="0">
                <a:latin typeface="Arial"/>
                <a:cs typeface="Arial"/>
              </a:rPr>
              <a:t>I</a:t>
            </a:r>
            <a:r>
              <a:rPr sz="2000" spc="-5" dirty="0" err="1">
                <a:latin typeface="Arial"/>
                <a:cs typeface="Arial"/>
              </a:rPr>
              <a:t>nterrogar</a:t>
            </a:r>
            <a:r>
              <a:rPr sz="2000" spc="-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acerca de </a:t>
            </a:r>
            <a:r>
              <a:rPr sz="2000" spc="-5" dirty="0">
                <a:latin typeface="Arial"/>
                <a:cs typeface="Arial"/>
              </a:rPr>
              <a:t>los datos e información </a:t>
            </a:r>
            <a:r>
              <a:rPr sz="2000" dirty="0">
                <a:latin typeface="Arial"/>
                <a:cs typeface="Arial"/>
              </a:rPr>
              <a:t>que  </a:t>
            </a:r>
            <a:r>
              <a:rPr sz="2000" spc="-5" dirty="0">
                <a:latin typeface="Arial"/>
                <a:cs typeface="Arial"/>
              </a:rPr>
              <a:t>presenta </a:t>
            </a:r>
            <a:r>
              <a:rPr sz="2000" dirty="0">
                <a:latin typeface="Arial"/>
                <a:cs typeface="Arial"/>
              </a:rPr>
              <a:t>el caso </a:t>
            </a:r>
            <a:r>
              <a:rPr sz="2000" spc="-5" dirty="0">
                <a:latin typeface="Arial"/>
                <a:cs typeface="Arial"/>
              </a:rPr>
              <a:t>o situación</a:t>
            </a:r>
            <a:r>
              <a:rPr sz="2000" spc="50" dirty="0">
                <a:latin typeface="Arial"/>
                <a:cs typeface="Arial"/>
              </a:rPr>
              <a:t> </a:t>
            </a:r>
            <a:r>
              <a:rPr sz="2000" spc="-5" dirty="0">
                <a:latin typeface="Arial"/>
                <a:cs typeface="Arial"/>
              </a:rPr>
              <a:t>problémica.</a:t>
            </a:r>
            <a:endParaRPr sz="2000" dirty="0">
              <a:latin typeface="Arial"/>
              <a:cs typeface="Arial"/>
            </a:endParaRPr>
          </a:p>
          <a:p>
            <a:pPr marL="342900" indent="-342900">
              <a:lnSpc>
                <a:spcPct val="100000"/>
              </a:lnSpc>
              <a:spcBef>
                <a:spcPts val="25"/>
              </a:spcBef>
              <a:buFont typeface="Arial" panose="020B0604020202020204" pitchFamily="34" charset="0"/>
              <a:buChar char="•"/>
            </a:pPr>
            <a:endParaRPr sz="2400" dirty="0">
              <a:latin typeface="Times New Roman"/>
              <a:cs typeface="Times New Roman"/>
            </a:endParaRPr>
          </a:p>
          <a:p>
            <a:pPr marL="355600" marR="5715" indent="-342900" algn="just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sz="2000" spc="-10" dirty="0">
                <a:latin typeface="Arial"/>
                <a:cs typeface="Arial"/>
              </a:rPr>
              <a:t>Se </a:t>
            </a:r>
            <a:r>
              <a:rPr sz="2000" dirty="0">
                <a:latin typeface="Arial"/>
                <a:cs typeface="Arial"/>
              </a:rPr>
              <a:t>recomienda </a:t>
            </a:r>
            <a:r>
              <a:rPr sz="2000" spc="-5" dirty="0">
                <a:latin typeface="Arial"/>
                <a:cs typeface="Arial"/>
              </a:rPr>
              <a:t>que se haga a </a:t>
            </a:r>
            <a:r>
              <a:rPr sz="2000" dirty="0">
                <a:latin typeface="Arial"/>
                <a:cs typeface="Arial"/>
              </a:rPr>
              <a:t>través </a:t>
            </a:r>
            <a:r>
              <a:rPr sz="2000" spc="-5" dirty="0">
                <a:latin typeface="Arial"/>
                <a:cs typeface="Arial"/>
              </a:rPr>
              <a:t>de una  pregunta </a:t>
            </a:r>
            <a:r>
              <a:rPr sz="2000" dirty="0">
                <a:latin typeface="Arial"/>
                <a:cs typeface="Arial"/>
              </a:rPr>
              <a:t>de </a:t>
            </a:r>
            <a:r>
              <a:rPr sz="2000" spc="-5" dirty="0">
                <a:latin typeface="Arial"/>
                <a:cs typeface="Arial"/>
              </a:rPr>
              <a:t>carácter relativo, esto quiere </a:t>
            </a:r>
            <a:r>
              <a:rPr sz="2000" dirty="0">
                <a:latin typeface="Arial"/>
                <a:cs typeface="Arial"/>
              </a:rPr>
              <a:t>decir que </a:t>
            </a:r>
            <a:r>
              <a:rPr sz="2000" spc="-5" dirty="0">
                <a:latin typeface="Arial"/>
                <a:cs typeface="Arial"/>
              </a:rPr>
              <a:t>la  pregunta </a:t>
            </a:r>
            <a:r>
              <a:rPr sz="2000" dirty="0">
                <a:latin typeface="Arial"/>
                <a:cs typeface="Arial"/>
              </a:rPr>
              <a:t>busque </a:t>
            </a:r>
            <a:r>
              <a:rPr sz="2000" spc="-5" dirty="0">
                <a:latin typeface="Arial"/>
                <a:cs typeface="Arial"/>
              </a:rPr>
              <a:t>obtener</a:t>
            </a:r>
            <a:r>
              <a:rPr sz="2000" spc="5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información.</a:t>
            </a:r>
          </a:p>
          <a:p>
            <a:pPr marL="342900" indent="-342900">
              <a:lnSpc>
                <a:spcPct val="100000"/>
              </a:lnSpc>
              <a:spcBef>
                <a:spcPts val="30"/>
              </a:spcBef>
              <a:buFont typeface="Arial" panose="020B0604020202020204" pitchFamily="34" charset="0"/>
              <a:buChar char="•"/>
            </a:pPr>
            <a:endParaRPr sz="2400" dirty="0">
              <a:latin typeface="Times New Roman"/>
              <a:cs typeface="Times New Roman"/>
            </a:endParaRPr>
          </a:p>
          <a:p>
            <a:pPr marL="355600" marR="5080" indent="-342900" algn="just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sz="2000" spc="-5" dirty="0">
                <a:latin typeface="Arial"/>
                <a:cs typeface="Arial"/>
              </a:rPr>
              <a:t>Se pueden utilizar </a:t>
            </a:r>
            <a:r>
              <a:rPr sz="2000" dirty="0">
                <a:latin typeface="Arial"/>
                <a:cs typeface="Arial"/>
              </a:rPr>
              <a:t>palabras </a:t>
            </a:r>
            <a:r>
              <a:rPr sz="2000" spc="-5" dirty="0" err="1">
                <a:latin typeface="Arial"/>
                <a:cs typeface="Arial"/>
              </a:rPr>
              <a:t>interrogativas</a:t>
            </a:r>
            <a:r>
              <a:rPr sz="2000" spc="-5" dirty="0">
                <a:latin typeface="Arial"/>
                <a:cs typeface="Arial"/>
              </a:rPr>
              <a:t> </a:t>
            </a:r>
            <a:r>
              <a:rPr sz="2000" spc="-5" dirty="0" err="1">
                <a:latin typeface="Arial"/>
                <a:cs typeface="Arial"/>
              </a:rPr>
              <a:t>como</a:t>
            </a:r>
            <a:r>
              <a:rPr lang="es-ES" sz="2000" spc="-5" dirty="0">
                <a:latin typeface="Arial"/>
                <a:cs typeface="Arial"/>
              </a:rPr>
              <a:t>: d</a:t>
            </a:r>
            <a:r>
              <a:rPr sz="2000" spc="-5" dirty="0" err="1">
                <a:latin typeface="Arial"/>
                <a:cs typeface="Arial"/>
              </a:rPr>
              <a:t>ónde</a:t>
            </a:r>
            <a:r>
              <a:rPr sz="2000" spc="-5" dirty="0">
                <a:latin typeface="Arial"/>
                <a:cs typeface="Arial"/>
              </a:rPr>
              <a:t>, cuáles cómo, </a:t>
            </a:r>
            <a:r>
              <a:rPr sz="2000" dirty="0">
                <a:latin typeface="Arial"/>
                <a:cs typeface="Arial"/>
              </a:rPr>
              <a:t>cuántos, por qué </a:t>
            </a:r>
            <a:r>
              <a:rPr sz="2000" spc="-5" dirty="0">
                <a:latin typeface="Arial"/>
                <a:cs typeface="Arial"/>
              </a:rPr>
              <a:t>o</a:t>
            </a:r>
            <a:r>
              <a:rPr sz="2000" spc="5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qué.</a:t>
            </a:r>
          </a:p>
        </p:txBody>
      </p:sp>
    </p:spTree>
    <p:extLst>
      <p:ext uri="{BB962C8B-B14F-4D97-AF65-F5344CB8AC3E}">
        <p14:creationId xmlns:p14="http://schemas.microsoft.com/office/powerpoint/2010/main" val="231664816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2"/>
          <p:cNvSpPr txBox="1">
            <a:spLocks/>
          </p:cNvSpPr>
          <p:nvPr/>
        </p:nvSpPr>
        <p:spPr>
          <a:xfrm>
            <a:off x="48206" y="149449"/>
            <a:ext cx="4491990" cy="382156"/>
          </a:xfrm>
          <a:prstGeom prst="rect">
            <a:avLst/>
          </a:prstGeom>
        </p:spPr>
        <p:txBody>
          <a:bodyPr vert="horz" wrap="square" lIns="0" tIns="12700" rIns="0" bIns="0" rtlCol="0" anchor="ctr">
            <a:sp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2700">
              <a:spcBef>
                <a:spcPts val="100"/>
              </a:spcBef>
            </a:pPr>
            <a:r>
              <a:rPr lang="es-CO" sz="2400" b="1" dirty="0">
                <a:solidFill>
                  <a:srgbClr val="00B050"/>
                </a:solidFill>
                <a:latin typeface="Arial"/>
                <a:cs typeface="Arial"/>
              </a:rPr>
              <a:t>Opciones </a:t>
            </a:r>
            <a:r>
              <a:rPr lang="es-CO" sz="2400" b="1" spc="-5" dirty="0">
                <a:solidFill>
                  <a:srgbClr val="00B050"/>
                </a:solidFill>
                <a:latin typeface="Arial"/>
                <a:cs typeface="Arial"/>
              </a:rPr>
              <a:t>de</a:t>
            </a:r>
            <a:r>
              <a:rPr lang="es-CO" sz="2400" b="1" spc="-125" dirty="0">
                <a:solidFill>
                  <a:srgbClr val="00B050"/>
                </a:solidFill>
                <a:latin typeface="Arial"/>
                <a:cs typeface="Arial"/>
              </a:rPr>
              <a:t> </a:t>
            </a:r>
            <a:r>
              <a:rPr lang="es-CO" sz="2400" b="1" spc="-5" dirty="0">
                <a:solidFill>
                  <a:srgbClr val="00B050"/>
                </a:solidFill>
                <a:latin typeface="Arial"/>
                <a:cs typeface="Arial"/>
              </a:rPr>
              <a:t>respuesta</a:t>
            </a:r>
            <a:endParaRPr lang="es-CO" sz="2400" b="1" dirty="0">
              <a:solidFill>
                <a:srgbClr val="00B050"/>
              </a:solidFill>
              <a:latin typeface="Arial"/>
              <a:cs typeface="Arial"/>
            </a:endParaRPr>
          </a:p>
        </p:txBody>
      </p:sp>
      <p:sp>
        <p:nvSpPr>
          <p:cNvPr id="5" name="object 3"/>
          <p:cNvSpPr txBox="1"/>
          <p:nvPr/>
        </p:nvSpPr>
        <p:spPr>
          <a:xfrm>
            <a:off x="750666" y="693139"/>
            <a:ext cx="6416843" cy="2192267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28575">
            <a:solidFill>
              <a:schemeClr val="accent5"/>
            </a:solidFill>
          </a:ln>
        </p:spPr>
        <p:txBody>
          <a:bodyPr vert="horz" wrap="square" lIns="0" tIns="37465" rIns="0" bIns="0" rtlCol="0">
            <a:spAutoFit/>
          </a:bodyPr>
          <a:lstStyle/>
          <a:p>
            <a:pPr marL="91440" marR="85090">
              <a:lnSpc>
                <a:spcPct val="100000"/>
              </a:lnSpc>
              <a:spcBef>
                <a:spcPts val="295"/>
              </a:spcBef>
            </a:pPr>
            <a:r>
              <a:rPr sz="2000" spc="-5" dirty="0">
                <a:latin typeface="Arial"/>
                <a:cs typeface="Arial"/>
              </a:rPr>
              <a:t>El </a:t>
            </a:r>
            <a:r>
              <a:rPr sz="2000" dirty="0">
                <a:latin typeface="Arial"/>
                <a:cs typeface="Arial"/>
              </a:rPr>
              <a:t>ítem </a:t>
            </a:r>
            <a:r>
              <a:rPr sz="2000" spc="-5" dirty="0">
                <a:latin typeface="Arial"/>
                <a:cs typeface="Arial"/>
              </a:rPr>
              <a:t>es un </a:t>
            </a:r>
            <a:r>
              <a:rPr sz="2000" dirty="0">
                <a:latin typeface="Arial"/>
                <a:cs typeface="Arial"/>
              </a:rPr>
              <a:t>interrogante </a:t>
            </a:r>
            <a:r>
              <a:rPr sz="2000" spc="-5" dirty="0">
                <a:latin typeface="Arial"/>
                <a:cs typeface="Arial"/>
              </a:rPr>
              <a:t>que </a:t>
            </a:r>
            <a:r>
              <a:rPr sz="2000" dirty="0">
                <a:latin typeface="Arial"/>
                <a:cs typeface="Arial"/>
              </a:rPr>
              <a:t>busca </a:t>
            </a:r>
            <a:r>
              <a:rPr sz="2000" spc="-5" dirty="0">
                <a:latin typeface="Arial"/>
                <a:cs typeface="Arial"/>
              </a:rPr>
              <a:t>una </a:t>
            </a:r>
            <a:r>
              <a:rPr sz="2000" dirty="0">
                <a:latin typeface="Arial"/>
                <a:cs typeface="Arial"/>
              </a:rPr>
              <a:t>respuesta </a:t>
            </a:r>
            <a:r>
              <a:rPr sz="2000" spc="-5" dirty="0">
                <a:latin typeface="Arial"/>
                <a:cs typeface="Arial"/>
              </a:rPr>
              <a:t>en  las opciones de</a:t>
            </a:r>
            <a:r>
              <a:rPr sz="2000" spc="15" dirty="0">
                <a:latin typeface="Arial"/>
                <a:cs typeface="Arial"/>
              </a:rPr>
              <a:t> </a:t>
            </a:r>
            <a:r>
              <a:rPr sz="2000" spc="-5" dirty="0">
                <a:latin typeface="Arial"/>
                <a:cs typeface="Arial"/>
              </a:rPr>
              <a:t>respuesta.</a:t>
            </a:r>
            <a:endParaRPr sz="2000" dirty="0">
              <a:latin typeface="Arial"/>
              <a:cs typeface="Arial"/>
            </a:endParaRPr>
          </a:p>
          <a:p>
            <a:pPr marL="91440" marR="2256155">
              <a:lnSpc>
                <a:spcPct val="100000"/>
              </a:lnSpc>
              <a:spcBef>
                <a:spcPts val="5"/>
              </a:spcBef>
            </a:pPr>
            <a:r>
              <a:rPr sz="2000" b="1" spc="-5" dirty="0">
                <a:latin typeface="Arial"/>
                <a:cs typeface="Arial"/>
              </a:rPr>
              <a:t>Las opciones </a:t>
            </a:r>
            <a:r>
              <a:rPr sz="2000" b="1" dirty="0">
                <a:latin typeface="Arial"/>
                <a:cs typeface="Arial"/>
              </a:rPr>
              <a:t>de </a:t>
            </a:r>
            <a:r>
              <a:rPr sz="2000" b="1" spc="-5" dirty="0">
                <a:latin typeface="Arial"/>
                <a:cs typeface="Arial"/>
              </a:rPr>
              <a:t>respuestas </a:t>
            </a:r>
            <a:r>
              <a:rPr sz="2000" b="1" dirty="0" err="1">
                <a:latin typeface="Arial"/>
                <a:cs typeface="Arial"/>
              </a:rPr>
              <a:t>deben</a:t>
            </a:r>
            <a:r>
              <a:rPr sz="2000" b="1" dirty="0">
                <a:latin typeface="Arial"/>
                <a:cs typeface="Arial"/>
              </a:rPr>
              <a:t> </a:t>
            </a:r>
            <a:r>
              <a:rPr sz="2000" b="1" spc="-5" dirty="0" err="1">
                <a:latin typeface="Arial"/>
                <a:cs typeface="Arial"/>
              </a:rPr>
              <a:t>ser</a:t>
            </a:r>
            <a:r>
              <a:rPr lang="es-CO" sz="2000" b="1" spc="-5" dirty="0">
                <a:latin typeface="Arial"/>
                <a:cs typeface="Arial"/>
              </a:rPr>
              <a:t> 4:</a:t>
            </a:r>
            <a:r>
              <a:rPr sz="2000" b="1" spc="-5" dirty="0">
                <a:latin typeface="Arial"/>
                <a:cs typeface="Arial"/>
              </a:rPr>
              <a:t>  </a:t>
            </a:r>
            <a:r>
              <a:rPr sz="2000" b="1" dirty="0">
                <a:latin typeface="Arial"/>
                <a:cs typeface="Arial"/>
              </a:rPr>
              <a:t>a.</a:t>
            </a:r>
            <a:endParaRPr sz="2000" dirty="0">
              <a:latin typeface="Arial"/>
              <a:cs typeface="Arial"/>
            </a:endParaRPr>
          </a:p>
          <a:p>
            <a:pPr marL="91440">
              <a:lnSpc>
                <a:spcPct val="100000"/>
              </a:lnSpc>
            </a:pPr>
            <a:r>
              <a:rPr sz="2000" b="1" dirty="0">
                <a:latin typeface="Arial"/>
                <a:cs typeface="Arial"/>
              </a:rPr>
              <a:t>b.</a:t>
            </a:r>
            <a:endParaRPr sz="2000" dirty="0">
              <a:latin typeface="Arial"/>
              <a:cs typeface="Arial"/>
            </a:endParaRPr>
          </a:p>
          <a:p>
            <a:pPr marL="91440">
              <a:lnSpc>
                <a:spcPct val="100000"/>
              </a:lnSpc>
            </a:pPr>
            <a:r>
              <a:rPr sz="2000" b="1" spc="-5" dirty="0">
                <a:latin typeface="Arial"/>
                <a:cs typeface="Arial"/>
              </a:rPr>
              <a:t>c.</a:t>
            </a:r>
            <a:endParaRPr sz="2000" dirty="0">
              <a:latin typeface="Arial"/>
              <a:cs typeface="Arial"/>
            </a:endParaRPr>
          </a:p>
          <a:p>
            <a:pPr marL="91440">
              <a:lnSpc>
                <a:spcPct val="100000"/>
              </a:lnSpc>
            </a:pPr>
            <a:r>
              <a:rPr sz="2000" b="1" dirty="0">
                <a:latin typeface="Arial"/>
                <a:cs typeface="Arial"/>
              </a:rPr>
              <a:t>d.</a:t>
            </a:r>
            <a:endParaRPr sz="2000" dirty="0">
              <a:latin typeface="Arial"/>
              <a:cs typeface="Arial"/>
            </a:endParaRPr>
          </a:p>
        </p:txBody>
      </p:sp>
      <p:sp>
        <p:nvSpPr>
          <p:cNvPr id="6" name="object 4"/>
          <p:cNvSpPr txBox="1"/>
          <p:nvPr/>
        </p:nvSpPr>
        <p:spPr>
          <a:xfrm>
            <a:off x="200526" y="3046940"/>
            <a:ext cx="7517122" cy="195181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marR="8890" indent="-342900" algn="just">
              <a:lnSpc>
                <a:spcPct val="100000"/>
              </a:lnSpc>
              <a:spcBef>
                <a:spcPts val="100"/>
              </a:spcBef>
              <a:buFont typeface="Arial"/>
              <a:buChar char="▪"/>
              <a:tabLst>
                <a:tab pos="356235" algn="l"/>
              </a:tabLst>
            </a:pPr>
            <a:r>
              <a:rPr dirty="0">
                <a:latin typeface="Lucida Sans" panose="020B0602030504020204" pitchFamily="34" charset="0"/>
                <a:cs typeface="Arial"/>
              </a:rPr>
              <a:t>Una </a:t>
            </a:r>
            <a:r>
              <a:rPr spc="-5" dirty="0">
                <a:latin typeface="Lucida Sans" panose="020B0602030504020204" pitchFamily="34" charset="0"/>
                <a:cs typeface="Arial"/>
              </a:rPr>
              <a:t>de estas respuestas debe ser </a:t>
            </a:r>
            <a:r>
              <a:rPr dirty="0">
                <a:latin typeface="Lucida Sans" panose="020B0602030504020204" pitchFamily="34" charset="0"/>
                <a:cs typeface="Arial"/>
              </a:rPr>
              <a:t>la </a:t>
            </a:r>
            <a:r>
              <a:rPr spc="-5" dirty="0">
                <a:latin typeface="Lucida Sans" panose="020B0602030504020204" pitchFamily="34" charset="0"/>
                <a:cs typeface="Arial"/>
              </a:rPr>
              <a:t>clave. </a:t>
            </a:r>
            <a:r>
              <a:rPr dirty="0">
                <a:latin typeface="Lucida Sans" panose="020B0602030504020204" pitchFamily="34" charset="0"/>
                <a:cs typeface="Arial"/>
              </a:rPr>
              <a:t>A </a:t>
            </a:r>
            <a:r>
              <a:rPr spc="-5" dirty="0" err="1">
                <a:latin typeface="Lucida Sans" panose="020B0602030504020204" pitchFamily="34" charset="0"/>
                <a:cs typeface="Arial"/>
              </a:rPr>
              <a:t>continuación</a:t>
            </a:r>
            <a:r>
              <a:rPr lang="es-ES" spc="-5" dirty="0">
                <a:latin typeface="Lucida Sans" panose="020B0602030504020204" pitchFamily="34" charset="0"/>
                <a:cs typeface="Arial"/>
              </a:rPr>
              <a:t>,</a:t>
            </a:r>
            <a:r>
              <a:rPr spc="-5" dirty="0">
                <a:latin typeface="Lucida Sans" panose="020B0602030504020204" pitchFamily="34" charset="0"/>
                <a:cs typeface="Arial"/>
              </a:rPr>
              <a:t>  </a:t>
            </a:r>
            <a:r>
              <a:rPr dirty="0">
                <a:latin typeface="Lucida Sans" panose="020B0602030504020204" pitchFamily="34" charset="0"/>
                <a:cs typeface="Arial"/>
              </a:rPr>
              <a:t>se describe </a:t>
            </a:r>
            <a:r>
              <a:rPr spc="-5" dirty="0" err="1">
                <a:latin typeface="Lucida Sans" panose="020B0602030504020204" pitchFamily="34" charset="0"/>
                <a:cs typeface="Arial"/>
              </a:rPr>
              <a:t>qu</a:t>
            </a:r>
            <a:r>
              <a:rPr lang="es-ES" spc="-5" dirty="0">
                <a:latin typeface="Lucida Sans" panose="020B0602030504020204" pitchFamily="34" charset="0"/>
                <a:cs typeface="Arial"/>
              </a:rPr>
              <a:t>é</a:t>
            </a:r>
            <a:r>
              <a:rPr spc="-5" dirty="0">
                <a:latin typeface="Lucida Sans" panose="020B0602030504020204" pitchFamily="34" charset="0"/>
                <a:cs typeface="Arial"/>
              </a:rPr>
              <a:t> </a:t>
            </a:r>
            <a:r>
              <a:rPr dirty="0">
                <a:latin typeface="Lucida Sans" panose="020B0602030504020204" pitchFamily="34" charset="0"/>
                <a:cs typeface="Arial"/>
              </a:rPr>
              <a:t>es </a:t>
            </a:r>
            <a:r>
              <a:rPr spc="-5" dirty="0">
                <a:latin typeface="Lucida Sans" panose="020B0602030504020204" pitchFamily="34" charset="0"/>
                <a:cs typeface="Arial"/>
              </a:rPr>
              <a:t>una clave </a:t>
            </a:r>
            <a:r>
              <a:rPr dirty="0">
                <a:latin typeface="Lucida Sans" panose="020B0602030504020204" pitchFamily="34" charset="0"/>
                <a:cs typeface="Arial"/>
              </a:rPr>
              <a:t>como respuesta</a:t>
            </a:r>
            <a:r>
              <a:rPr spc="-80" dirty="0">
                <a:latin typeface="Lucida Sans" panose="020B0602030504020204" pitchFamily="34" charset="0"/>
                <a:cs typeface="Arial"/>
              </a:rPr>
              <a:t> </a:t>
            </a:r>
            <a:r>
              <a:rPr dirty="0" err="1">
                <a:latin typeface="Lucida Sans" panose="020B0602030504020204" pitchFamily="34" charset="0"/>
                <a:cs typeface="Arial"/>
              </a:rPr>
              <a:t>correcta</a:t>
            </a:r>
            <a:r>
              <a:rPr dirty="0">
                <a:latin typeface="Lucida Sans" panose="020B0602030504020204" pitchFamily="34" charset="0"/>
                <a:cs typeface="Arial"/>
              </a:rPr>
              <a:t>.</a:t>
            </a:r>
            <a:endParaRPr lang="es-ES" dirty="0">
              <a:latin typeface="Lucida Sans" panose="020B0602030504020204" pitchFamily="34" charset="0"/>
              <a:cs typeface="Arial"/>
            </a:endParaRPr>
          </a:p>
          <a:p>
            <a:pPr marL="355600" marR="5080" indent="-342900" algn="just">
              <a:lnSpc>
                <a:spcPct val="100000"/>
              </a:lnSpc>
              <a:buFont typeface="Arial"/>
              <a:buChar char="▪"/>
              <a:tabLst>
                <a:tab pos="356235" algn="l"/>
              </a:tabLst>
            </a:pPr>
            <a:r>
              <a:rPr spc="-5" dirty="0" err="1">
                <a:latin typeface="Lucida Sans" panose="020B0602030504020204" pitchFamily="34" charset="0"/>
                <a:cs typeface="Arial"/>
              </a:rPr>
              <a:t>Es</a:t>
            </a:r>
            <a:r>
              <a:rPr spc="-5" dirty="0">
                <a:latin typeface="Lucida Sans" panose="020B0602030504020204" pitchFamily="34" charset="0"/>
                <a:cs typeface="Arial"/>
              </a:rPr>
              <a:t> necesario ir </a:t>
            </a:r>
            <a:r>
              <a:rPr dirty="0">
                <a:latin typeface="Lucida Sans" panose="020B0602030504020204" pitchFamily="34" charset="0"/>
                <a:cs typeface="Arial"/>
              </a:rPr>
              <a:t>a </a:t>
            </a:r>
            <a:r>
              <a:rPr spc="-5" dirty="0">
                <a:latin typeface="Lucida Sans" panose="020B0602030504020204" pitchFamily="34" charset="0"/>
                <a:cs typeface="Arial"/>
              </a:rPr>
              <a:t>la página </a:t>
            </a:r>
            <a:r>
              <a:rPr spc="10" dirty="0">
                <a:latin typeface="Lucida Sans" panose="020B0602030504020204" pitchFamily="34" charset="0"/>
                <a:cs typeface="Arial"/>
              </a:rPr>
              <a:t>web </a:t>
            </a:r>
            <a:r>
              <a:rPr dirty="0">
                <a:latin typeface="Lucida Sans" panose="020B0602030504020204" pitchFamily="34" charset="0"/>
                <a:cs typeface="Arial"/>
              </a:rPr>
              <a:t>de </a:t>
            </a:r>
            <a:r>
              <a:rPr spc="-5" dirty="0">
                <a:latin typeface="Lucida Sans" panose="020B0602030504020204" pitchFamily="34" charset="0"/>
                <a:cs typeface="Arial"/>
              </a:rPr>
              <a:t>elaboración </a:t>
            </a:r>
            <a:r>
              <a:rPr dirty="0">
                <a:latin typeface="Lucida Sans" panose="020B0602030504020204" pitchFamily="34" charset="0"/>
                <a:cs typeface="Arial"/>
              </a:rPr>
              <a:t>de </a:t>
            </a:r>
            <a:r>
              <a:rPr spc="-5" dirty="0">
                <a:latin typeface="Lucida Sans" panose="020B0602030504020204" pitchFamily="34" charset="0"/>
                <a:cs typeface="Arial"/>
              </a:rPr>
              <a:t>ítems </a:t>
            </a:r>
            <a:r>
              <a:rPr dirty="0">
                <a:latin typeface="Lucida Sans" panose="020B0602030504020204" pitchFamily="34" charset="0"/>
                <a:cs typeface="Arial"/>
              </a:rPr>
              <a:t>y  </a:t>
            </a:r>
            <a:r>
              <a:rPr spc="-5" dirty="0">
                <a:latin typeface="Lucida Sans" panose="020B0602030504020204" pitchFamily="34" charset="0"/>
                <a:cs typeface="Arial"/>
              </a:rPr>
              <a:t>revisar </a:t>
            </a:r>
            <a:r>
              <a:rPr dirty="0">
                <a:latin typeface="Lucida Sans" panose="020B0602030504020204" pitchFamily="34" charset="0"/>
                <a:cs typeface="Arial"/>
              </a:rPr>
              <a:t>las 50 reglas </a:t>
            </a:r>
            <a:r>
              <a:rPr spc="-5" dirty="0">
                <a:latin typeface="Lucida Sans" panose="020B0602030504020204" pitchFamily="34" charset="0"/>
                <a:cs typeface="Arial"/>
              </a:rPr>
              <a:t>para elaborar </a:t>
            </a:r>
            <a:r>
              <a:rPr dirty="0">
                <a:latin typeface="Lucida Sans" panose="020B0602030504020204" pitchFamily="34" charset="0"/>
                <a:cs typeface="Arial"/>
              </a:rPr>
              <a:t>ítems, </a:t>
            </a:r>
            <a:r>
              <a:rPr spc="-5" dirty="0">
                <a:latin typeface="Lucida Sans" panose="020B0602030504020204" pitchFamily="34" charset="0"/>
                <a:cs typeface="Arial"/>
              </a:rPr>
              <a:t>allí </a:t>
            </a:r>
            <a:r>
              <a:rPr dirty="0">
                <a:latin typeface="Lucida Sans" panose="020B0602030504020204" pitchFamily="34" charset="0"/>
                <a:cs typeface="Arial"/>
              </a:rPr>
              <a:t>encuentran </a:t>
            </a:r>
            <a:r>
              <a:rPr spc="-5" dirty="0">
                <a:latin typeface="Lucida Sans" panose="020B0602030504020204" pitchFamily="34" charset="0"/>
                <a:cs typeface="Arial"/>
              </a:rPr>
              <a:t>un  vídeo </a:t>
            </a:r>
            <a:r>
              <a:rPr dirty="0">
                <a:latin typeface="Lucida Sans" panose="020B0602030504020204" pitchFamily="34" charset="0"/>
                <a:cs typeface="Arial"/>
              </a:rPr>
              <a:t>con </a:t>
            </a:r>
            <a:r>
              <a:rPr spc="-5" dirty="0">
                <a:latin typeface="Lucida Sans" panose="020B0602030504020204" pitchFamily="34" charset="0"/>
                <a:cs typeface="Arial"/>
              </a:rPr>
              <a:t>la</a:t>
            </a:r>
            <a:r>
              <a:rPr spc="-20" dirty="0">
                <a:latin typeface="Lucida Sans" panose="020B0602030504020204" pitchFamily="34" charset="0"/>
                <a:cs typeface="Arial"/>
              </a:rPr>
              <a:t> </a:t>
            </a:r>
            <a:r>
              <a:rPr dirty="0">
                <a:latin typeface="Lucida Sans" panose="020B0602030504020204" pitchFamily="34" charset="0"/>
                <a:cs typeface="Arial"/>
              </a:rPr>
              <a:t>presentación.</a:t>
            </a:r>
          </a:p>
          <a:p>
            <a:pPr marL="355600" marR="8890" indent="-342900" algn="just">
              <a:lnSpc>
                <a:spcPct val="100000"/>
              </a:lnSpc>
              <a:spcBef>
                <a:spcPts val="5"/>
              </a:spcBef>
              <a:buFont typeface="Arial"/>
              <a:buChar char="▪"/>
              <a:tabLst>
                <a:tab pos="356235" algn="l"/>
              </a:tabLst>
            </a:pPr>
            <a:r>
              <a:rPr dirty="0">
                <a:latin typeface="Lucida Sans" panose="020B0602030504020204" pitchFamily="34" charset="0"/>
                <a:cs typeface="Arial"/>
              </a:rPr>
              <a:t>Al </a:t>
            </a:r>
            <a:r>
              <a:rPr spc="-5" dirty="0">
                <a:latin typeface="Lucida Sans" panose="020B0602030504020204" pitchFamily="34" charset="0"/>
                <a:cs typeface="Arial"/>
              </a:rPr>
              <a:t>construir </a:t>
            </a:r>
            <a:r>
              <a:rPr dirty="0">
                <a:latin typeface="Lucida Sans" panose="020B0602030504020204" pitchFamily="34" charset="0"/>
                <a:cs typeface="Arial"/>
              </a:rPr>
              <a:t>las opciones </a:t>
            </a:r>
            <a:r>
              <a:rPr spc="-5" dirty="0">
                <a:latin typeface="Lucida Sans" panose="020B0602030504020204" pitchFamily="34" charset="0"/>
                <a:cs typeface="Arial"/>
              </a:rPr>
              <a:t>de </a:t>
            </a:r>
            <a:r>
              <a:rPr dirty="0">
                <a:latin typeface="Lucida Sans" panose="020B0602030504020204" pitchFamily="34" charset="0"/>
                <a:cs typeface="Arial"/>
              </a:rPr>
              <a:t>respuesta, usted como docente  debe ponerse en el lugar del estudiante cuando lee </a:t>
            </a:r>
            <a:r>
              <a:rPr spc="-5" dirty="0">
                <a:latin typeface="Lucida Sans" panose="020B0602030504020204" pitchFamily="34" charset="0"/>
                <a:cs typeface="Arial"/>
              </a:rPr>
              <a:t>la</a:t>
            </a:r>
            <a:r>
              <a:rPr spc="-145" dirty="0">
                <a:latin typeface="Lucida Sans" panose="020B0602030504020204" pitchFamily="34" charset="0"/>
                <a:cs typeface="Arial"/>
              </a:rPr>
              <a:t> </a:t>
            </a:r>
            <a:r>
              <a:rPr dirty="0">
                <a:latin typeface="Lucida Sans" panose="020B0602030504020204" pitchFamily="34" charset="0"/>
                <a:cs typeface="Arial"/>
              </a:rPr>
              <a:t>pregunta.</a:t>
            </a:r>
          </a:p>
        </p:txBody>
      </p:sp>
    </p:spTree>
    <p:extLst>
      <p:ext uri="{BB962C8B-B14F-4D97-AF65-F5344CB8AC3E}">
        <p14:creationId xmlns:p14="http://schemas.microsoft.com/office/powerpoint/2010/main" val="374951672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2"/>
          <p:cNvSpPr/>
          <p:nvPr/>
        </p:nvSpPr>
        <p:spPr>
          <a:xfrm>
            <a:off x="2807715" y="2397374"/>
            <a:ext cx="2304415" cy="1080770"/>
          </a:xfrm>
          <a:custGeom>
            <a:avLst/>
            <a:gdLst/>
            <a:ahLst/>
            <a:cxnLst/>
            <a:rect l="l" t="t" r="r" b="b"/>
            <a:pathLst>
              <a:path w="2304415" h="1080770">
                <a:moveTo>
                  <a:pt x="0" y="1080515"/>
                </a:moveTo>
                <a:lnTo>
                  <a:pt x="2304287" y="1080515"/>
                </a:lnTo>
                <a:lnTo>
                  <a:pt x="2304287" y="0"/>
                </a:lnTo>
                <a:lnTo>
                  <a:pt x="0" y="0"/>
                </a:lnTo>
                <a:lnTo>
                  <a:pt x="0" y="1080515"/>
                </a:lnTo>
                <a:close/>
              </a:path>
            </a:pathLst>
          </a:custGeom>
          <a:solidFill>
            <a:schemeClr val="accent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4"/>
          <p:cNvSpPr/>
          <p:nvPr/>
        </p:nvSpPr>
        <p:spPr>
          <a:xfrm>
            <a:off x="1007870" y="3947283"/>
            <a:ext cx="5904230" cy="1031859"/>
          </a:xfrm>
          <a:custGeom>
            <a:avLst/>
            <a:gdLst/>
            <a:ahLst/>
            <a:cxnLst/>
            <a:rect l="l" t="t" r="r" b="b"/>
            <a:pathLst>
              <a:path w="5904230" h="1199514">
                <a:moveTo>
                  <a:pt x="0" y="1199388"/>
                </a:moveTo>
                <a:lnTo>
                  <a:pt x="5903976" y="1199388"/>
                </a:lnTo>
                <a:lnTo>
                  <a:pt x="5903976" y="0"/>
                </a:lnTo>
                <a:lnTo>
                  <a:pt x="0" y="0"/>
                </a:lnTo>
                <a:lnTo>
                  <a:pt x="0" y="1199388"/>
                </a:lnTo>
                <a:close/>
              </a:path>
            </a:pathLst>
          </a:custGeom>
          <a:solidFill>
            <a:schemeClr val="accent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5"/>
          <p:cNvSpPr txBox="1"/>
          <p:nvPr/>
        </p:nvSpPr>
        <p:spPr>
          <a:xfrm>
            <a:off x="1007870" y="3974842"/>
            <a:ext cx="5904230" cy="84899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91440" marR="421640" algn="ctr">
              <a:lnSpc>
                <a:spcPct val="100000"/>
              </a:lnSpc>
              <a:spcBef>
                <a:spcPts val="100"/>
              </a:spcBef>
            </a:pPr>
            <a:r>
              <a:rPr lang="es-CO" spc="-5" dirty="0">
                <a:latin typeface="Arial"/>
                <a:cs typeface="Arial"/>
              </a:rPr>
              <a:t>E</a:t>
            </a:r>
            <a:r>
              <a:rPr sz="1800" spc="-5" dirty="0">
                <a:latin typeface="Arial"/>
                <a:cs typeface="Arial"/>
              </a:rPr>
              <a:t>l cual corresponde al caso o situación problémica </a:t>
            </a:r>
            <a:r>
              <a:rPr sz="1800" dirty="0">
                <a:latin typeface="Arial"/>
                <a:cs typeface="Arial"/>
              </a:rPr>
              <a:t>y  </a:t>
            </a:r>
            <a:r>
              <a:rPr sz="1800" spc="-5" dirty="0">
                <a:latin typeface="Arial"/>
                <a:cs typeface="Arial"/>
              </a:rPr>
              <a:t>finalmente, </a:t>
            </a:r>
            <a:r>
              <a:rPr sz="1800" spc="-10" dirty="0">
                <a:latin typeface="Arial"/>
                <a:cs typeface="Arial"/>
              </a:rPr>
              <a:t>haber analizado </a:t>
            </a:r>
            <a:r>
              <a:rPr sz="1800" dirty="0">
                <a:latin typeface="Arial"/>
                <a:cs typeface="Arial"/>
              </a:rPr>
              <a:t>e </a:t>
            </a:r>
            <a:r>
              <a:rPr sz="1800" spc="-5" dirty="0">
                <a:latin typeface="Arial"/>
                <a:cs typeface="Arial"/>
              </a:rPr>
              <a:t>interpretado las demás  opciones de</a:t>
            </a:r>
            <a:r>
              <a:rPr sz="1800" spc="15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respuesta.</a:t>
            </a:r>
            <a:endParaRPr sz="1800" dirty="0">
              <a:latin typeface="Arial"/>
              <a:cs typeface="Arial"/>
            </a:endParaRPr>
          </a:p>
        </p:txBody>
      </p:sp>
      <p:sp>
        <p:nvSpPr>
          <p:cNvPr id="8" name="object 6"/>
          <p:cNvSpPr txBox="1"/>
          <p:nvPr/>
        </p:nvSpPr>
        <p:spPr>
          <a:xfrm>
            <a:off x="2713988" y="2640626"/>
            <a:ext cx="2076511" cy="505908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424180" algn="ctr">
              <a:lnSpc>
                <a:spcPct val="100000"/>
              </a:lnSpc>
              <a:spcBef>
                <a:spcPts val="105"/>
              </a:spcBef>
            </a:pPr>
            <a:r>
              <a:rPr sz="3200" b="1" dirty="0">
                <a:latin typeface="Arial"/>
                <a:cs typeface="Arial"/>
              </a:rPr>
              <a:t>La</a:t>
            </a:r>
            <a:r>
              <a:rPr sz="3200" b="1" spc="-50" dirty="0">
                <a:latin typeface="Arial"/>
                <a:cs typeface="Arial"/>
              </a:rPr>
              <a:t> </a:t>
            </a:r>
            <a:r>
              <a:rPr sz="3200" b="1" spc="-5" dirty="0">
                <a:latin typeface="Arial"/>
                <a:cs typeface="Arial"/>
              </a:rPr>
              <a:t>clave</a:t>
            </a:r>
            <a:endParaRPr sz="3200" dirty="0">
              <a:latin typeface="Arial"/>
              <a:cs typeface="Arial"/>
            </a:endParaRPr>
          </a:p>
        </p:txBody>
      </p:sp>
      <p:sp>
        <p:nvSpPr>
          <p:cNvPr id="9" name="object 7"/>
          <p:cNvSpPr/>
          <p:nvPr/>
        </p:nvSpPr>
        <p:spPr>
          <a:xfrm>
            <a:off x="72135" y="146427"/>
            <a:ext cx="2519680" cy="2005964"/>
          </a:xfrm>
          <a:custGeom>
            <a:avLst/>
            <a:gdLst/>
            <a:ahLst/>
            <a:cxnLst/>
            <a:rect l="l" t="t" r="r" b="b"/>
            <a:pathLst>
              <a:path w="2519680" h="2005964">
                <a:moveTo>
                  <a:pt x="0" y="2005584"/>
                </a:moveTo>
                <a:lnTo>
                  <a:pt x="2519172" y="2005584"/>
                </a:lnTo>
                <a:lnTo>
                  <a:pt x="2519172" y="0"/>
                </a:lnTo>
                <a:lnTo>
                  <a:pt x="0" y="0"/>
                </a:lnTo>
                <a:lnTo>
                  <a:pt x="0" y="2005584"/>
                </a:lnTo>
                <a:close/>
              </a:path>
            </a:pathLst>
          </a:custGeom>
          <a:solidFill>
            <a:srgbClr val="001F5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8"/>
          <p:cNvSpPr txBox="1"/>
          <p:nvPr/>
        </p:nvSpPr>
        <p:spPr>
          <a:xfrm>
            <a:off x="72134" y="173351"/>
            <a:ext cx="2592451" cy="1951816"/>
          </a:xfrm>
          <a:prstGeom prst="rect">
            <a:avLst/>
          </a:prstGeom>
          <a:solidFill>
            <a:schemeClr val="accent5"/>
          </a:solidFill>
        </p:spPr>
        <p:txBody>
          <a:bodyPr vert="horz" wrap="square" lIns="0" tIns="12700" rIns="0" bIns="0" rtlCol="0">
            <a:spAutoFit/>
          </a:bodyPr>
          <a:lstStyle/>
          <a:p>
            <a:pPr marL="90805" marR="288290" algn="ctr">
              <a:lnSpc>
                <a:spcPct val="100000"/>
              </a:lnSpc>
              <a:spcBef>
                <a:spcPts val="100"/>
              </a:spcBef>
            </a:pPr>
            <a:r>
              <a:rPr lang="es-CO" spc="-5" dirty="0">
                <a:latin typeface="Arial"/>
                <a:cs typeface="Arial"/>
              </a:rPr>
              <a:t>L</a:t>
            </a:r>
            <a:r>
              <a:rPr sz="1800" spc="-5" dirty="0">
                <a:latin typeface="Arial"/>
                <a:cs typeface="Arial"/>
              </a:rPr>
              <a:t>a respuesta</a:t>
            </a:r>
            <a:r>
              <a:rPr sz="1800" spc="-35" dirty="0">
                <a:latin typeface="Arial"/>
                <a:cs typeface="Arial"/>
              </a:rPr>
              <a:t> </a:t>
            </a:r>
            <a:r>
              <a:rPr sz="1800" spc="-5" dirty="0" err="1">
                <a:latin typeface="Arial"/>
                <a:cs typeface="Arial"/>
              </a:rPr>
              <a:t>correcta</a:t>
            </a:r>
            <a:r>
              <a:rPr sz="1800" spc="-5" dirty="0">
                <a:latin typeface="Arial"/>
                <a:cs typeface="Arial"/>
              </a:rPr>
              <a:t>  </a:t>
            </a:r>
            <a:r>
              <a:rPr sz="1800" spc="-5" dirty="0" err="1">
                <a:latin typeface="Arial"/>
                <a:cs typeface="Arial"/>
              </a:rPr>
              <a:t>después</a:t>
            </a:r>
            <a:r>
              <a:rPr sz="1800" spc="-5" dirty="0">
                <a:latin typeface="Arial"/>
                <a:cs typeface="Arial"/>
              </a:rPr>
              <a:t> de un  proceso de  pensamiento  (abstracción,  interpretación </a:t>
            </a:r>
            <a:r>
              <a:rPr sz="1800" dirty="0">
                <a:latin typeface="Arial"/>
                <a:cs typeface="Arial"/>
              </a:rPr>
              <a:t>y  </a:t>
            </a:r>
            <a:r>
              <a:rPr sz="1800" spc="-5" dirty="0">
                <a:latin typeface="Arial"/>
                <a:cs typeface="Arial"/>
              </a:rPr>
              <a:t>análisis)</a:t>
            </a:r>
            <a:endParaRPr sz="1800" dirty="0">
              <a:latin typeface="Arial"/>
              <a:cs typeface="Arial"/>
            </a:endParaRPr>
          </a:p>
        </p:txBody>
      </p:sp>
      <p:sp>
        <p:nvSpPr>
          <p:cNvPr id="11" name="object 9"/>
          <p:cNvSpPr/>
          <p:nvPr/>
        </p:nvSpPr>
        <p:spPr>
          <a:xfrm>
            <a:off x="5255259" y="146427"/>
            <a:ext cx="2773680" cy="2250947"/>
          </a:xfrm>
          <a:custGeom>
            <a:avLst/>
            <a:gdLst/>
            <a:ahLst/>
            <a:cxnLst/>
            <a:rect l="l" t="t" r="r" b="b"/>
            <a:pathLst>
              <a:path w="2773679" h="2832100">
                <a:moveTo>
                  <a:pt x="0" y="2831591"/>
                </a:moveTo>
                <a:lnTo>
                  <a:pt x="2773680" y="2831591"/>
                </a:lnTo>
                <a:lnTo>
                  <a:pt x="2773680" y="0"/>
                </a:lnTo>
                <a:lnTo>
                  <a:pt x="0" y="0"/>
                </a:lnTo>
                <a:lnTo>
                  <a:pt x="0" y="2831591"/>
                </a:lnTo>
                <a:close/>
              </a:path>
            </a:pathLst>
          </a:custGeom>
          <a:solidFill>
            <a:schemeClr val="accent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0"/>
          <p:cNvSpPr txBox="1"/>
          <p:nvPr/>
        </p:nvSpPr>
        <p:spPr>
          <a:xfrm>
            <a:off x="5255259" y="280604"/>
            <a:ext cx="2773680" cy="198259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92710" marR="146050" algn="ctr">
              <a:lnSpc>
                <a:spcPct val="100000"/>
              </a:lnSpc>
              <a:spcBef>
                <a:spcPts val="100"/>
              </a:spcBef>
            </a:pPr>
            <a:r>
              <a:rPr lang="es-CO" sz="1600" spc="-5" dirty="0">
                <a:latin typeface="Arial"/>
                <a:cs typeface="Arial"/>
              </a:rPr>
              <a:t>E</a:t>
            </a:r>
            <a:r>
              <a:rPr sz="1600" spc="-5" dirty="0">
                <a:latin typeface="Arial"/>
                <a:cs typeface="Arial"/>
              </a:rPr>
              <a:t>l estudiante habrá  tomado </a:t>
            </a:r>
            <a:r>
              <a:rPr sz="1600" spc="-5" dirty="0" err="1">
                <a:latin typeface="Arial"/>
                <a:cs typeface="Arial"/>
              </a:rPr>
              <a:t>una</a:t>
            </a:r>
            <a:r>
              <a:rPr sz="1600" spc="-5" dirty="0">
                <a:latin typeface="Arial"/>
                <a:cs typeface="Arial"/>
              </a:rPr>
              <a:t> </a:t>
            </a:r>
            <a:r>
              <a:rPr sz="1600" spc="-5" dirty="0" err="1">
                <a:latin typeface="Arial"/>
                <a:cs typeface="Arial"/>
              </a:rPr>
              <a:t>decisión</a:t>
            </a:r>
            <a:r>
              <a:rPr sz="1600" spc="-5" dirty="0">
                <a:latin typeface="Arial"/>
                <a:cs typeface="Arial"/>
              </a:rPr>
              <a:t>  </a:t>
            </a:r>
            <a:r>
              <a:rPr sz="1600" spc="-5" dirty="0" err="1">
                <a:latin typeface="Arial"/>
                <a:cs typeface="Arial"/>
              </a:rPr>
              <a:t>identifica</a:t>
            </a:r>
            <a:r>
              <a:rPr lang="es-CO" sz="1600" spc="-5" dirty="0">
                <a:latin typeface="Arial"/>
                <a:cs typeface="Arial"/>
              </a:rPr>
              <a:t>n</a:t>
            </a:r>
            <a:r>
              <a:rPr sz="1600" spc="-5" dirty="0">
                <a:latin typeface="Arial"/>
                <a:cs typeface="Arial"/>
              </a:rPr>
              <a:t>do una  alternativa de </a:t>
            </a:r>
            <a:r>
              <a:rPr sz="1600" spc="-5" dirty="0" err="1">
                <a:latin typeface="Arial"/>
                <a:cs typeface="Arial"/>
              </a:rPr>
              <a:t>solución</a:t>
            </a:r>
            <a:r>
              <a:rPr sz="1600" spc="-5" dirty="0">
                <a:latin typeface="Arial"/>
                <a:cs typeface="Arial"/>
              </a:rPr>
              <a:t> o  </a:t>
            </a:r>
            <a:r>
              <a:rPr sz="1600" spc="-5" dirty="0" err="1">
                <a:latin typeface="Arial"/>
                <a:cs typeface="Arial"/>
              </a:rPr>
              <a:t>hab</a:t>
            </a:r>
            <a:r>
              <a:rPr lang="es-CO" sz="1600" spc="-5" dirty="0" err="1">
                <a:latin typeface="Arial"/>
                <a:cs typeface="Arial"/>
              </a:rPr>
              <a:t>iendo</a:t>
            </a:r>
            <a:r>
              <a:rPr sz="1600" spc="-5" dirty="0">
                <a:latin typeface="Arial"/>
                <a:cs typeface="Arial"/>
              </a:rPr>
              <a:t> llegado a una  conclusión, después de  analizar el enunciado  planteado </a:t>
            </a:r>
            <a:r>
              <a:rPr sz="1600" dirty="0">
                <a:latin typeface="Arial"/>
                <a:cs typeface="Arial"/>
              </a:rPr>
              <a:t>y  </a:t>
            </a:r>
            <a:r>
              <a:rPr sz="1600" spc="-5" dirty="0">
                <a:latin typeface="Arial"/>
                <a:cs typeface="Arial"/>
              </a:rPr>
              <a:t>fundamentado en el  contexto</a:t>
            </a:r>
            <a:endParaRPr sz="1600" dirty="0">
              <a:latin typeface="Arial"/>
              <a:cs typeface="Arial"/>
            </a:endParaRPr>
          </a:p>
        </p:txBody>
      </p:sp>
      <p:sp>
        <p:nvSpPr>
          <p:cNvPr id="13" name="object 11"/>
          <p:cNvSpPr/>
          <p:nvPr/>
        </p:nvSpPr>
        <p:spPr>
          <a:xfrm>
            <a:off x="1344674" y="2866766"/>
            <a:ext cx="1322832" cy="16002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2"/>
          <p:cNvSpPr/>
          <p:nvPr/>
        </p:nvSpPr>
        <p:spPr>
          <a:xfrm>
            <a:off x="1391156" y="2939156"/>
            <a:ext cx="1201420" cy="20320"/>
          </a:xfrm>
          <a:custGeom>
            <a:avLst/>
            <a:gdLst/>
            <a:ahLst/>
            <a:cxnLst/>
            <a:rect l="l" t="t" r="r" b="b"/>
            <a:pathLst>
              <a:path w="1201420" h="20320">
                <a:moveTo>
                  <a:pt x="1201165" y="0"/>
                </a:moveTo>
                <a:lnTo>
                  <a:pt x="0" y="19812"/>
                </a:lnTo>
              </a:path>
            </a:pathLst>
          </a:custGeom>
          <a:ln w="38099">
            <a:solidFill>
              <a:srgbClr val="236B6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3"/>
          <p:cNvSpPr/>
          <p:nvPr/>
        </p:nvSpPr>
        <p:spPr>
          <a:xfrm>
            <a:off x="1111503" y="1908183"/>
            <a:ext cx="486181" cy="111250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4"/>
          <p:cNvSpPr/>
          <p:nvPr/>
        </p:nvSpPr>
        <p:spPr>
          <a:xfrm>
            <a:off x="1244091" y="2152773"/>
            <a:ext cx="190500" cy="819150"/>
          </a:xfrm>
          <a:custGeom>
            <a:avLst/>
            <a:gdLst/>
            <a:ahLst/>
            <a:cxnLst/>
            <a:rect l="l" t="t" r="r" b="b"/>
            <a:pathLst>
              <a:path w="190500" h="819150">
                <a:moveTo>
                  <a:pt x="114296" y="189608"/>
                </a:moveTo>
                <a:lnTo>
                  <a:pt x="76200" y="191132"/>
                </a:lnTo>
                <a:lnTo>
                  <a:pt x="101346" y="819150"/>
                </a:lnTo>
                <a:lnTo>
                  <a:pt x="139318" y="817626"/>
                </a:lnTo>
                <a:lnTo>
                  <a:pt x="114296" y="189608"/>
                </a:lnTo>
                <a:close/>
              </a:path>
              <a:path w="190500" h="819150">
                <a:moveTo>
                  <a:pt x="87629" y="0"/>
                </a:moveTo>
                <a:lnTo>
                  <a:pt x="0" y="194182"/>
                </a:lnTo>
                <a:lnTo>
                  <a:pt x="76200" y="191132"/>
                </a:lnTo>
                <a:lnTo>
                  <a:pt x="75437" y="172085"/>
                </a:lnTo>
                <a:lnTo>
                  <a:pt x="113537" y="170561"/>
                </a:lnTo>
                <a:lnTo>
                  <a:pt x="181560" y="170561"/>
                </a:lnTo>
                <a:lnTo>
                  <a:pt x="87629" y="0"/>
                </a:lnTo>
                <a:close/>
              </a:path>
              <a:path w="190500" h="819150">
                <a:moveTo>
                  <a:pt x="113537" y="170561"/>
                </a:moveTo>
                <a:lnTo>
                  <a:pt x="75437" y="172085"/>
                </a:lnTo>
                <a:lnTo>
                  <a:pt x="76200" y="191132"/>
                </a:lnTo>
                <a:lnTo>
                  <a:pt x="114296" y="189608"/>
                </a:lnTo>
                <a:lnTo>
                  <a:pt x="113537" y="170561"/>
                </a:lnTo>
                <a:close/>
              </a:path>
              <a:path w="190500" h="819150">
                <a:moveTo>
                  <a:pt x="181560" y="170561"/>
                </a:moveTo>
                <a:lnTo>
                  <a:pt x="113537" y="170561"/>
                </a:lnTo>
                <a:lnTo>
                  <a:pt x="114296" y="189608"/>
                </a:lnTo>
                <a:lnTo>
                  <a:pt x="190372" y="186562"/>
                </a:lnTo>
                <a:lnTo>
                  <a:pt x="181560" y="170561"/>
                </a:lnTo>
                <a:close/>
              </a:path>
            </a:pathLst>
          </a:custGeom>
          <a:solidFill>
            <a:srgbClr val="236B6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5"/>
          <p:cNvSpPr/>
          <p:nvPr/>
        </p:nvSpPr>
        <p:spPr>
          <a:xfrm>
            <a:off x="5087618" y="3000879"/>
            <a:ext cx="1353312" cy="14630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6"/>
          <p:cNvSpPr/>
          <p:nvPr/>
        </p:nvSpPr>
        <p:spPr>
          <a:xfrm>
            <a:off x="6250430" y="2397374"/>
            <a:ext cx="329183" cy="755903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7"/>
          <p:cNvSpPr/>
          <p:nvPr/>
        </p:nvSpPr>
        <p:spPr>
          <a:xfrm>
            <a:off x="3740403" y="3424551"/>
            <a:ext cx="486181" cy="763524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18"/>
          <p:cNvSpPr/>
          <p:nvPr/>
        </p:nvSpPr>
        <p:spPr>
          <a:xfrm>
            <a:off x="3865371" y="3478653"/>
            <a:ext cx="190500" cy="469265"/>
          </a:xfrm>
          <a:custGeom>
            <a:avLst/>
            <a:gdLst/>
            <a:ahLst/>
            <a:cxnLst/>
            <a:rect l="l" t="t" r="r" b="b"/>
            <a:pathLst>
              <a:path w="190500" h="469264">
                <a:moveTo>
                  <a:pt x="76200" y="278384"/>
                </a:moveTo>
                <a:lnTo>
                  <a:pt x="0" y="278384"/>
                </a:lnTo>
                <a:lnTo>
                  <a:pt x="95250" y="468884"/>
                </a:lnTo>
                <a:lnTo>
                  <a:pt x="180975" y="297434"/>
                </a:lnTo>
                <a:lnTo>
                  <a:pt x="76200" y="297434"/>
                </a:lnTo>
                <a:lnTo>
                  <a:pt x="76200" y="278384"/>
                </a:lnTo>
                <a:close/>
              </a:path>
              <a:path w="190500" h="469264">
                <a:moveTo>
                  <a:pt x="114300" y="0"/>
                </a:moveTo>
                <a:lnTo>
                  <a:pt x="76200" y="0"/>
                </a:lnTo>
                <a:lnTo>
                  <a:pt x="76200" y="297434"/>
                </a:lnTo>
                <a:lnTo>
                  <a:pt x="114300" y="297434"/>
                </a:lnTo>
                <a:lnTo>
                  <a:pt x="114300" y="0"/>
                </a:lnTo>
                <a:close/>
              </a:path>
              <a:path w="190500" h="469264">
                <a:moveTo>
                  <a:pt x="190500" y="278384"/>
                </a:moveTo>
                <a:lnTo>
                  <a:pt x="114300" y="278384"/>
                </a:lnTo>
                <a:lnTo>
                  <a:pt x="114300" y="297434"/>
                </a:lnTo>
                <a:lnTo>
                  <a:pt x="180975" y="297434"/>
                </a:lnTo>
                <a:lnTo>
                  <a:pt x="190500" y="278384"/>
                </a:lnTo>
                <a:close/>
              </a:path>
            </a:pathLst>
          </a:custGeom>
          <a:solidFill>
            <a:srgbClr val="236B67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8377242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9"/>
          <p:cNvSpPr txBox="1">
            <a:spLocks/>
          </p:cNvSpPr>
          <p:nvPr/>
        </p:nvSpPr>
        <p:spPr>
          <a:xfrm>
            <a:off x="2257592" y="1575803"/>
            <a:ext cx="4182110" cy="1245235"/>
          </a:xfrm>
          <a:prstGeom prst="rect">
            <a:avLst/>
          </a:prstGeom>
        </p:spPr>
        <p:txBody>
          <a:bodyPr vert="horz" wrap="square" lIns="0" tIns="13335" rIns="0" bIns="0" rtlCol="0" anchor="ctr">
            <a:sp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2700">
              <a:spcBef>
                <a:spcPts val="105"/>
              </a:spcBef>
            </a:pPr>
            <a:r>
              <a:rPr lang="es-CO" sz="8000" b="1" spc="-595" dirty="0">
                <a:solidFill>
                  <a:srgbClr val="00B050"/>
                </a:solidFill>
                <a:latin typeface="Lucida Sans"/>
                <a:cs typeface="Lucida Sans"/>
              </a:rPr>
              <a:t>Ejemplos</a:t>
            </a:r>
            <a:endParaRPr lang="es-CO" sz="8000" dirty="0">
              <a:solidFill>
                <a:srgbClr val="00B050"/>
              </a:solidFill>
              <a:latin typeface="Lucida Sans"/>
              <a:cs typeface="Lucida Sans"/>
            </a:endParaRPr>
          </a:p>
        </p:txBody>
      </p:sp>
    </p:spTree>
    <p:extLst>
      <p:ext uri="{BB962C8B-B14F-4D97-AF65-F5344CB8AC3E}">
        <p14:creationId xmlns:p14="http://schemas.microsoft.com/office/powerpoint/2010/main" val="336517739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ject 3"/>
          <p:cNvSpPr/>
          <p:nvPr/>
        </p:nvSpPr>
        <p:spPr>
          <a:xfrm>
            <a:off x="673768" y="-1"/>
            <a:ext cx="6625390" cy="437949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4"/>
          <p:cNvSpPr txBox="1"/>
          <p:nvPr/>
        </p:nvSpPr>
        <p:spPr>
          <a:xfrm>
            <a:off x="248848" y="4589475"/>
            <a:ext cx="7178645" cy="35137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100" dirty="0">
                <a:latin typeface="Arial"/>
                <a:cs typeface="Arial"/>
              </a:rPr>
              <a:t>Tomado de: Bonnett, </a:t>
            </a:r>
            <a:r>
              <a:rPr sz="1100" spc="-5" dirty="0">
                <a:latin typeface="Arial"/>
                <a:cs typeface="Arial"/>
              </a:rPr>
              <a:t>Piedad. </a:t>
            </a:r>
            <a:r>
              <a:rPr sz="1100" dirty="0">
                <a:latin typeface="Arial"/>
                <a:cs typeface="Arial"/>
              </a:rPr>
              <a:t>(2 de febrero de 2013). </a:t>
            </a:r>
            <a:r>
              <a:rPr sz="1100" spc="-5" dirty="0">
                <a:latin typeface="Arial"/>
                <a:cs typeface="Arial"/>
                <a:hlinkClick r:id="rId3"/>
              </a:rPr>
              <a:t>www.elespectador.com. </a:t>
            </a:r>
            <a:r>
              <a:rPr sz="1100" spc="-5" dirty="0">
                <a:latin typeface="Arial"/>
                <a:cs typeface="Arial"/>
              </a:rPr>
              <a:t>Recuperado </a:t>
            </a:r>
            <a:r>
              <a:rPr sz="1100" dirty="0">
                <a:latin typeface="Arial"/>
                <a:cs typeface="Arial"/>
              </a:rPr>
              <a:t>el  16 de 6 de </a:t>
            </a:r>
            <a:r>
              <a:rPr sz="1100" spc="-5" dirty="0">
                <a:latin typeface="Arial"/>
                <a:cs typeface="Arial"/>
              </a:rPr>
              <a:t>2015, </a:t>
            </a:r>
            <a:r>
              <a:rPr sz="1100" dirty="0">
                <a:latin typeface="Arial"/>
                <a:cs typeface="Arial"/>
              </a:rPr>
              <a:t>de</a:t>
            </a:r>
            <a:r>
              <a:rPr sz="1100" spc="125" dirty="0">
                <a:latin typeface="Arial"/>
                <a:cs typeface="Arial"/>
              </a:rPr>
              <a:t> </a:t>
            </a:r>
            <a:r>
              <a:rPr sz="1100" spc="-5" dirty="0">
                <a:latin typeface="Arial"/>
                <a:cs typeface="Arial"/>
                <a:hlinkClick r:id="rId4"/>
              </a:rPr>
              <a:t>http://www.elespectador.com/opinion/columna-402565-los-nuevos-templos</a:t>
            </a:r>
            <a:endParaRPr sz="110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1005649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/>
          <p:nvPr/>
        </p:nvSpPr>
        <p:spPr>
          <a:xfrm>
            <a:off x="226553" y="114423"/>
            <a:ext cx="7449068" cy="502907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4662277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302154" y="509130"/>
            <a:ext cx="46166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b="1" dirty="0">
                <a:solidFill>
                  <a:srgbClr val="00B050"/>
                </a:solidFill>
              </a:rPr>
              <a:t>Evaluación de competencias</a:t>
            </a:r>
          </a:p>
        </p:txBody>
      </p:sp>
      <p:sp>
        <p:nvSpPr>
          <p:cNvPr id="3" name="object 4"/>
          <p:cNvSpPr/>
          <p:nvPr/>
        </p:nvSpPr>
        <p:spPr>
          <a:xfrm>
            <a:off x="1336661" y="1316215"/>
            <a:ext cx="6141919" cy="2214755"/>
          </a:xfrm>
          <a:custGeom>
            <a:avLst/>
            <a:gdLst/>
            <a:ahLst/>
            <a:cxnLst/>
            <a:rect l="l" t="t" r="r" b="b"/>
            <a:pathLst>
              <a:path w="6855459" h="4063365">
                <a:moveTo>
                  <a:pt x="4823460" y="0"/>
                </a:moveTo>
                <a:lnTo>
                  <a:pt x="4823460" y="1015745"/>
                </a:lnTo>
                <a:lnTo>
                  <a:pt x="0" y="1015745"/>
                </a:lnTo>
                <a:lnTo>
                  <a:pt x="0" y="3047238"/>
                </a:lnTo>
                <a:lnTo>
                  <a:pt x="4823460" y="3047238"/>
                </a:lnTo>
                <a:lnTo>
                  <a:pt x="4823460" y="4062983"/>
                </a:lnTo>
                <a:lnTo>
                  <a:pt x="6854952" y="2031491"/>
                </a:lnTo>
                <a:lnTo>
                  <a:pt x="4823460" y="0"/>
                </a:lnTo>
                <a:close/>
              </a:path>
            </a:pathLst>
          </a:custGeom>
          <a:gradFill flip="none" rotWithShape="1">
            <a:gsLst>
              <a:gs pos="0">
                <a:srgbClr val="92D050">
                  <a:tint val="66000"/>
                  <a:satMod val="160000"/>
                </a:srgbClr>
              </a:gs>
              <a:gs pos="50000">
                <a:srgbClr val="92D050">
                  <a:tint val="44500"/>
                  <a:satMod val="160000"/>
                </a:srgbClr>
              </a:gs>
              <a:gs pos="100000">
                <a:srgbClr val="92D050">
                  <a:tint val="23500"/>
                  <a:satMod val="160000"/>
                </a:srgbClr>
              </a:gs>
            </a:gsLst>
            <a:lin ang="8100000" scaled="1"/>
            <a:tileRect/>
          </a:gra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4" name="Grupo 13"/>
          <p:cNvGrpSpPr/>
          <p:nvPr/>
        </p:nvGrpSpPr>
        <p:grpSpPr>
          <a:xfrm>
            <a:off x="5875283" y="1867026"/>
            <a:ext cx="2031086" cy="1113131"/>
            <a:chOff x="5602775" y="1650123"/>
            <a:chExt cx="2031086" cy="1113131"/>
          </a:xfrm>
          <a:solidFill>
            <a:srgbClr val="92D050"/>
          </a:solidFill>
        </p:grpSpPr>
        <p:sp>
          <p:nvSpPr>
            <p:cNvPr id="10" name="object 11"/>
            <p:cNvSpPr/>
            <p:nvPr/>
          </p:nvSpPr>
          <p:spPr>
            <a:xfrm>
              <a:off x="5602775" y="1650123"/>
              <a:ext cx="2031086" cy="1113131"/>
            </a:xfrm>
            <a:custGeom>
              <a:avLst/>
              <a:gdLst/>
              <a:ahLst/>
              <a:cxnLst/>
              <a:rect l="l" t="t" r="r" b="b"/>
              <a:pathLst>
                <a:path w="2475229" h="1624964">
                  <a:moveTo>
                    <a:pt x="2204212" y="0"/>
                  </a:moveTo>
                  <a:lnTo>
                    <a:pt x="270763" y="0"/>
                  </a:lnTo>
                  <a:lnTo>
                    <a:pt x="222109" y="4364"/>
                  </a:lnTo>
                  <a:lnTo>
                    <a:pt x="176309" y="16946"/>
                  </a:lnTo>
                  <a:lnTo>
                    <a:pt x="134130" y="36980"/>
                  </a:lnTo>
                  <a:lnTo>
                    <a:pt x="96338" y="63699"/>
                  </a:lnTo>
                  <a:lnTo>
                    <a:pt x="63699" y="96338"/>
                  </a:lnTo>
                  <a:lnTo>
                    <a:pt x="36980" y="134130"/>
                  </a:lnTo>
                  <a:lnTo>
                    <a:pt x="16946" y="176309"/>
                  </a:lnTo>
                  <a:lnTo>
                    <a:pt x="4364" y="222109"/>
                  </a:lnTo>
                  <a:lnTo>
                    <a:pt x="0" y="270763"/>
                  </a:lnTo>
                  <a:lnTo>
                    <a:pt x="0" y="1353819"/>
                  </a:lnTo>
                  <a:lnTo>
                    <a:pt x="4364" y="1402474"/>
                  </a:lnTo>
                  <a:lnTo>
                    <a:pt x="16946" y="1448274"/>
                  </a:lnTo>
                  <a:lnTo>
                    <a:pt x="36980" y="1490453"/>
                  </a:lnTo>
                  <a:lnTo>
                    <a:pt x="63699" y="1528245"/>
                  </a:lnTo>
                  <a:lnTo>
                    <a:pt x="96338" y="1560884"/>
                  </a:lnTo>
                  <a:lnTo>
                    <a:pt x="134130" y="1587603"/>
                  </a:lnTo>
                  <a:lnTo>
                    <a:pt x="176309" y="1607637"/>
                  </a:lnTo>
                  <a:lnTo>
                    <a:pt x="222109" y="1620219"/>
                  </a:lnTo>
                  <a:lnTo>
                    <a:pt x="270763" y="1624583"/>
                  </a:lnTo>
                  <a:lnTo>
                    <a:pt x="2204212" y="1624583"/>
                  </a:lnTo>
                  <a:lnTo>
                    <a:pt x="2252866" y="1620219"/>
                  </a:lnTo>
                  <a:lnTo>
                    <a:pt x="2298666" y="1607637"/>
                  </a:lnTo>
                  <a:lnTo>
                    <a:pt x="2340845" y="1587603"/>
                  </a:lnTo>
                  <a:lnTo>
                    <a:pt x="2378637" y="1560884"/>
                  </a:lnTo>
                  <a:lnTo>
                    <a:pt x="2411276" y="1528245"/>
                  </a:lnTo>
                  <a:lnTo>
                    <a:pt x="2437995" y="1490453"/>
                  </a:lnTo>
                  <a:lnTo>
                    <a:pt x="2458029" y="1448274"/>
                  </a:lnTo>
                  <a:lnTo>
                    <a:pt x="2470611" y="1402474"/>
                  </a:lnTo>
                  <a:lnTo>
                    <a:pt x="2474975" y="1353819"/>
                  </a:lnTo>
                  <a:lnTo>
                    <a:pt x="2474975" y="270763"/>
                  </a:lnTo>
                  <a:lnTo>
                    <a:pt x="2470611" y="222109"/>
                  </a:lnTo>
                  <a:lnTo>
                    <a:pt x="2458029" y="176309"/>
                  </a:lnTo>
                  <a:lnTo>
                    <a:pt x="2437995" y="134130"/>
                  </a:lnTo>
                  <a:lnTo>
                    <a:pt x="2411276" y="96338"/>
                  </a:lnTo>
                  <a:lnTo>
                    <a:pt x="2378637" y="63699"/>
                  </a:lnTo>
                  <a:lnTo>
                    <a:pt x="2340845" y="36980"/>
                  </a:lnTo>
                  <a:lnTo>
                    <a:pt x="2298666" y="16946"/>
                  </a:lnTo>
                  <a:lnTo>
                    <a:pt x="2252866" y="4364"/>
                  </a:lnTo>
                  <a:lnTo>
                    <a:pt x="2204212" y="0"/>
                  </a:lnTo>
                  <a:close/>
                </a:path>
              </a:pathLst>
            </a:custGeom>
            <a:grpFill/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2"/>
            <p:cNvSpPr/>
            <p:nvPr/>
          </p:nvSpPr>
          <p:spPr>
            <a:xfrm>
              <a:off x="5623034" y="1650124"/>
              <a:ext cx="2010827" cy="1099384"/>
            </a:xfrm>
            <a:custGeom>
              <a:avLst/>
              <a:gdLst/>
              <a:ahLst/>
              <a:cxnLst/>
              <a:rect l="l" t="t" r="r" b="b"/>
              <a:pathLst>
                <a:path w="2475229" h="1624964">
                  <a:moveTo>
                    <a:pt x="0" y="270763"/>
                  </a:moveTo>
                  <a:lnTo>
                    <a:pt x="4364" y="222109"/>
                  </a:lnTo>
                  <a:lnTo>
                    <a:pt x="16946" y="176309"/>
                  </a:lnTo>
                  <a:lnTo>
                    <a:pt x="36980" y="134130"/>
                  </a:lnTo>
                  <a:lnTo>
                    <a:pt x="63699" y="96338"/>
                  </a:lnTo>
                  <a:lnTo>
                    <a:pt x="96338" y="63699"/>
                  </a:lnTo>
                  <a:lnTo>
                    <a:pt x="134130" y="36980"/>
                  </a:lnTo>
                  <a:lnTo>
                    <a:pt x="176309" y="16946"/>
                  </a:lnTo>
                  <a:lnTo>
                    <a:pt x="222109" y="4364"/>
                  </a:lnTo>
                  <a:lnTo>
                    <a:pt x="270763" y="0"/>
                  </a:lnTo>
                  <a:lnTo>
                    <a:pt x="2204212" y="0"/>
                  </a:lnTo>
                  <a:lnTo>
                    <a:pt x="2252866" y="4364"/>
                  </a:lnTo>
                  <a:lnTo>
                    <a:pt x="2298666" y="16946"/>
                  </a:lnTo>
                  <a:lnTo>
                    <a:pt x="2340845" y="36980"/>
                  </a:lnTo>
                  <a:lnTo>
                    <a:pt x="2378637" y="63699"/>
                  </a:lnTo>
                  <a:lnTo>
                    <a:pt x="2411276" y="96338"/>
                  </a:lnTo>
                  <a:lnTo>
                    <a:pt x="2437995" y="134130"/>
                  </a:lnTo>
                  <a:lnTo>
                    <a:pt x="2458029" y="176309"/>
                  </a:lnTo>
                  <a:lnTo>
                    <a:pt x="2470611" y="222109"/>
                  </a:lnTo>
                  <a:lnTo>
                    <a:pt x="2474975" y="270763"/>
                  </a:lnTo>
                  <a:lnTo>
                    <a:pt x="2474975" y="1353819"/>
                  </a:lnTo>
                  <a:lnTo>
                    <a:pt x="2470611" y="1402474"/>
                  </a:lnTo>
                  <a:lnTo>
                    <a:pt x="2458029" y="1448274"/>
                  </a:lnTo>
                  <a:lnTo>
                    <a:pt x="2437995" y="1490453"/>
                  </a:lnTo>
                  <a:lnTo>
                    <a:pt x="2411276" y="1528245"/>
                  </a:lnTo>
                  <a:lnTo>
                    <a:pt x="2378637" y="1560884"/>
                  </a:lnTo>
                  <a:lnTo>
                    <a:pt x="2340845" y="1587603"/>
                  </a:lnTo>
                  <a:lnTo>
                    <a:pt x="2298666" y="1607637"/>
                  </a:lnTo>
                  <a:lnTo>
                    <a:pt x="2252866" y="1620219"/>
                  </a:lnTo>
                  <a:lnTo>
                    <a:pt x="2204212" y="1624583"/>
                  </a:lnTo>
                  <a:lnTo>
                    <a:pt x="270763" y="1624583"/>
                  </a:lnTo>
                  <a:lnTo>
                    <a:pt x="222109" y="1620219"/>
                  </a:lnTo>
                  <a:lnTo>
                    <a:pt x="176309" y="1607637"/>
                  </a:lnTo>
                  <a:lnTo>
                    <a:pt x="134130" y="1587603"/>
                  </a:lnTo>
                  <a:lnTo>
                    <a:pt x="96338" y="1560884"/>
                  </a:lnTo>
                  <a:lnTo>
                    <a:pt x="63699" y="1528245"/>
                  </a:lnTo>
                  <a:lnTo>
                    <a:pt x="36980" y="1490453"/>
                  </a:lnTo>
                  <a:lnTo>
                    <a:pt x="16946" y="1448274"/>
                  </a:lnTo>
                  <a:lnTo>
                    <a:pt x="4364" y="1402474"/>
                  </a:lnTo>
                  <a:lnTo>
                    <a:pt x="0" y="1353819"/>
                  </a:lnTo>
                  <a:lnTo>
                    <a:pt x="0" y="270763"/>
                  </a:lnTo>
                  <a:close/>
                </a:path>
              </a:pathLst>
            </a:custGeom>
            <a:grpFill/>
            <a:ln w="25908">
              <a:solidFill>
                <a:srgbClr val="7EAC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3" name="object 14"/>
          <p:cNvSpPr txBox="1"/>
          <p:nvPr/>
        </p:nvSpPr>
        <p:spPr>
          <a:xfrm>
            <a:off x="623948" y="4035065"/>
            <a:ext cx="994128" cy="50462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b="1" spc="-70" dirty="0">
                <a:solidFill>
                  <a:srgbClr val="001F5F"/>
                </a:solidFill>
                <a:latin typeface="Lucida Sans"/>
                <a:cs typeface="Lucida Sans"/>
              </a:rPr>
              <a:t>Zavala, </a:t>
            </a:r>
            <a:r>
              <a:rPr sz="1600" b="1" spc="-120" dirty="0">
                <a:solidFill>
                  <a:srgbClr val="001F5F"/>
                </a:solidFill>
                <a:latin typeface="Lucida Sans"/>
                <a:cs typeface="Lucida Sans"/>
              </a:rPr>
              <a:t>M.</a:t>
            </a:r>
            <a:r>
              <a:rPr sz="1600" b="1" spc="-360" dirty="0">
                <a:solidFill>
                  <a:srgbClr val="001F5F"/>
                </a:solidFill>
                <a:latin typeface="Lucida Sans"/>
                <a:cs typeface="Lucida Sans"/>
              </a:rPr>
              <a:t> </a:t>
            </a:r>
            <a:r>
              <a:rPr sz="1600" b="1" spc="-145" dirty="0">
                <a:solidFill>
                  <a:srgbClr val="001F5F"/>
                </a:solidFill>
                <a:latin typeface="Lucida Sans"/>
                <a:cs typeface="Lucida Sans"/>
              </a:rPr>
              <a:t>2003</a:t>
            </a:r>
            <a:endParaRPr sz="1600" dirty="0">
              <a:latin typeface="Lucida Sans"/>
              <a:cs typeface="Lucida Sans"/>
            </a:endParaRPr>
          </a:p>
        </p:txBody>
      </p:sp>
      <p:grpSp>
        <p:nvGrpSpPr>
          <p:cNvPr id="15" name="Grupo 14"/>
          <p:cNvGrpSpPr/>
          <p:nvPr/>
        </p:nvGrpSpPr>
        <p:grpSpPr>
          <a:xfrm>
            <a:off x="3014654" y="1853851"/>
            <a:ext cx="2031086" cy="1113131"/>
            <a:chOff x="5602775" y="1650123"/>
            <a:chExt cx="2031086" cy="1113131"/>
          </a:xfrm>
          <a:solidFill>
            <a:srgbClr val="92D050"/>
          </a:solidFill>
        </p:grpSpPr>
        <p:sp>
          <p:nvSpPr>
            <p:cNvPr id="16" name="object 11"/>
            <p:cNvSpPr/>
            <p:nvPr/>
          </p:nvSpPr>
          <p:spPr>
            <a:xfrm>
              <a:off x="5602775" y="1650123"/>
              <a:ext cx="2031086" cy="1113131"/>
            </a:xfrm>
            <a:custGeom>
              <a:avLst/>
              <a:gdLst/>
              <a:ahLst/>
              <a:cxnLst/>
              <a:rect l="l" t="t" r="r" b="b"/>
              <a:pathLst>
                <a:path w="2475229" h="1624964">
                  <a:moveTo>
                    <a:pt x="2204212" y="0"/>
                  </a:moveTo>
                  <a:lnTo>
                    <a:pt x="270763" y="0"/>
                  </a:lnTo>
                  <a:lnTo>
                    <a:pt x="222109" y="4364"/>
                  </a:lnTo>
                  <a:lnTo>
                    <a:pt x="176309" y="16946"/>
                  </a:lnTo>
                  <a:lnTo>
                    <a:pt x="134130" y="36980"/>
                  </a:lnTo>
                  <a:lnTo>
                    <a:pt x="96338" y="63699"/>
                  </a:lnTo>
                  <a:lnTo>
                    <a:pt x="63699" y="96338"/>
                  </a:lnTo>
                  <a:lnTo>
                    <a:pt x="36980" y="134130"/>
                  </a:lnTo>
                  <a:lnTo>
                    <a:pt x="16946" y="176309"/>
                  </a:lnTo>
                  <a:lnTo>
                    <a:pt x="4364" y="222109"/>
                  </a:lnTo>
                  <a:lnTo>
                    <a:pt x="0" y="270763"/>
                  </a:lnTo>
                  <a:lnTo>
                    <a:pt x="0" y="1353819"/>
                  </a:lnTo>
                  <a:lnTo>
                    <a:pt x="4364" y="1402474"/>
                  </a:lnTo>
                  <a:lnTo>
                    <a:pt x="16946" y="1448274"/>
                  </a:lnTo>
                  <a:lnTo>
                    <a:pt x="36980" y="1490453"/>
                  </a:lnTo>
                  <a:lnTo>
                    <a:pt x="63699" y="1528245"/>
                  </a:lnTo>
                  <a:lnTo>
                    <a:pt x="96338" y="1560884"/>
                  </a:lnTo>
                  <a:lnTo>
                    <a:pt x="134130" y="1587603"/>
                  </a:lnTo>
                  <a:lnTo>
                    <a:pt x="176309" y="1607637"/>
                  </a:lnTo>
                  <a:lnTo>
                    <a:pt x="222109" y="1620219"/>
                  </a:lnTo>
                  <a:lnTo>
                    <a:pt x="270763" y="1624583"/>
                  </a:lnTo>
                  <a:lnTo>
                    <a:pt x="2204212" y="1624583"/>
                  </a:lnTo>
                  <a:lnTo>
                    <a:pt x="2252866" y="1620219"/>
                  </a:lnTo>
                  <a:lnTo>
                    <a:pt x="2298666" y="1607637"/>
                  </a:lnTo>
                  <a:lnTo>
                    <a:pt x="2340845" y="1587603"/>
                  </a:lnTo>
                  <a:lnTo>
                    <a:pt x="2378637" y="1560884"/>
                  </a:lnTo>
                  <a:lnTo>
                    <a:pt x="2411276" y="1528245"/>
                  </a:lnTo>
                  <a:lnTo>
                    <a:pt x="2437995" y="1490453"/>
                  </a:lnTo>
                  <a:lnTo>
                    <a:pt x="2458029" y="1448274"/>
                  </a:lnTo>
                  <a:lnTo>
                    <a:pt x="2470611" y="1402474"/>
                  </a:lnTo>
                  <a:lnTo>
                    <a:pt x="2474975" y="1353819"/>
                  </a:lnTo>
                  <a:lnTo>
                    <a:pt x="2474975" y="270763"/>
                  </a:lnTo>
                  <a:lnTo>
                    <a:pt x="2470611" y="222109"/>
                  </a:lnTo>
                  <a:lnTo>
                    <a:pt x="2458029" y="176309"/>
                  </a:lnTo>
                  <a:lnTo>
                    <a:pt x="2437995" y="134130"/>
                  </a:lnTo>
                  <a:lnTo>
                    <a:pt x="2411276" y="96338"/>
                  </a:lnTo>
                  <a:lnTo>
                    <a:pt x="2378637" y="63699"/>
                  </a:lnTo>
                  <a:lnTo>
                    <a:pt x="2340845" y="36980"/>
                  </a:lnTo>
                  <a:lnTo>
                    <a:pt x="2298666" y="16946"/>
                  </a:lnTo>
                  <a:lnTo>
                    <a:pt x="2252866" y="4364"/>
                  </a:lnTo>
                  <a:lnTo>
                    <a:pt x="2204212" y="0"/>
                  </a:lnTo>
                  <a:close/>
                </a:path>
              </a:pathLst>
            </a:custGeom>
            <a:grpFill/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2"/>
            <p:cNvSpPr/>
            <p:nvPr/>
          </p:nvSpPr>
          <p:spPr>
            <a:xfrm>
              <a:off x="5623034" y="1650124"/>
              <a:ext cx="2010827" cy="1099384"/>
            </a:xfrm>
            <a:custGeom>
              <a:avLst/>
              <a:gdLst/>
              <a:ahLst/>
              <a:cxnLst/>
              <a:rect l="l" t="t" r="r" b="b"/>
              <a:pathLst>
                <a:path w="2475229" h="1624964">
                  <a:moveTo>
                    <a:pt x="0" y="270763"/>
                  </a:moveTo>
                  <a:lnTo>
                    <a:pt x="4364" y="222109"/>
                  </a:lnTo>
                  <a:lnTo>
                    <a:pt x="16946" y="176309"/>
                  </a:lnTo>
                  <a:lnTo>
                    <a:pt x="36980" y="134130"/>
                  </a:lnTo>
                  <a:lnTo>
                    <a:pt x="63699" y="96338"/>
                  </a:lnTo>
                  <a:lnTo>
                    <a:pt x="96338" y="63699"/>
                  </a:lnTo>
                  <a:lnTo>
                    <a:pt x="134130" y="36980"/>
                  </a:lnTo>
                  <a:lnTo>
                    <a:pt x="176309" y="16946"/>
                  </a:lnTo>
                  <a:lnTo>
                    <a:pt x="222109" y="4364"/>
                  </a:lnTo>
                  <a:lnTo>
                    <a:pt x="270763" y="0"/>
                  </a:lnTo>
                  <a:lnTo>
                    <a:pt x="2204212" y="0"/>
                  </a:lnTo>
                  <a:lnTo>
                    <a:pt x="2252866" y="4364"/>
                  </a:lnTo>
                  <a:lnTo>
                    <a:pt x="2298666" y="16946"/>
                  </a:lnTo>
                  <a:lnTo>
                    <a:pt x="2340845" y="36980"/>
                  </a:lnTo>
                  <a:lnTo>
                    <a:pt x="2378637" y="63699"/>
                  </a:lnTo>
                  <a:lnTo>
                    <a:pt x="2411276" y="96338"/>
                  </a:lnTo>
                  <a:lnTo>
                    <a:pt x="2437995" y="134130"/>
                  </a:lnTo>
                  <a:lnTo>
                    <a:pt x="2458029" y="176309"/>
                  </a:lnTo>
                  <a:lnTo>
                    <a:pt x="2470611" y="222109"/>
                  </a:lnTo>
                  <a:lnTo>
                    <a:pt x="2474975" y="270763"/>
                  </a:lnTo>
                  <a:lnTo>
                    <a:pt x="2474975" y="1353819"/>
                  </a:lnTo>
                  <a:lnTo>
                    <a:pt x="2470611" y="1402474"/>
                  </a:lnTo>
                  <a:lnTo>
                    <a:pt x="2458029" y="1448274"/>
                  </a:lnTo>
                  <a:lnTo>
                    <a:pt x="2437995" y="1490453"/>
                  </a:lnTo>
                  <a:lnTo>
                    <a:pt x="2411276" y="1528245"/>
                  </a:lnTo>
                  <a:lnTo>
                    <a:pt x="2378637" y="1560884"/>
                  </a:lnTo>
                  <a:lnTo>
                    <a:pt x="2340845" y="1587603"/>
                  </a:lnTo>
                  <a:lnTo>
                    <a:pt x="2298666" y="1607637"/>
                  </a:lnTo>
                  <a:lnTo>
                    <a:pt x="2252866" y="1620219"/>
                  </a:lnTo>
                  <a:lnTo>
                    <a:pt x="2204212" y="1624583"/>
                  </a:lnTo>
                  <a:lnTo>
                    <a:pt x="270763" y="1624583"/>
                  </a:lnTo>
                  <a:lnTo>
                    <a:pt x="222109" y="1620219"/>
                  </a:lnTo>
                  <a:lnTo>
                    <a:pt x="176309" y="1607637"/>
                  </a:lnTo>
                  <a:lnTo>
                    <a:pt x="134130" y="1587603"/>
                  </a:lnTo>
                  <a:lnTo>
                    <a:pt x="96338" y="1560884"/>
                  </a:lnTo>
                  <a:lnTo>
                    <a:pt x="63699" y="1528245"/>
                  </a:lnTo>
                  <a:lnTo>
                    <a:pt x="36980" y="1490453"/>
                  </a:lnTo>
                  <a:lnTo>
                    <a:pt x="16946" y="1448274"/>
                  </a:lnTo>
                  <a:lnTo>
                    <a:pt x="4364" y="1402474"/>
                  </a:lnTo>
                  <a:lnTo>
                    <a:pt x="0" y="1353819"/>
                  </a:lnTo>
                  <a:lnTo>
                    <a:pt x="0" y="270763"/>
                  </a:lnTo>
                  <a:close/>
                </a:path>
              </a:pathLst>
            </a:custGeom>
            <a:grpFill/>
            <a:ln w="25908">
              <a:solidFill>
                <a:srgbClr val="7EAC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8" name="Grupo 17"/>
          <p:cNvGrpSpPr/>
          <p:nvPr/>
        </p:nvGrpSpPr>
        <p:grpSpPr>
          <a:xfrm>
            <a:off x="302154" y="1846978"/>
            <a:ext cx="2031086" cy="1113131"/>
            <a:chOff x="5602775" y="1650123"/>
            <a:chExt cx="2031086" cy="1113131"/>
          </a:xfrm>
          <a:solidFill>
            <a:srgbClr val="92D050"/>
          </a:solidFill>
        </p:grpSpPr>
        <p:sp>
          <p:nvSpPr>
            <p:cNvPr id="19" name="object 11"/>
            <p:cNvSpPr/>
            <p:nvPr/>
          </p:nvSpPr>
          <p:spPr>
            <a:xfrm>
              <a:off x="5602775" y="1650123"/>
              <a:ext cx="2031086" cy="1113131"/>
            </a:xfrm>
            <a:custGeom>
              <a:avLst/>
              <a:gdLst/>
              <a:ahLst/>
              <a:cxnLst/>
              <a:rect l="l" t="t" r="r" b="b"/>
              <a:pathLst>
                <a:path w="2475229" h="1624964">
                  <a:moveTo>
                    <a:pt x="2204212" y="0"/>
                  </a:moveTo>
                  <a:lnTo>
                    <a:pt x="270763" y="0"/>
                  </a:lnTo>
                  <a:lnTo>
                    <a:pt x="222109" y="4364"/>
                  </a:lnTo>
                  <a:lnTo>
                    <a:pt x="176309" y="16946"/>
                  </a:lnTo>
                  <a:lnTo>
                    <a:pt x="134130" y="36980"/>
                  </a:lnTo>
                  <a:lnTo>
                    <a:pt x="96338" y="63699"/>
                  </a:lnTo>
                  <a:lnTo>
                    <a:pt x="63699" y="96338"/>
                  </a:lnTo>
                  <a:lnTo>
                    <a:pt x="36980" y="134130"/>
                  </a:lnTo>
                  <a:lnTo>
                    <a:pt x="16946" y="176309"/>
                  </a:lnTo>
                  <a:lnTo>
                    <a:pt x="4364" y="222109"/>
                  </a:lnTo>
                  <a:lnTo>
                    <a:pt x="0" y="270763"/>
                  </a:lnTo>
                  <a:lnTo>
                    <a:pt x="0" y="1353819"/>
                  </a:lnTo>
                  <a:lnTo>
                    <a:pt x="4364" y="1402474"/>
                  </a:lnTo>
                  <a:lnTo>
                    <a:pt x="16946" y="1448274"/>
                  </a:lnTo>
                  <a:lnTo>
                    <a:pt x="36980" y="1490453"/>
                  </a:lnTo>
                  <a:lnTo>
                    <a:pt x="63699" y="1528245"/>
                  </a:lnTo>
                  <a:lnTo>
                    <a:pt x="96338" y="1560884"/>
                  </a:lnTo>
                  <a:lnTo>
                    <a:pt x="134130" y="1587603"/>
                  </a:lnTo>
                  <a:lnTo>
                    <a:pt x="176309" y="1607637"/>
                  </a:lnTo>
                  <a:lnTo>
                    <a:pt x="222109" y="1620219"/>
                  </a:lnTo>
                  <a:lnTo>
                    <a:pt x="270763" y="1624583"/>
                  </a:lnTo>
                  <a:lnTo>
                    <a:pt x="2204212" y="1624583"/>
                  </a:lnTo>
                  <a:lnTo>
                    <a:pt x="2252866" y="1620219"/>
                  </a:lnTo>
                  <a:lnTo>
                    <a:pt x="2298666" y="1607637"/>
                  </a:lnTo>
                  <a:lnTo>
                    <a:pt x="2340845" y="1587603"/>
                  </a:lnTo>
                  <a:lnTo>
                    <a:pt x="2378637" y="1560884"/>
                  </a:lnTo>
                  <a:lnTo>
                    <a:pt x="2411276" y="1528245"/>
                  </a:lnTo>
                  <a:lnTo>
                    <a:pt x="2437995" y="1490453"/>
                  </a:lnTo>
                  <a:lnTo>
                    <a:pt x="2458029" y="1448274"/>
                  </a:lnTo>
                  <a:lnTo>
                    <a:pt x="2470611" y="1402474"/>
                  </a:lnTo>
                  <a:lnTo>
                    <a:pt x="2474975" y="1353819"/>
                  </a:lnTo>
                  <a:lnTo>
                    <a:pt x="2474975" y="270763"/>
                  </a:lnTo>
                  <a:lnTo>
                    <a:pt x="2470611" y="222109"/>
                  </a:lnTo>
                  <a:lnTo>
                    <a:pt x="2458029" y="176309"/>
                  </a:lnTo>
                  <a:lnTo>
                    <a:pt x="2437995" y="134130"/>
                  </a:lnTo>
                  <a:lnTo>
                    <a:pt x="2411276" y="96338"/>
                  </a:lnTo>
                  <a:lnTo>
                    <a:pt x="2378637" y="63699"/>
                  </a:lnTo>
                  <a:lnTo>
                    <a:pt x="2340845" y="36980"/>
                  </a:lnTo>
                  <a:lnTo>
                    <a:pt x="2298666" y="16946"/>
                  </a:lnTo>
                  <a:lnTo>
                    <a:pt x="2252866" y="4364"/>
                  </a:lnTo>
                  <a:lnTo>
                    <a:pt x="2204212" y="0"/>
                  </a:lnTo>
                  <a:close/>
                </a:path>
              </a:pathLst>
            </a:custGeom>
            <a:grpFill/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12"/>
            <p:cNvSpPr/>
            <p:nvPr/>
          </p:nvSpPr>
          <p:spPr>
            <a:xfrm>
              <a:off x="5623034" y="1650124"/>
              <a:ext cx="2010827" cy="1099384"/>
            </a:xfrm>
            <a:custGeom>
              <a:avLst/>
              <a:gdLst/>
              <a:ahLst/>
              <a:cxnLst/>
              <a:rect l="l" t="t" r="r" b="b"/>
              <a:pathLst>
                <a:path w="2475229" h="1624964">
                  <a:moveTo>
                    <a:pt x="0" y="270763"/>
                  </a:moveTo>
                  <a:lnTo>
                    <a:pt x="4364" y="222109"/>
                  </a:lnTo>
                  <a:lnTo>
                    <a:pt x="16946" y="176309"/>
                  </a:lnTo>
                  <a:lnTo>
                    <a:pt x="36980" y="134130"/>
                  </a:lnTo>
                  <a:lnTo>
                    <a:pt x="63699" y="96338"/>
                  </a:lnTo>
                  <a:lnTo>
                    <a:pt x="96338" y="63699"/>
                  </a:lnTo>
                  <a:lnTo>
                    <a:pt x="134130" y="36980"/>
                  </a:lnTo>
                  <a:lnTo>
                    <a:pt x="176309" y="16946"/>
                  </a:lnTo>
                  <a:lnTo>
                    <a:pt x="222109" y="4364"/>
                  </a:lnTo>
                  <a:lnTo>
                    <a:pt x="270763" y="0"/>
                  </a:lnTo>
                  <a:lnTo>
                    <a:pt x="2204212" y="0"/>
                  </a:lnTo>
                  <a:lnTo>
                    <a:pt x="2252866" y="4364"/>
                  </a:lnTo>
                  <a:lnTo>
                    <a:pt x="2298666" y="16946"/>
                  </a:lnTo>
                  <a:lnTo>
                    <a:pt x="2340845" y="36980"/>
                  </a:lnTo>
                  <a:lnTo>
                    <a:pt x="2378637" y="63699"/>
                  </a:lnTo>
                  <a:lnTo>
                    <a:pt x="2411276" y="96338"/>
                  </a:lnTo>
                  <a:lnTo>
                    <a:pt x="2437995" y="134130"/>
                  </a:lnTo>
                  <a:lnTo>
                    <a:pt x="2458029" y="176309"/>
                  </a:lnTo>
                  <a:lnTo>
                    <a:pt x="2470611" y="222109"/>
                  </a:lnTo>
                  <a:lnTo>
                    <a:pt x="2474975" y="270763"/>
                  </a:lnTo>
                  <a:lnTo>
                    <a:pt x="2474975" y="1353819"/>
                  </a:lnTo>
                  <a:lnTo>
                    <a:pt x="2470611" y="1402474"/>
                  </a:lnTo>
                  <a:lnTo>
                    <a:pt x="2458029" y="1448274"/>
                  </a:lnTo>
                  <a:lnTo>
                    <a:pt x="2437995" y="1490453"/>
                  </a:lnTo>
                  <a:lnTo>
                    <a:pt x="2411276" y="1528245"/>
                  </a:lnTo>
                  <a:lnTo>
                    <a:pt x="2378637" y="1560884"/>
                  </a:lnTo>
                  <a:lnTo>
                    <a:pt x="2340845" y="1587603"/>
                  </a:lnTo>
                  <a:lnTo>
                    <a:pt x="2298666" y="1607637"/>
                  </a:lnTo>
                  <a:lnTo>
                    <a:pt x="2252866" y="1620219"/>
                  </a:lnTo>
                  <a:lnTo>
                    <a:pt x="2204212" y="1624583"/>
                  </a:lnTo>
                  <a:lnTo>
                    <a:pt x="270763" y="1624583"/>
                  </a:lnTo>
                  <a:lnTo>
                    <a:pt x="222109" y="1620219"/>
                  </a:lnTo>
                  <a:lnTo>
                    <a:pt x="176309" y="1607637"/>
                  </a:lnTo>
                  <a:lnTo>
                    <a:pt x="134130" y="1587603"/>
                  </a:lnTo>
                  <a:lnTo>
                    <a:pt x="96338" y="1560884"/>
                  </a:lnTo>
                  <a:lnTo>
                    <a:pt x="63699" y="1528245"/>
                  </a:lnTo>
                  <a:lnTo>
                    <a:pt x="36980" y="1490453"/>
                  </a:lnTo>
                  <a:lnTo>
                    <a:pt x="16946" y="1448274"/>
                  </a:lnTo>
                  <a:lnTo>
                    <a:pt x="4364" y="1402474"/>
                  </a:lnTo>
                  <a:lnTo>
                    <a:pt x="0" y="1353819"/>
                  </a:lnTo>
                  <a:lnTo>
                    <a:pt x="0" y="270763"/>
                  </a:lnTo>
                  <a:close/>
                </a:path>
              </a:pathLst>
            </a:custGeom>
            <a:grpFill/>
            <a:ln w="25908">
              <a:solidFill>
                <a:srgbClr val="7EAC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7"/>
          <p:cNvSpPr txBox="1"/>
          <p:nvPr/>
        </p:nvSpPr>
        <p:spPr>
          <a:xfrm>
            <a:off x="439191" y="2053084"/>
            <a:ext cx="1777270" cy="62837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" algn="ctr">
              <a:lnSpc>
                <a:spcPts val="2740"/>
              </a:lnSpc>
              <a:spcBef>
                <a:spcPts val="100"/>
              </a:spcBef>
            </a:pPr>
            <a:r>
              <a:rPr lang="es-CO" b="1" spc="30" dirty="0">
                <a:latin typeface="Microsoft Sans Serif"/>
                <a:cs typeface="Microsoft Sans Serif"/>
              </a:rPr>
              <a:t>P</a:t>
            </a:r>
            <a:r>
              <a:rPr b="1" spc="30" dirty="0" err="1">
                <a:latin typeface="Microsoft Sans Serif"/>
                <a:cs typeface="Microsoft Sans Serif"/>
              </a:rPr>
              <a:t>roceso</a:t>
            </a:r>
            <a:r>
              <a:rPr b="1" spc="-160" dirty="0">
                <a:latin typeface="Microsoft Sans Serif"/>
                <a:cs typeface="Microsoft Sans Serif"/>
              </a:rPr>
              <a:t> </a:t>
            </a:r>
            <a:r>
              <a:rPr b="1" spc="45" dirty="0">
                <a:latin typeface="Microsoft Sans Serif"/>
                <a:cs typeface="Microsoft Sans Serif"/>
              </a:rPr>
              <a:t>de</a:t>
            </a:r>
            <a:endParaRPr b="1" dirty="0">
              <a:latin typeface="Microsoft Sans Serif"/>
              <a:cs typeface="Microsoft Sans Serif"/>
            </a:endParaRPr>
          </a:p>
          <a:p>
            <a:pPr algn="ctr">
              <a:lnSpc>
                <a:spcPts val="2140"/>
              </a:lnSpc>
            </a:pPr>
            <a:r>
              <a:rPr b="1" i="1" spc="-100" dirty="0">
                <a:latin typeface="Arial"/>
                <a:cs typeface="Arial"/>
              </a:rPr>
              <a:t>retroalimentación</a:t>
            </a:r>
            <a:endParaRPr b="1" dirty="0">
              <a:latin typeface="Arial"/>
              <a:cs typeface="Arial"/>
            </a:endParaRPr>
          </a:p>
        </p:txBody>
      </p:sp>
      <p:sp>
        <p:nvSpPr>
          <p:cNvPr id="9" name="object 10"/>
          <p:cNvSpPr txBox="1"/>
          <p:nvPr/>
        </p:nvSpPr>
        <p:spPr>
          <a:xfrm>
            <a:off x="3145730" y="1901162"/>
            <a:ext cx="1826455" cy="1004762"/>
          </a:xfrm>
          <a:prstGeom prst="rect">
            <a:avLst/>
          </a:prstGeom>
        </p:spPr>
        <p:txBody>
          <a:bodyPr vert="horz" wrap="square" lIns="0" tIns="51435" rIns="0" bIns="0" rtlCol="0">
            <a:spAutoFit/>
          </a:bodyPr>
          <a:lstStyle/>
          <a:p>
            <a:pPr marL="12700" marR="5080" indent="635" algn="ctr">
              <a:lnSpc>
                <a:spcPct val="85700"/>
              </a:lnSpc>
              <a:spcBef>
                <a:spcPts val="405"/>
              </a:spcBef>
            </a:pPr>
            <a:r>
              <a:rPr lang="es-CO" b="1" spc="-45" dirty="0">
                <a:latin typeface="Arial"/>
                <a:cs typeface="Arial"/>
              </a:rPr>
              <a:t>D</a:t>
            </a:r>
            <a:r>
              <a:rPr b="1" spc="-45" dirty="0" err="1">
                <a:latin typeface="Arial"/>
                <a:cs typeface="Arial"/>
              </a:rPr>
              <a:t>eterminación</a:t>
            </a:r>
            <a:r>
              <a:rPr b="1" spc="-45" dirty="0">
                <a:latin typeface="Arial"/>
                <a:cs typeface="Arial"/>
              </a:rPr>
              <a:t> </a:t>
            </a:r>
            <a:r>
              <a:rPr b="1" spc="-15" dirty="0">
                <a:latin typeface="Arial"/>
                <a:cs typeface="Arial"/>
              </a:rPr>
              <a:t>de  </a:t>
            </a:r>
            <a:r>
              <a:rPr b="1" i="1" spc="-100" dirty="0">
                <a:latin typeface="Arial"/>
                <a:cs typeface="Arial"/>
              </a:rPr>
              <a:t>idoneidad </a:t>
            </a:r>
            <a:r>
              <a:rPr b="1" i="1" spc="-165" dirty="0">
                <a:latin typeface="Arial"/>
                <a:cs typeface="Arial"/>
              </a:rPr>
              <a:t>y  </a:t>
            </a:r>
            <a:r>
              <a:rPr b="1" i="1" spc="-100" dirty="0">
                <a:latin typeface="Arial"/>
                <a:cs typeface="Arial"/>
              </a:rPr>
              <a:t>certificación </a:t>
            </a:r>
            <a:r>
              <a:rPr b="1" i="1" spc="-70" dirty="0">
                <a:latin typeface="Arial"/>
                <a:cs typeface="Arial"/>
              </a:rPr>
              <a:t>de</a:t>
            </a:r>
            <a:r>
              <a:rPr b="1" i="1" spc="-270" dirty="0">
                <a:latin typeface="Arial"/>
                <a:cs typeface="Arial"/>
              </a:rPr>
              <a:t> </a:t>
            </a:r>
            <a:r>
              <a:rPr b="1" i="1" spc="-160" dirty="0">
                <a:latin typeface="Arial"/>
                <a:cs typeface="Arial"/>
              </a:rPr>
              <a:t>los  </a:t>
            </a:r>
            <a:r>
              <a:rPr b="1" i="1" spc="-95" dirty="0">
                <a:latin typeface="Arial"/>
                <a:cs typeface="Arial"/>
              </a:rPr>
              <a:t>aprendizajes</a:t>
            </a:r>
            <a:endParaRPr dirty="0">
              <a:latin typeface="Arial"/>
              <a:cs typeface="Arial"/>
            </a:endParaRPr>
          </a:p>
        </p:txBody>
      </p:sp>
      <p:sp>
        <p:nvSpPr>
          <p:cNvPr id="12" name="object 13"/>
          <p:cNvSpPr txBox="1"/>
          <p:nvPr/>
        </p:nvSpPr>
        <p:spPr>
          <a:xfrm>
            <a:off x="5696552" y="1846007"/>
            <a:ext cx="2375338" cy="891078"/>
          </a:xfrm>
          <a:prstGeom prst="rect">
            <a:avLst/>
          </a:prstGeom>
        </p:spPr>
        <p:txBody>
          <a:bodyPr vert="horz" wrap="square" lIns="0" tIns="38100" rIns="0" bIns="0" rtlCol="0">
            <a:spAutoFit/>
          </a:bodyPr>
          <a:lstStyle/>
          <a:p>
            <a:pPr marL="274955" marR="269875" algn="ctr">
              <a:lnSpc>
                <a:spcPts val="1739"/>
              </a:lnSpc>
              <a:spcBef>
                <a:spcPts val="300"/>
              </a:spcBef>
            </a:pPr>
            <a:r>
              <a:rPr lang="es-CO" sz="1200" spc="-90" dirty="0"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sz="1200" spc="-90" dirty="0" err="1">
                <a:latin typeface="Arial" panose="020B0604020202020204" pitchFamily="34" charset="0"/>
                <a:cs typeface="Arial" panose="020B0604020202020204" pitchFamily="34" charset="0"/>
              </a:rPr>
              <a:t>ompetenci</a:t>
            </a:r>
            <a:r>
              <a:rPr lang="es-CO" sz="1200" spc="-90" dirty="0">
                <a:latin typeface="Arial" panose="020B0604020202020204" pitchFamily="34" charset="0"/>
                <a:cs typeface="Arial" panose="020B0604020202020204" pitchFamily="34" charset="0"/>
              </a:rPr>
              <a:t>as de referencia</a:t>
            </a:r>
            <a:br>
              <a:rPr lang="es-CO" sz="1200" spc="-9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CO" sz="1200" spc="-100" dirty="0"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  <a:r>
              <a:rPr sz="1200" spc="-100" dirty="0" err="1">
                <a:latin typeface="Arial" panose="020B0604020202020204" pitchFamily="34" charset="0"/>
                <a:cs typeface="Arial" panose="020B0604020202020204" pitchFamily="34" charset="0"/>
              </a:rPr>
              <a:t>ediante</a:t>
            </a:r>
            <a:r>
              <a:rPr lang="es-CO" sz="1200" spc="-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200" spc="-42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CO" sz="1200" spc="-420" dirty="0">
                <a:latin typeface="Arial" panose="020B0604020202020204" pitchFamily="34" charset="0"/>
                <a:cs typeface="Arial" panose="020B0604020202020204" pitchFamily="34" charset="0"/>
              </a:rPr>
              <a:t>       </a:t>
            </a:r>
            <a:r>
              <a:rPr sz="1200" spc="-120" dirty="0">
                <a:latin typeface="Arial" panose="020B0604020202020204" pitchFamily="34" charset="0"/>
                <a:cs typeface="Arial" panose="020B0604020202020204" pitchFamily="34" charset="0"/>
              </a:rPr>
              <a:t>el </a:t>
            </a:r>
            <a:r>
              <a:rPr sz="1200" i="1" spc="-90" dirty="0">
                <a:latin typeface="Arial" panose="020B0604020202020204" pitchFamily="34" charset="0"/>
                <a:cs typeface="Arial" panose="020B0604020202020204" pitchFamily="34" charset="0"/>
              </a:rPr>
              <a:t>análisis </a:t>
            </a:r>
            <a:r>
              <a:rPr sz="1200" i="1" spc="-70" dirty="0">
                <a:latin typeface="Arial" panose="020B0604020202020204" pitchFamily="34" charset="0"/>
                <a:cs typeface="Arial" panose="020B0604020202020204" pitchFamily="34" charset="0"/>
              </a:rPr>
              <a:t>del  desempeño </a:t>
            </a:r>
            <a:r>
              <a:rPr sz="1200" spc="-80" dirty="0">
                <a:latin typeface="Arial" panose="020B0604020202020204" pitchFamily="34" charset="0"/>
                <a:cs typeface="Arial" panose="020B0604020202020204" pitchFamily="34" charset="0"/>
              </a:rPr>
              <a:t>de </a:t>
            </a:r>
            <a:r>
              <a:rPr sz="1200" spc="-105" dirty="0">
                <a:latin typeface="Arial" panose="020B0604020202020204" pitchFamily="34" charset="0"/>
                <a:cs typeface="Arial" panose="020B0604020202020204" pitchFamily="34" charset="0"/>
              </a:rPr>
              <a:t>las  personas </a:t>
            </a:r>
            <a:r>
              <a:rPr sz="1200" spc="-100" dirty="0">
                <a:latin typeface="Arial" panose="020B0604020202020204" pitchFamily="34" charset="0"/>
                <a:cs typeface="Arial" panose="020B0604020202020204" pitchFamily="34" charset="0"/>
              </a:rPr>
              <a:t>en </a:t>
            </a:r>
            <a:r>
              <a:rPr sz="1200" spc="-80" dirty="0">
                <a:latin typeface="Arial" panose="020B0604020202020204" pitchFamily="34" charset="0"/>
                <a:cs typeface="Arial" panose="020B0604020202020204" pitchFamily="34" charset="0"/>
              </a:rPr>
              <a:t>tareas </a:t>
            </a:r>
            <a:r>
              <a:rPr sz="1200" spc="-140" dirty="0">
                <a:latin typeface="Arial" panose="020B0604020202020204" pitchFamily="34" charset="0"/>
                <a:cs typeface="Arial" panose="020B0604020202020204" pitchFamily="34" charset="0"/>
              </a:rPr>
              <a:t>y  </a:t>
            </a:r>
            <a:r>
              <a:rPr sz="1200" spc="-114" dirty="0">
                <a:latin typeface="Arial" panose="020B0604020202020204" pitchFamily="34" charset="0"/>
                <a:cs typeface="Arial" panose="020B0604020202020204" pitchFamily="34" charset="0"/>
              </a:rPr>
              <a:t>problemas</a:t>
            </a:r>
            <a:r>
              <a:rPr sz="1200" spc="-229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200" spc="-114" dirty="0">
                <a:latin typeface="Arial" panose="020B0604020202020204" pitchFamily="34" charset="0"/>
                <a:cs typeface="Arial" panose="020B0604020202020204" pitchFamily="34" charset="0"/>
              </a:rPr>
              <a:t>pertinentes.</a:t>
            </a:r>
            <a:r>
              <a:rPr sz="1200" spc="-155" dirty="0">
                <a:latin typeface="Arial" panose="020B0604020202020204" pitchFamily="34" charset="0"/>
                <a:cs typeface="Arial" panose="020B0604020202020204" pitchFamily="34" charset="0"/>
              </a:rPr>
              <a:t>*</a:t>
            </a:r>
            <a:endParaRPr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9540522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3"/>
          <p:cNvSpPr/>
          <p:nvPr/>
        </p:nvSpPr>
        <p:spPr>
          <a:xfrm>
            <a:off x="0" y="481263"/>
            <a:ext cx="8005011" cy="382905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7046406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3"/>
          <p:cNvSpPr/>
          <p:nvPr/>
        </p:nvSpPr>
        <p:spPr>
          <a:xfrm>
            <a:off x="1" y="619044"/>
            <a:ext cx="7857742" cy="416356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01906408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3"/>
          <p:cNvSpPr/>
          <p:nvPr/>
        </p:nvSpPr>
        <p:spPr>
          <a:xfrm>
            <a:off x="0" y="417096"/>
            <a:ext cx="7995093" cy="42296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48151388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3"/>
          <p:cNvSpPr/>
          <p:nvPr/>
        </p:nvSpPr>
        <p:spPr>
          <a:xfrm>
            <a:off x="-1" y="616417"/>
            <a:ext cx="8037095" cy="387537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70964146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3"/>
          <p:cNvSpPr/>
          <p:nvPr/>
        </p:nvSpPr>
        <p:spPr>
          <a:xfrm>
            <a:off x="134146" y="805372"/>
            <a:ext cx="7443216" cy="334975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2045686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uadroTexto 6"/>
          <p:cNvSpPr txBox="1"/>
          <p:nvPr/>
        </p:nvSpPr>
        <p:spPr>
          <a:xfrm>
            <a:off x="507258" y="1009481"/>
            <a:ext cx="698147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2400" b="1" dirty="0">
                <a:solidFill>
                  <a:srgbClr val="00B050"/>
                </a:solidFill>
              </a:rPr>
              <a:t>“El éxito del que enseña solo puede  definirse a partir del éxito del que aprende”.  </a:t>
            </a:r>
          </a:p>
          <a:p>
            <a:pPr algn="r"/>
            <a:r>
              <a:rPr lang="es-CO" sz="2400" b="1" dirty="0" err="1"/>
              <a:t>Peters</a:t>
            </a:r>
            <a:endParaRPr lang="es-CO" sz="2400" b="1" dirty="0"/>
          </a:p>
        </p:txBody>
      </p:sp>
      <p:sp>
        <p:nvSpPr>
          <p:cNvPr id="8" name="CuadroTexto 7"/>
          <p:cNvSpPr txBox="1"/>
          <p:nvPr/>
        </p:nvSpPr>
        <p:spPr>
          <a:xfrm>
            <a:off x="666333" y="3025913"/>
            <a:ext cx="698147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2400" b="1" dirty="0">
                <a:solidFill>
                  <a:srgbClr val="00B050"/>
                </a:solidFill>
              </a:rPr>
              <a:t>“El evaluador es un educador; su éxito debe ser juzgado por lo que otros aprenden”. </a:t>
            </a:r>
          </a:p>
          <a:p>
            <a:pPr algn="r"/>
            <a:r>
              <a:rPr lang="es-CO" sz="2400" b="1" dirty="0" err="1"/>
              <a:t>Cronbach</a:t>
            </a:r>
            <a:endParaRPr lang="es-CO" sz="2400" b="1" dirty="0"/>
          </a:p>
        </p:txBody>
      </p:sp>
    </p:spTree>
    <p:extLst>
      <p:ext uri="{BB962C8B-B14F-4D97-AF65-F5344CB8AC3E}">
        <p14:creationId xmlns:p14="http://schemas.microsoft.com/office/powerpoint/2010/main" val="323640318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939357" y="1246760"/>
            <a:ext cx="461669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" sz="3200" dirty="0">
                <a:solidFill>
                  <a:schemeClr val="bg1"/>
                </a:solidFill>
              </a:rPr>
              <a:t>¡Muchas gracias!</a:t>
            </a:r>
          </a:p>
        </p:txBody>
      </p:sp>
    </p:spTree>
    <p:extLst>
      <p:ext uri="{BB962C8B-B14F-4D97-AF65-F5344CB8AC3E}">
        <p14:creationId xmlns:p14="http://schemas.microsoft.com/office/powerpoint/2010/main" val="328844232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3"/>
          <p:cNvSpPr txBox="1"/>
          <p:nvPr/>
        </p:nvSpPr>
        <p:spPr>
          <a:xfrm>
            <a:off x="258267" y="4609247"/>
            <a:ext cx="1731645" cy="24002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b="1" i="1" dirty="0">
                <a:solidFill>
                  <a:srgbClr val="001F5F"/>
                </a:solidFill>
                <a:latin typeface="Arial"/>
                <a:cs typeface="Arial"/>
              </a:rPr>
              <a:t>Sergio </a:t>
            </a:r>
            <a:r>
              <a:rPr sz="1400" b="1" i="1" spc="-5" dirty="0">
                <a:solidFill>
                  <a:srgbClr val="001F5F"/>
                </a:solidFill>
                <a:latin typeface="Arial"/>
                <a:cs typeface="Arial"/>
              </a:rPr>
              <a:t>Tobón</a:t>
            </a:r>
            <a:r>
              <a:rPr sz="1400" b="1" i="1" spc="-10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b="1" i="1" spc="-5" dirty="0">
                <a:solidFill>
                  <a:srgbClr val="001F5F"/>
                </a:solidFill>
                <a:latin typeface="Arial"/>
                <a:cs typeface="Arial"/>
              </a:rPr>
              <a:t>(2003)</a:t>
            </a:r>
            <a:endParaRPr sz="1400">
              <a:latin typeface="Arial"/>
              <a:cs typeface="Arial"/>
            </a:endParaRPr>
          </a:p>
        </p:txBody>
      </p:sp>
      <p:sp>
        <p:nvSpPr>
          <p:cNvPr id="5" name="object 4"/>
          <p:cNvSpPr/>
          <p:nvPr/>
        </p:nvSpPr>
        <p:spPr>
          <a:xfrm>
            <a:off x="392356" y="1270188"/>
            <a:ext cx="1894839" cy="1727200"/>
          </a:xfrm>
          <a:custGeom>
            <a:avLst/>
            <a:gdLst/>
            <a:ahLst/>
            <a:cxnLst/>
            <a:rect l="l" t="t" r="r" b="b"/>
            <a:pathLst>
              <a:path w="1894839" h="1727200">
                <a:moveTo>
                  <a:pt x="1807972" y="0"/>
                </a:moveTo>
                <a:lnTo>
                  <a:pt x="86334" y="0"/>
                </a:lnTo>
                <a:lnTo>
                  <a:pt x="52731" y="6778"/>
                </a:lnTo>
                <a:lnTo>
                  <a:pt x="25288" y="25273"/>
                </a:lnTo>
                <a:lnTo>
                  <a:pt x="6785" y="52720"/>
                </a:lnTo>
                <a:lnTo>
                  <a:pt x="0" y="86360"/>
                </a:lnTo>
                <a:lnTo>
                  <a:pt x="0" y="1640332"/>
                </a:lnTo>
                <a:lnTo>
                  <a:pt x="6785" y="1673971"/>
                </a:lnTo>
                <a:lnTo>
                  <a:pt x="25288" y="1701419"/>
                </a:lnTo>
                <a:lnTo>
                  <a:pt x="52731" y="1719913"/>
                </a:lnTo>
                <a:lnTo>
                  <a:pt x="86334" y="1726692"/>
                </a:lnTo>
                <a:lnTo>
                  <a:pt x="1807972" y="1726692"/>
                </a:lnTo>
                <a:lnTo>
                  <a:pt x="1841611" y="1719913"/>
                </a:lnTo>
                <a:lnTo>
                  <a:pt x="1869059" y="1701419"/>
                </a:lnTo>
                <a:lnTo>
                  <a:pt x="1887553" y="1673971"/>
                </a:lnTo>
                <a:lnTo>
                  <a:pt x="1894332" y="1640332"/>
                </a:lnTo>
                <a:lnTo>
                  <a:pt x="1894332" y="86360"/>
                </a:lnTo>
                <a:lnTo>
                  <a:pt x="1887553" y="52720"/>
                </a:lnTo>
                <a:lnTo>
                  <a:pt x="1869059" y="25273"/>
                </a:lnTo>
                <a:lnTo>
                  <a:pt x="1841611" y="6778"/>
                </a:lnTo>
                <a:lnTo>
                  <a:pt x="1807972" y="0"/>
                </a:lnTo>
                <a:close/>
              </a:path>
            </a:pathLst>
          </a:custGeom>
          <a:solidFill>
            <a:srgbClr val="49819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5"/>
          <p:cNvSpPr/>
          <p:nvPr/>
        </p:nvSpPr>
        <p:spPr>
          <a:xfrm>
            <a:off x="437437" y="1270188"/>
            <a:ext cx="1894839" cy="1727200"/>
          </a:xfrm>
          <a:custGeom>
            <a:avLst/>
            <a:gdLst/>
            <a:ahLst/>
            <a:cxnLst/>
            <a:rect l="l" t="t" r="r" b="b"/>
            <a:pathLst>
              <a:path w="1894839" h="1727200">
                <a:moveTo>
                  <a:pt x="0" y="86360"/>
                </a:moveTo>
                <a:lnTo>
                  <a:pt x="6785" y="52720"/>
                </a:lnTo>
                <a:lnTo>
                  <a:pt x="25288" y="25273"/>
                </a:lnTo>
                <a:lnTo>
                  <a:pt x="52731" y="6778"/>
                </a:lnTo>
                <a:lnTo>
                  <a:pt x="86334" y="0"/>
                </a:lnTo>
                <a:lnTo>
                  <a:pt x="1807972" y="0"/>
                </a:lnTo>
                <a:lnTo>
                  <a:pt x="1841611" y="6778"/>
                </a:lnTo>
                <a:lnTo>
                  <a:pt x="1869059" y="25273"/>
                </a:lnTo>
                <a:lnTo>
                  <a:pt x="1887553" y="52720"/>
                </a:lnTo>
                <a:lnTo>
                  <a:pt x="1894332" y="86360"/>
                </a:lnTo>
                <a:lnTo>
                  <a:pt x="1894332" y="1640332"/>
                </a:lnTo>
                <a:lnTo>
                  <a:pt x="1887553" y="1673971"/>
                </a:lnTo>
                <a:lnTo>
                  <a:pt x="1869059" y="1701419"/>
                </a:lnTo>
                <a:lnTo>
                  <a:pt x="1841611" y="1719913"/>
                </a:lnTo>
                <a:lnTo>
                  <a:pt x="1807972" y="1726692"/>
                </a:lnTo>
                <a:lnTo>
                  <a:pt x="86334" y="1726692"/>
                </a:lnTo>
                <a:lnTo>
                  <a:pt x="52731" y="1719913"/>
                </a:lnTo>
                <a:lnTo>
                  <a:pt x="25288" y="1701419"/>
                </a:lnTo>
                <a:lnTo>
                  <a:pt x="6785" y="1673971"/>
                </a:lnTo>
                <a:lnTo>
                  <a:pt x="0" y="1640332"/>
                </a:lnTo>
                <a:lnTo>
                  <a:pt x="0" y="86360"/>
                </a:lnTo>
                <a:close/>
              </a:path>
            </a:pathLst>
          </a:custGeom>
          <a:ln w="25908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6"/>
          <p:cNvSpPr txBox="1"/>
          <p:nvPr/>
        </p:nvSpPr>
        <p:spPr>
          <a:xfrm>
            <a:off x="736842" y="1454454"/>
            <a:ext cx="1205865" cy="1287780"/>
          </a:xfrm>
          <a:prstGeom prst="rect">
            <a:avLst/>
          </a:prstGeom>
        </p:spPr>
        <p:txBody>
          <a:bodyPr vert="horz" wrap="square" lIns="0" tIns="40005" rIns="0" bIns="0" rtlCol="0">
            <a:spAutoFit/>
          </a:bodyPr>
          <a:lstStyle/>
          <a:p>
            <a:pPr marL="12700" marR="5080" algn="ctr">
              <a:lnSpc>
                <a:spcPct val="90000"/>
              </a:lnSpc>
              <a:spcBef>
                <a:spcPts val="315"/>
              </a:spcBef>
            </a:pPr>
            <a:r>
              <a:rPr lang="es-CO" b="1" spc="-5" dirty="0">
                <a:solidFill>
                  <a:srgbClr val="FFFFFF"/>
                </a:solidFill>
                <a:latin typeface="Arial"/>
                <a:cs typeface="Arial"/>
              </a:rPr>
              <a:t>P</a:t>
            </a:r>
            <a:r>
              <a:rPr sz="1800" b="1" spc="-5" dirty="0" err="1">
                <a:solidFill>
                  <a:srgbClr val="FFFFFF"/>
                </a:solidFill>
                <a:latin typeface="Arial"/>
                <a:cs typeface="Arial"/>
              </a:rPr>
              <a:t>roceso</a:t>
            </a:r>
            <a:r>
              <a:rPr sz="1800" b="1" spc="-5" dirty="0">
                <a:solidFill>
                  <a:srgbClr val="FFFFFF"/>
                </a:solidFill>
                <a:latin typeface="Arial"/>
                <a:cs typeface="Arial"/>
              </a:rPr>
              <a:t>  </a:t>
            </a:r>
            <a:r>
              <a:rPr sz="1800" spc="-10" dirty="0">
                <a:solidFill>
                  <a:srgbClr val="FFFFFF"/>
                </a:solidFill>
                <a:latin typeface="Arial"/>
                <a:cs typeface="Arial"/>
              </a:rPr>
              <a:t>mediante</a:t>
            </a:r>
            <a:r>
              <a:rPr sz="1800" spc="-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Arial"/>
                <a:cs typeface="Arial"/>
              </a:rPr>
              <a:t>el  cual se  </a:t>
            </a:r>
            <a:r>
              <a:rPr sz="1800" spc="-5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cs typeface="Arial"/>
              </a:rPr>
              <a:t>recopilan</a:t>
            </a:r>
            <a:r>
              <a:rPr sz="1800" u="heavy" spc="-5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cs typeface="Arial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b="1" spc="-5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cs typeface="Arial"/>
              </a:rPr>
              <a:t>evidencias</a:t>
            </a:r>
            <a:endParaRPr sz="1800" dirty="0">
              <a:latin typeface="Arial"/>
              <a:cs typeface="Arial"/>
            </a:endParaRPr>
          </a:p>
        </p:txBody>
      </p:sp>
      <p:sp>
        <p:nvSpPr>
          <p:cNvPr id="8" name="object 7"/>
          <p:cNvSpPr/>
          <p:nvPr/>
        </p:nvSpPr>
        <p:spPr>
          <a:xfrm>
            <a:off x="3001645" y="1270188"/>
            <a:ext cx="1998345" cy="1727200"/>
          </a:xfrm>
          <a:custGeom>
            <a:avLst/>
            <a:gdLst/>
            <a:ahLst/>
            <a:cxnLst/>
            <a:rect l="l" t="t" r="r" b="b"/>
            <a:pathLst>
              <a:path w="1998345" h="1727200">
                <a:moveTo>
                  <a:pt x="1911603" y="0"/>
                </a:moveTo>
                <a:lnTo>
                  <a:pt x="86360" y="0"/>
                </a:lnTo>
                <a:lnTo>
                  <a:pt x="52720" y="6778"/>
                </a:lnTo>
                <a:lnTo>
                  <a:pt x="25273" y="25273"/>
                </a:lnTo>
                <a:lnTo>
                  <a:pt x="6778" y="52720"/>
                </a:lnTo>
                <a:lnTo>
                  <a:pt x="0" y="86360"/>
                </a:lnTo>
                <a:lnTo>
                  <a:pt x="0" y="1640332"/>
                </a:lnTo>
                <a:lnTo>
                  <a:pt x="6778" y="1673971"/>
                </a:lnTo>
                <a:lnTo>
                  <a:pt x="25273" y="1701419"/>
                </a:lnTo>
                <a:lnTo>
                  <a:pt x="52720" y="1719913"/>
                </a:lnTo>
                <a:lnTo>
                  <a:pt x="86360" y="1726692"/>
                </a:lnTo>
                <a:lnTo>
                  <a:pt x="1911603" y="1726692"/>
                </a:lnTo>
                <a:lnTo>
                  <a:pt x="1945243" y="1719913"/>
                </a:lnTo>
                <a:lnTo>
                  <a:pt x="1972690" y="1701419"/>
                </a:lnTo>
                <a:lnTo>
                  <a:pt x="1991185" y="1673971"/>
                </a:lnTo>
                <a:lnTo>
                  <a:pt x="1997964" y="1640332"/>
                </a:lnTo>
                <a:lnTo>
                  <a:pt x="1997964" y="86360"/>
                </a:lnTo>
                <a:lnTo>
                  <a:pt x="1991185" y="52720"/>
                </a:lnTo>
                <a:lnTo>
                  <a:pt x="1972690" y="25273"/>
                </a:lnTo>
                <a:lnTo>
                  <a:pt x="1945243" y="6778"/>
                </a:lnTo>
                <a:lnTo>
                  <a:pt x="1911603" y="0"/>
                </a:lnTo>
                <a:close/>
              </a:path>
            </a:pathLst>
          </a:custGeom>
          <a:solidFill>
            <a:srgbClr val="1D973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8"/>
          <p:cNvSpPr/>
          <p:nvPr/>
        </p:nvSpPr>
        <p:spPr>
          <a:xfrm>
            <a:off x="3075684" y="1279210"/>
            <a:ext cx="1998345" cy="1727200"/>
          </a:xfrm>
          <a:custGeom>
            <a:avLst/>
            <a:gdLst/>
            <a:ahLst/>
            <a:cxnLst/>
            <a:rect l="l" t="t" r="r" b="b"/>
            <a:pathLst>
              <a:path w="1998345" h="1727200">
                <a:moveTo>
                  <a:pt x="0" y="86360"/>
                </a:moveTo>
                <a:lnTo>
                  <a:pt x="6778" y="52720"/>
                </a:lnTo>
                <a:lnTo>
                  <a:pt x="25273" y="25273"/>
                </a:lnTo>
                <a:lnTo>
                  <a:pt x="52720" y="6778"/>
                </a:lnTo>
                <a:lnTo>
                  <a:pt x="86360" y="0"/>
                </a:lnTo>
                <a:lnTo>
                  <a:pt x="1911603" y="0"/>
                </a:lnTo>
                <a:lnTo>
                  <a:pt x="1945243" y="6778"/>
                </a:lnTo>
                <a:lnTo>
                  <a:pt x="1972690" y="25273"/>
                </a:lnTo>
                <a:lnTo>
                  <a:pt x="1991185" y="52720"/>
                </a:lnTo>
                <a:lnTo>
                  <a:pt x="1997964" y="86360"/>
                </a:lnTo>
                <a:lnTo>
                  <a:pt x="1997964" y="1640332"/>
                </a:lnTo>
                <a:lnTo>
                  <a:pt x="1991185" y="1673971"/>
                </a:lnTo>
                <a:lnTo>
                  <a:pt x="1972690" y="1701419"/>
                </a:lnTo>
                <a:lnTo>
                  <a:pt x="1945243" y="1719913"/>
                </a:lnTo>
                <a:lnTo>
                  <a:pt x="1911603" y="1726692"/>
                </a:lnTo>
                <a:lnTo>
                  <a:pt x="86360" y="1726692"/>
                </a:lnTo>
                <a:lnTo>
                  <a:pt x="52720" y="1719913"/>
                </a:lnTo>
                <a:lnTo>
                  <a:pt x="25273" y="1701419"/>
                </a:lnTo>
                <a:lnTo>
                  <a:pt x="6778" y="1673971"/>
                </a:lnTo>
                <a:lnTo>
                  <a:pt x="0" y="1640332"/>
                </a:lnTo>
                <a:lnTo>
                  <a:pt x="0" y="86360"/>
                </a:lnTo>
                <a:close/>
              </a:path>
            </a:pathLst>
          </a:custGeom>
          <a:ln w="25908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9"/>
          <p:cNvSpPr/>
          <p:nvPr/>
        </p:nvSpPr>
        <p:spPr>
          <a:xfrm>
            <a:off x="2557034" y="2367341"/>
            <a:ext cx="216535" cy="254635"/>
          </a:xfrm>
          <a:custGeom>
            <a:avLst/>
            <a:gdLst/>
            <a:ahLst/>
            <a:cxnLst/>
            <a:rect l="l" t="t" r="r" b="b"/>
            <a:pathLst>
              <a:path w="216535" h="254635">
                <a:moveTo>
                  <a:pt x="0" y="0"/>
                </a:moveTo>
                <a:lnTo>
                  <a:pt x="0" y="254508"/>
                </a:lnTo>
                <a:lnTo>
                  <a:pt x="216407" y="127254"/>
                </a:lnTo>
                <a:lnTo>
                  <a:pt x="0" y="0"/>
                </a:lnTo>
                <a:close/>
              </a:path>
            </a:pathLst>
          </a:custGeom>
          <a:solidFill>
            <a:srgbClr val="92D05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0"/>
          <p:cNvSpPr/>
          <p:nvPr/>
        </p:nvSpPr>
        <p:spPr>
          <a:xfrm>
            <a:off x="2557033" y="1790549"/>
            <a:ext cx="216535" cy="254635"/>
          </a:xfrm>
          <a:custGeom>
            <a:avLst/>
            <a:gdLst/>
            <a:ahLst/>
            <a:cxnLst/>
            <a:rect l="l" t="t" r="r" b="b"/>
            <a:pathLst>
              <a:path w="216535" h="254635">
                <a:moveTo>
                  <a:pt x="0" y="0"/>
                </a:moveTo>
                <a:lnTo>
                  <a:pt x="216407" y="127254"/>
                </a:lnTo>
                <a:lnTo>
                  <a:pt x="0" y="254508"/>
                </a:lnTo>
                <a:lnTo>
                  <a:pt x="0" y="0"/>
                </a:lnTo>
                <a:close/>
              </a:path>
            </a:pathLst>
          </a:custGeom>
          <a:ln w="25908">
            <a:solidFill>
              <a:srgbClr val="6D92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1"/>
          <p:cNvSpPr txBox="1"/>
          <p:nvPr/>
        </p:nvSpPr>
        <p:spPr>
          <a:xfrm>
            <a:off x="3297324" y="1453879"/>
            <a:ext cx="1498600" cy="1287780"/>
          </a:xfrm>
          <a:prstGeom prst="rect">
            <a:avLst/>
          </a:prstGeom>
        </p:spPr>
        <p:txBody>
          <a:bodyPr vert="horz" wrap="square" lIns="0" tIns="40005" rIns="0" bIns="0" rtlCol="0">
            <a:spAutoFit/>
          </a:bodyPr>
          <a:lstStyle/>
          <a:p>
            <a:pPr marL="12700" marR="5080" algn="ctr">
              <a:lnSpc>
                <a:spcPct val="90000"/>
              </a:lnSpc>
              <a:spcBef>
                <a:spcPts val="315"/>
              </a:spcBef>
            </a:pPr>
            <a:r>
              <a:rPr sz="1800" dirty="0">
                <a:solidFill>
                  <a:srgbClr val="FFFFFF"/>
                </a:solidFill>
                <a:latin typeface="Arial"/>
                <a:cs typeface="Arial"/>
              </a:rPr>
              <a:t>y </a:t>
            </a:r>
            <a:r>
              <a:rPr sz="1800" spc="-5" dirty="0">
                <a:solidFill>
                  <a:srgbClr val="FFFFFF"/>
                </a:solidFill>
                <a:latin typeface="Arial"/>
                <a:cs typeface="Arial"/>
              </a:rPr>
              <a:t>se </a:t>
            </a:r>
            <a:r>
              <a:rPr sz="1800" spc="-15" dirty="0">
                <a:solidFill>
                  <a:srgbClr val="FFFFFF"/>
                </a:solidFill>
                <a:latin typeface="Arial"/>
                <a:cs typeface="Arial"/>
              </a:rPr>
              <a:t>realiza </a:t>
            </a:r>
            <a:r>
              <a:rPr sz="1800" spc="-5" dirty="0">
                <a:solidFill>
                  <a:srgbClr val="FFFFFF"/>
                </a:solidFill>
                <a:latin typeface="Arial"/>
                <a:cs typeface="Arial"/>
              </a:rPr>
              <a:t>un  </a:t>
            </a:r>
            <a:r>
              <a:rPr sz="1800" b="1" dirty="0">
                <a:solidFill>
                  <a:srgbClr val="FFFFFF"/>
                </a:solidFill>
                <a:latin typeface="Arial"/>
                <a:cs typeface="Arial"/>
              </a:rPr>
              <a:t>juicio </a:t>
            </a:r>
            <a:r>
              <a:rPr sz="1800" dirty="0">
                <a:solidFill>
                  <a:srgbClr val="FFFFFF"/>
                </a:solidFill>
                <a:latin typeface="Arial"/>
                <a:cs typeface="Arial"/>
              </a:rPr>
              <a:t>o  </a:t>
            </a:r>
            <a:r>
              <a:rPr sz="1800" spc="-5" dirty="0">
                <a:solidFill>
                  <a:srgbClr val="FFFFFF"/>
                </a:solidFill>
                <a:latin typeface="Arial"/>
                <a:cs typeface="Arial"/>
              </a:rPr>
              <a:t>dictamen de  esas  evidencias</a:t>
            </a:r>
            <a:endParaRPr sz="1800" dirty="0">
              <a:latin typeface="Arial"/>
              <a:cs typeface="Arial"/>
            </a:endParaRPr>
          </a:p>
        </p:txBody>
      </p:sp>
      <p:sp>
        <p:nvSpPr>
          <p:cNvPr id="13" name="object 12"/>
          <p:cNvSpPr/>
          <p:nvPr/>
        </p:nvSpPr>
        <p:spPr>
          <a:xfrm>
            <a:off x="5534196" y="1270188"/>
            <a:ext cx="2095500" cy="1727200"/>
          </a:xfrm>
          <a:custGeom>
            <a:avLst/>
            <a:gdLst/>
            <a:ahLst/>
            <a:cxnLst/>
            <a:rect l="l" t="t" r="r" b="b"/>
            <a:pathLst>
              <a:path w="2095500" h="1727200">
                <a:moveTo>
                  <a:pt x="2009139" y="0"/>
                </a:moveTo>
                <a:lnTo>
                  <a:pt x="86359" y="0"/>
                </a:lnTo>
                <a:lnTo>
                  <a:pt x="52720" y="6778"/>
                </a:lnTo>
                <a:lnTo>
                  <a:pt x="25273" y="25273"/>
                </a:lnTo>
                <a:lnTo>
                  <a:pt x="6778" y="52720"/>
                </a:lnTo>
                <a:lnTo>
                  <a:pt x="0" y="86360"/>
                </a:lnTo>
                <a:lnTo>
                  <a:pt x="0" y="1640332"/>
                </a:lnTo>
                <a:lnTo>
                  <a:pt x="6778" y="1673971"/>
                </a:lnTo>
                <a:lnTo>
                  <a:pt x="25272" y="1701419"/>
                </a:lnTo>
                <a:lnTo>
                  <a:pt x="52720" y="1719913"/>
                </a:lnTo>
                <a:lnTo>
                  <a:pt x="86359" y="1726692"/>
                </a:lnTo>
                <a:lnTo>
                  <a:pt x="2009139" y="1726692"/>
                </a:lnTo>
                <a:lnTo>
                  <a:pt x="2042779" y="1719913"/>
                </a:lnTo>
                <a:lnTo>
                  <a:pt x="2070227" y="1701419"/>
                </a:lnTo>
                <a:lnTo>
                  <a:pt x="2088721" y="1673971"/>
                </a:lnTo>
                <a:lnTo>
                  <a:pt x="2095499" y="1640332"/>
                </a:lnTo>
                <a:lnTo>
                  <a:pt x="2095499" y="86360"/>
                </a:lnTo>
                <a:lnTo>
                  <a:pt x="2088721" y="52720"/>
                </a:lnTo>
                <a:lnTo>
                  <a:pt x="2070226" y="25273"/>
                </a:lnTo>
                <a:lnTo>
                  <a:pt x="2042779" y="6778"/>
                </a:lnTo>
                <a:lnTo>
                  <a:pt x="2009139" y="0"/>
                </a:lnTo>
                <a:close/>
              </a:path>
            </a:pathLst>
          </a:custGeom>
          <a:solidFill>
            <a:srgbClr val="6D92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3"/>
          <p:cNvSpPr/>
          <p:nvPr/>
        </p:nvSpPr>
        <p:spPr>
          <a:xfrm>
            <a:off x="5608235" y="1279210"/>
            <a:ext cx="2095500" cy="1727200"/>
          </a:xfrm>
          <a:custGeom>
            <a:avLst/>
            <a:gdLst/>
            <a:ahLst/>
            <a:cxnLst/>
            <a:rect l="l" t="t" r="r" b="b"/>
            <a:pathLst>
              <a:path w="2095500" h="1727200">
                <a:moveTo>
                  <a:pt x="0" y="86360"/>
                </a:moveTo>
                <a:lnTo>
                  <a:pt x="6778" y="52720"/>
                </a:lnTo>
                <a:lnTo>
                  <a:pt x="25273" y="25273"/>
                </a:lnTo>
                <a:lnTo>
                  <a:pt x="52720" y="6778"/>
                </a:lnTo>
                <a:lnTo>
                  <a:pt x="86359" y="0"/>
                </a:lnTo>
                <a:lnTo>
                  <a:pt x="2009139" y="0"/>
                </a:lnTo>
                <a:lnTo>
                  <a:pt x="2042779" y="6778"/>
                </a:lnTo>
                <a:lnTo>
                  <a:pt x="2070226" y="25273"/>
                </a:lnTo>
                <a:lnTo>
                  <a:pt x="2088721" y="52720"/>
                </a:lnTo>
                <a:lnTo>
                  <a:pt x="2095499" y="86360"/>
                </a:lnTo>
                <a:lnTo>
                  <a:pt x="2095499" y="1640332"/>
                </a:lnTo>
                <a:lnTo>
                  <a:pt x="2088721" y="1673971"/>
                </a:lnTo>
                <a:lnTo>
                  <a:pt x="2070227" y="1701419"/>
                </a:lnTo>
                <a:lnTo>
                  <a:pt x="2042779" y="1719913"/>
                </a:lnTo>
                <a:lnTo>
                  <a:pt x="2009139" y="1726692"/>
                </a:lnTo>
                <a:lnTo>
                  <a:pt x="86359" y="1726692"/>
                </a:lnTo>
                <a:lnTo>
                  <a:pt x="52720" y="1719913"/>
                </a:lnTo>
                <a:lnTo>
                  <a:pt x="25272" y="1701419"/>
                </a:lnTo>
                <a:lnTo>
                  <a:pt x="6778" y="1673971"/>
                </a:lnTo>
                <a:lnTo>
                  <a:pt x="0" y="1640332"/>
                </a:lnTo>
                <a:lnTo>
                  <a:pt x="0" y="86360"/>
                </a:lnTo>
                <a:close/>
              </a:path>
            </a:pathLst>
          </a:custGeom>
          <a:ln w="25908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4"/>
          <p:cNvSpPr/>
          <p:nvPr/>
        </p:nvSpPr>
        <p:spPr>
          <a:xfrm>
            <a:off x="5011673" y="2621976"/>
            <a:ext cx="216535" cy="254635"/>
          </a:xfrm>
          <a:custGeom>
            <a:avLst/>
            <a:gdLst/>
            <a:ahLst/>
            <a:cxnLst/>
            <a:rect l="l" t="t" r="r" b="b"/>
            <a:pathLst>
              <a:path w="216535" h="254635">
                <a:moveTo>
                  <a:pt x="0" y="0"/>
                </a:moveTo>
                <a:lnTo>
                  <a:pt x="0" y="254508"/>
                </a:lnTo>
                <a:lnTo>
                  <a:pt x="216408" y="127254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5"/>
          <p:cNvSpPr/>
          <p:nvPr/>
        </p:nvSpPr>
        <p:spPr>
          <a:xfrm>
            <a:off x="5193979" y="1790548"/>
            <a:ext cx="216535" cy="254635"/>
          </a:xfrm>
          <a:custGeom>
            <a:avLst/>
            <a:gdLst/>
            <a:ahLst/>
            <a:cxnLst/>
            <a:rect l="l" t="t" r="r" b="b"/>
            <a:pathLst>
              <a:path w="216535" h="254635">
                <a:moveTo>
                  <a:pt x="0" y="0"/>
                </a:moveTo>
                <a:lnTo>
                  <a:pt x="216408" y="127254"/>
                </a:lnTo>
                <a:lnTo>
                  <a:pt x="0" y="254508"/>
                </a:lnTo>
                <a:lnTo>
                  <a:pt x="0" y="0"/>
                </a:lnTo>
                <a:close/>
              </a:path>
            </a:pathLst>
          </a:custGeom>
          <a:ln w="25908">
            <a:solidFill>
              <a:srgbClr val="6D92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6"/>
          <p:cNvSpPr txBox="1"/>
          <p:nvPr/>
        </p:nvSpPr>
        <p:spPr>
          <a:xfrm>
            <a:off x="5608235" y="1706365"/>
            <a:ext cx="1953004" cy="788293"/>
          </a:xfrm>
          <a:prstGeom prst="rect">
            <a:avLst/>
          </a:prstGeom>
        </p:spPr>
        <p:txBody>
          <a:bodyPr vert="horz" wrap="square" lIns="0" tIns="40005" rIns="0" bIns="0" rtlCol="0">
            <a:spAutoFit/>
          </a:bodyPr>
          <a:lstStyle/>
          <a:p>
            <a:pPr marL="12700" marR="5080" algn="ctr">
              <a:lnSpc>
                <a:spcPct val="90000"/>
              </a:lnSpc>
              <a:spcBef>
                <a:spcPts val="315"/>
              </a:spcBef>
            </a:pPr>
            <a:r>
              <a:rPr lang="es-ES" spc="-5" dirty="0">
                <a:solidFill>
                  <a:srgbClr val="FFFFFF"/>
                </a:solidFill>
                <a:latin typeface="Arial"/>
                <a:cs typeface="Arial"/>
              </a:rPr>
              <a:t>q</a:t>
            </a:r>
            <a:r>
              <a:rPr lang="es-ES" sz="1800" spc="-5" dirty="0">
                <a:solidFill>
                  <a:srgbClr val="FFFFFF"/>
                </a:solidFill>
                <a:latin typeface="Arial"/>
                <a:cs typeface="Arial"/>
              </a:rPr>
              <a:t>ue tiene </a:t>
            </a:r>
            <a:r>
              <a:rPr sz="1800" spc="-5" dirty="0" err="1">
                <a:solidFill>
                  <a:srgbClr val="FFFFFF"/>
                </a:solidFill>
                <a:latin typeface="Arial"/>
                <a:cs typeface="Arial"/>
              </a:rPr>
              <a:t>en</a:t>
            </a:r>
            <a:r>
              <a:rPr sz="1800" spc="-5" dirty="0">
                <a:solidFill>
                  <a:srgbClr val="FFFFFF"/>
                </a:solidFill>
                <a:latin typeface="Arial"/>
                <a:cs typeface="Arial"/>
              </a:rPr>
              <a:t>  cuenta  </a:t>
            </a:r>
            <a:r>
              <a:rPr sz="1800" b="1" spc="-5" dirty="0" err="1">
                <a:solidFill>
                  <a:srgbClr val="FFFFFF"/>
                </a:solidFill>
                <a:latin typeface="Arial"/>
                <a:cs typeface="Arial"/>
              </a:rPr>
              <a:t>criterios</a:t>
            </a:r>
            <a:r>
              <a:rPr sz="1800" b="1" spc="-5" dirty="0">
                <a:solidFill>
                  <a:srgbClr val="FFFFFF"/>
                </a:solidFill>
                <a:latin typeface="Arial"/>
                <a:cs typeface="Arial"/>
              </a:rPr>
              <a:t>  </a:t>
            </a:r>
            <a:r>
              <a:rPr sz="1800" spc="-5" dirty="0" err="1">
                <a:solidFill>
                  <a:srgbClr val="FFFFFF"/>
                </a:solidFill>
                <a:latin typeface="Arial"/>
                <a:cs typeface="Arial"/>
              </a:rPr>
              <a:t>pr</a:t>
            </a:r>
            <a:r>
              <a:rPr sz="1800" spc="-15" dirty="0" err="1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1800" spc="-5" dirty="0" err="1">
                <a:solidFill>
                  <a:srgbClr val="FFFFFF"/>
                </a:solidFill>
                <a:latin typeface="Arial"/>
                <a:cs typeface="Arial"/>
              </a:rPr>
              <a:t>est</a:t>
            </a:r>
            <a:r>
              <a:rPr sz="1800" spc="-15" dirty="0" err="1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1800" spc="-5" dirty="0" err="1">
                <a:solidFill>
                  <a:srgbClr val="FFFFFF"/>
                </a:solidFill>
                <a:latin typeface="Arial"/>
                <a:cs typeface="Arial"/>
              </a:rPr>
              <a:t>b</a:t>
            </a:r>
            <a:r>
              <a:rPr sz="1800" spc="-15" dirty="0" err="1">
                <a:solidFill>
                  <a:srgbClr val="FFFFFF"/>
                </a:solidFill>
                <a:latin typeface="Arial"/>
                <a:cs typeface="Arial"/>
              </a:rPr>
              <a:t>l</a:t>
            </a:r>
            <a:r>
              <a:rPr sz="1800" spc="-5" dirty="0" err="1">
                <a:solidFill>
                  <a:srgbClr val="FFFFFF"/>
                </a:solidFill>
                <a:latin typeface="Arial"/>
                <a:cs typeface="Arial"/>
              </a:rPr>
              <a:t>ec</a:t>
            </a:r>
            <a:r>
              <a:rPr sz="1800" spc="-15" dirty="0" err="1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1800" spc="-5" dirty="0" err="1">
                <a:solidFill>
                  <a:srgbClr val="FFFFFF"/>
                </a:solidFill>
                <a:latin typeface="Arial"/>
                <a:cs typeface="Arial"/>
              </a:rPr>
              <a:t>do</a:t>
            </a:r>
            <a:r>
              <a:rPr lang="es-ES" sz="1800" spc="-5" dirty="0">
                <a:solidFill>
                  <a:srgbClr val="FFFFFF"/>
                </a:solidFill>
                <a:latin typeface="Arial"/>
                <a:cs typeface="Arial"/>
              </a:rPr>
              <a:t>s</a:t>
            </a:r>
            <a:endParaRPr sz="1600" dirty="0">
              <a:latin typeface="Arial"/>
              <a:cs typeface="Arial"/>
            </a:endParaRPr>
          </a:p>
        </p:txBody>
      </p:sp>
      <p:sp>
        <p:nvSpPr>
          <p:cNvPr id="18" name="object 17"/>
          <p:cNvSpPr txBox="1"/>
          <p:nvPr/>
        </p:nvSpPr>
        <p:spPr>
          <a:xfrm>
            <a:off x="1079499" y="3792956"/>
            <a:ext cx="5842635" cy="627122"/>
          </a:xfrm>
          <a:prstGeom prst="roundRect">
            <a:avLst/>
          </a:prstGeom>
          <a:solidFill>
            <a:schemeClr val="tx2"/>
          </a:solidFill>
          <a:ln w="28575">
            <a:solidFill>
              <a:schemeClr val="tx1"/>
            </a:solidFill>
          </a:ln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lang="es-ES" spc="-5" dirty="0">
                <a:solidFill>
                  <a:schemeClr val="bg1"/>
                </a:solidFill>
                <a:latin typeface="Arial"/>
                <a:cs typeface="Arial"/>
              </a:rPr>
              <a:t>Y </a:t>
            </a:r>
            <a:r>
              <a:rPr sz="1800" spc="-5" dirty="0" err="1">
                <a:solidFill>
                  <a:schemeClr val="bg1"/>
                </a:solidFill>
                <a:latin typeface="Arial"/>
                <a:cs typeface="Arial"/>
              </a:rPr>
              <a:t>finalmente</a:t>
            </a:r>
            <a:r>
              <a:rPr lang="es-ES" sz="1800" spc="-5" dirty="0">
                <a:solidFill>
                  <a:schemeClr val="bg1"/>
                </a:solidFill>
                <a:latin typeface="Arial"/>
                <a:cs typeface="Arial"/>
              </a:rPr>
              <a:t>, dar</a:t>
            </a:r>
            <a:r>
              <a:rPr sz="1800" spc="-5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chemeClr val="bg1"/>
                </a:solidFill>
                <a:latin typeface="Arial"/>
                <a:cs typeface="Arial"/>
              </a:rPr>
              <a:t>una </a:t>
            </a:r>
            <a:r>
              <a:rPr sz="1800" b="1" spc="-5" dirty="0">
                <a:solidFill>
                  <a:schemeClr val="bg1"/>
                </a:solidFill>
                <a:latin typeface="Arial"/>
                <a:cs typeface="Arial"/>
              </a:rPr>
              <a:t>retroinformación</a:t>
            </a:r>
            <a:r>
              <a:rPr sz="1800" spc="-5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chemeClr val="bg1"/>
                </a:solidFill>
                <a:latin typeface="Arial"/>
                <a:cs typeface="Arial"/>
              </a:rPr>
              <a:t>que</a:t>
            </a:r>
            <a:r>
              <a:rPr sz="1800" spc="40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sz="1800" spc="-5" dirty="0">
                <a:solidFill>
                  <a:schemeClr val="bg1"/>
                </a:solidFill>
                <a:latin typeface="Arial"/>
                <a:cs typeface="Arial"/>
              </a:rPr>
              <a:t>busque</a:t>
            </a:r>
            <a:endParaRPr sz="1800" dirty="0">
              <a:solidFill>
                <a:schemeClr val="bg1"/>
              </a:solidFill>
              <a:latin typeface="Arial"/>
              <a:cs typeface="Arial"/>
            </a:endParaRPr>
          </a:p>
          <a:p>
            <a:pPr algn="ctr">
              <a:lnSpc>
                <a:spcPct val="100000"/>
              </a:lnSpc>
              <a:spcBef>
                <a:spcPts val="5"/>
              </a:spcBef>
            </a:pPr>
            <a:r>
              <a:rPr sz="1800" spc="-5" dirty="0">
                <a:solidFill>
                  <a:schemeClr val="bg1"/>
                </a:solidFill>
                <a:latin typeface="Arial"/>
                <a:cs typeface="Arial"/>
              </a:rPr>
              <a:t>mejorar </a:t>
            </a:r>
            <a:r>
              <a:rPr sz="1800" dirty="0">
                <a:solidFill>
                  <a:schemeClr val="bg1"/>
                </a:solidFill>
                <a:latin typeface="Arial"/>
                <a:cs typeface="Arial"/>
              </a:rPr>
              <a:t>la</a:t>
            </a:r>
            <a:r>
              <a:rPr sz="1800" spc="-5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chemeClr val="bg1"/>
                </a:solidFill>
                <a:latin typeface="Arial"/>
                <a:cs typeface="Arial"/>
              </a:rPr>
              <a:t>idoneidad*</a:t>
            </a:r>
          </a:p>
        </p:txBody>
      </p:sp>
      <p:sp>
        <p:nvSpPr>
          <p:cNvPr id="19" name="CuadroTexto 18"/>
          <p:cNvSpPr txBox="1"/>
          <p:nvPr/>
        </p:nvSpPr>
        <p:spPr>
          <a:xfrm>
            <a:off x="394979" y="412022"/>
            <a:ext cx="46166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b="1" dirty="0">
                <a:solidFill>
                  <a:srgbClr val="00B050"/>
                </a:solidFill>
              </a:rPr>
              <a:t>Evaluación de competencias</a:t>
            </a:r>
          </a:p>
        </p:txBody>
      </p:sp>
      <p:sp>
        <p:nvSpPr>
          <p:cNvPr id="20" name="object 9"/>
          <p:cNvSpPr/>
          <p:nvPr/>
        </p:nvSpPr>
        <p:spPr>
          <a:xfrm>
            <a:off x="5204963" y="2367341"/>
            <a:ext cx="216535" cy="254635"/>
          </a:xfrm>
          <a:custGeom>
            <a:avLst/>
            <a:gdLst/>
            <a:ahLst/>
            <a:cxnLst/>
            <a:rect l="l" t="t" r="r" b="b"/>
            <a:pathLst>
              <a:path w="216535" h="254635">
                <a:moveTo>
                  <a:pt x="0" y="0"/>
                </a:moveTo>
                <a:lnTo>
                  <a:pt x="0" y="254508"/>
                </a:lnTo>
                <a:lnTo>
                  <a:pt x="216407" y="127254"/>
                </a:lnTo>
                <a:lnTo>
                  <a:pt x="0" y="0"/>
                </a:lnTo>
                <a:close/>
              </a:path>
            </a:pathLst>
          </a:custGeom>
          <a:solidFill>
            <a:srgbClr val="92D05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9"/>
          <p:cNvSpPr/>
          <p:nvPr/>
        </p:nvSpPr>
        <p:spPr>
          <a:xfrm rot="5400000">
            <a:off x="2536936" y="3325478"/>
            <a:ext cx="218629" cy="254635"/>
          </a:xfrm>
          <a:custGeom>
            <a:avLst/>
            <a:gdLst/>
            <a:ahLst/>
            <a:cxnLst/>
            <a:rect l="l" t="t" r="r" b="b"/>
            <a:pathLst>
              <a:path w="216535" h="254635">
                <a:moveTo>
                  <a:pt x="0" y="0"/>
                </a:moveTo>
                <a:lnTo>
                  <a:pt x="0" y="254508"/>
                </a:lnTo>
                <a:lnTo>
                  <a:pt x="216407" y="127254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9"/>
          <p:cNvSpPr/>
          <p:nvPr/>
        </p:nvSpPr>
        <p:spPr>
          <a:xfrm rot="5400000">
            <a:off x="5162683" y="3325478"/>
            <a:ext cx="218629" cy="254635"/>
          </a:xfrm>
          <a:custGeom>
            <a:avLst/>
            <a:gdLst/>
            <a:ahLst/>
            <a:cxnLst/>
            <a:rect l="l" t="t" r="r" b="b"/>
            <a:pathLst>
              <a:path w="216535" h="254635">
                <a:moveTo>
                  <a:pt x="0" y="0"/>
                </a:moveTo>
                <a:lnTo>
                  <a:pt x="0" y="254508"/>
                </a:lnTo>
                <a:lnTo>
                  <a:pt x="216407" y="127254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 w="19050">
            <a:solidFill>
              <a:schemeClr val="accent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4162308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252247" y="256766"/>
            <a:ext cx="3405351" cy="2308324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es-ES" dirty="0"/>
              <a:t>La evaluación de competencias valora la capacidad de la persona </a:t>
            </a:r>
            <a:r>
              <a:rPr lang="es-ES" b="1" dirty="0"/>
              <a:t>SER:</a:t>
            </a:r>
            <a:r>
              <a:rPr lang="es-ES" dirty="0"/>
              <a:t>  actitud, deseo, motivo,  integridad ética en la solución de problemas fundamentada en el conocimiento  </a:t>
            </a:r>
            <a:r>
              <a:rPr lang="es-ES" b="1" dirty="0"/>
              <a:t>SABER</a:t>
            </a:r>
            <a:r>
              <a:rPr lang="es-ES" dirty="0"/>
              <a:t> y llevada a la práctica en el </a:t>
            </a:r>
            <a:r>
              <a:rPr lang="es-ES" b="1" dirty="0"/>
              <a:t>SABER HACER:</a:t>
            </a:r>
            <a:r>
              <a:rPr lang="es-ES" dirty="0"/>
              <a:t> habilidad y experiencia*</a:t>
            </a:r>
          </a:p>
        </p:txBody>
      </p:sp>
      <p:pic>
        <p:nvPicPr>
          <p:cNvPr id="1026" name="Picture 2" descr="Resultado de imagen para evaluación de competencia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6762" y="256766"/>
            <a:ext cx="2830369" cy="21741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Resultado de imagen para evaluación de competencia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598" y="2764221"/>
            <a:ext cx="4248698" cy="22929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Resultado de imagen para evaluación de competencias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517" y="2646623"/>
            <a:ext cx="2465388" cy="24758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3142647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21"/>
          <p:cNvSpPr txBox="1">
            <a:spLocks noGrp="1"/>
          </p:cNvSpPr>
          <p:nvPr>
            <p:ph type="title"/>
          </p:nvPr>
        </p:nvSpPr>
        <p:spPr>
          <a:xfrm>
            <a:off x="295531" y="163812"/>
            <a:ext cx="7511415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b="1" i="0" spc="-35" dirty="0">
                <a:solidFill>
                  <a:srgbClr val="00B050"/>
                </a:solidFill>
                <a:latin typeface="Lucida Sans"/>
                <a:cs typeface="Lucida Sans"/>
              </a:rPr>
              <a:t>Para</a:t>
            </a:r>
            <a:r>
              <a:rPr sz="2000" b="1" i="0" spc="-240" dirty="0">
                <a:solidFill>
                  <a:srgbClr val="00B050"/>
                </a:solidFill>
                <a:latin typeface="Lucida Sans"/>
                <a:cs typeface="Lucida Sans"/>
              </a:rPr>
              <a:t> </a:t>
            </a:r>
            <a:r>
              <a:rPr sz="2000" b="1" i="0" spc="-125" dirty="0">
                <a:solidFill>
                  <a:srgbClr val="00B050"/>
                </a:solidFill>
                <a:latin typeface="Lucida Sans"/>
                <a:cs typeface="Lucida Sans"/>
              </a:rPr>
              <a:t>evaluar</a:t>
            </a:r>
            <a:r>
              <a:rPr sz="2000" b="1" i="0" spc="-240" dirty="0">
                <a:solidFill>
                  <a:srgbClr val="00B050"/>
                </a:solidFill>
                <a:latin typeface="Lucida Sans"/>
                <a:cs typeface="Lucida Sans"/>
              </a:rPr>
              <a:t> </a:t>
            </a:r>
            <a:r>
              <a:rPr sz="2000" b="1" i="0" spc="-110" dirty="0">
                <a:solidFill>
                  <a:srgbClr val="00B050"/>
                </a:solidFill>
                <a:latin typeface="Lucida Sans"/>
                <a:cs typeface="Lucida Sans"/>
              </a:rPr>
              <a:t>la</a:t>
            </a:r>
            <a:r>
              <a:rPr sz="2000" b="1" i="0" spc="-240" dirty="0">
                <a:solidFill>
                  <a:srgbClr val="00B050"/>
                </a:solidFill>
                <a:latin typeface="Lucida Sans"/>
                <a:cs typeface="Lucida Sans"/>
              </a:rPr>
              <a:t> </a:t>
            </a:r>
            <a:r>
              <a:rPr sz="2000" b="1" i="0" spc="-100" dirty="0">
                <a:solidFill>
                  <a:srgbClr val="00B050"/>
                </a:solidFill>
                <a:latin typeface="Lucida Sans"/>
                <a:cs typeface="Lucida Sans"/>
              </a:rPr>
              <a:t>competencia</a:t>
            </a:r>
            <a:r>
              <a:rPr sz="2000" b="1" i="0" spc="-245" dirty="0">
                <a:solidFill>
                  <a:srgbClr val="00B050"/>
                </a:solidFill>
                <a:latin typeface="Lucida Sans"/>
                <a:cs typeface="Lucida Sans"/>
              </a:rPr>
              <a:t> </a:t>
            </a:r>
            <a:r>
              <a:rPr sz="2000" b="1" i="0" spc="-110" dirty="0">
                <a:solidFill>
                  <a:srgbClr val="00B050"/>
                </a:solidFill>
                <a:latin typeface="Lucida Sans"/>
                <a:cs typeface="Lucida Sans"/>
              </a:rPr>
              <a:t>es</a:t>
            </a:r>
            <a:r>
              <a:rPr sz="2000" b="1" i="0" spc="-225" dirty="0">
                <a:solidFill>
                  <a:srgbClr val="00B050"/>
                </a:solidFill>
                <a:latin typeface="Lucida Sans"/>
                <a:cs typeface="Lucida Sans"/>
              </a:rPr>
              <a:t> </a:t>
            </a:r>
            <a:r>
              <a:rPr sz="2000" b="1" i="0" spc="-114" dirty="0">
                <a:solidFill>
                  <a:srgbClr val="00B050"/>
                </a:solidFill>
                <a:latin typeface="Lucida Sans"/>
                <a:cs typeface="Lucida Sans"/>
              </a:rPr>
              <a:t>necesario</a:t>
            </a:r>
            <a:r>
              <a:rPr sz="2000" b="1" i="0" spc="-250" dirty="0">
                <a:solidFill>
                  <a:srgbClr val="00B050"/>
                </a:solidFill>
                <a:latin typeface="Lucida Sans"/>
                <a:cs typeface="Lucida Sans"/>
              </a:rPr>
              <a:t> </a:t>
            </a:r>
            <a:r>
              <a:rPr sz="2000" b="1" i="0" spc="-130" dirty="0" err="1">
                <a:solidFill>
                  <a:srgbClr val="00B050"/>
                </a:solidFill>
                <a:latin typeface="Lucida Sans"/>
                <a:cs typeface="Lucida Sans"/>
              </a:rPr>
              <a:t>tener</a:t>
            </a:r>
            <a:r>
              <a:rPr sz="2000" b="1" i="0" spc="-254" dirty="0">
                <a:solidFill>
                  <a:srgbClr val="00B050"/>
                </a:solidFill>
                <a:latin typeface="Lucida Sans"/>
                <a:cs typeface="Lucida Sans"/>
              </a:rPr>
              <a:t> </a:t>
            </a:r>
            <a:r>
              <a:rPr sz="2000" b="1" i="0" spc="-105" dirty="0" err="1">
                <a:solidFill>
                  <a:srgbClr val="00B050"/>
                </a:solidFill>
                <a:latin typeface="Lucida Sans"/>
                <a:cs typeface="Lucida Sans"/>
              </a:rPr>
              <a:t>claro</a:t>
            </a:r>
            <a:r>
              <a:rPr sz="2000" b="1" i="0" spc="-245" dirty="0">
                <a:solidFill>
                  <a:srgbClr val="00B050"/>
                </a:solidFill>
                <a:latin typeface="Lucida Sans"/>
                <a:cs typeface="Lucida Sans"/>
              </a:rPr>
              <a:t> </a:t>
            </a:r>
            <a:r>
              <a:rPr sz="2000" b="1" i="0" spc="-195" dirty="0">
                <a:solidFill>
                  <a:srgbClr val="00B050"/>
                </a:solidFill>
                <a:latin typeface="Lucida Sans"/>
                <a:cs typeface="Lucida Sans"/>
              </a:rPr>
              <a:t>lo</a:t>
            </a:r>
            <a:r>
              <a:rPr sz="2000" b="1" i="0" spc="-220" dirty="0">
                <a:solidFill>
                  <a:srgbClr val="00B050"/>
                </a:solidFill>
                <a:latin typeface="Lucida Sans"/>
                <a:cs typeface="Lucida Sans"/>
              </a:rPr>
              <a:t> </a:t>
            </a:r>
            <a:r>
              <a:rPr sz="2000" b="1" i="0" spc="-150" dirty="0">
                <a:solidFill>
                  <a:srgbClr val="00B050"/>
                </a:solidFill>
                <a:latin typeface="Lucida Sans"/>
                <a:cs typeface="Lucida Sans"/>
              </a:rPr>
              <a:t>siguiente:</a:t>
            </a:r>
            <a:endParaRPr sz="2000" dirty="0">
              <a:solidFill>
                <a:srgbClr val="00B050"/>
              </a:solidFill>
              <a:latin typeface="Lucida Sans"/>
              <a:cs typeface="Lucida Sans"/>
            </a:endParaRPr>
          </a:p>
        </p:txBody>
      </p:sp>
      <p:sp>
        <p:nvSpPr>
          <p:cNvPr id="5" name="object 2"/>
          <p:cNvSpPr/>
          <p:nvPr/>
        </p:nvSpPr>
        <p:spPr>
          <a:xfrm>
            <a:off x="2783293" y="891412"/>
            <a:ext cx="2535893" cy="2317636"/>
          </a:xfrm>
          <a:custGeom>
            <a:avLst/>
            <a:gdLst/>
            <a:ahLst/>
            <a:cxnLst/>
            <a:rect l="l" t="t" r="r" b="b"/>
            <a:pathLst>
              <a:path w="2505075" h="2994660">
                <a:moveTo>
                  <a:pt x="0" y="2994660"/>
                </a:moveTo>
                <a:lnTo>
                  <a:pt x="2504948" y="2994660"/>
                </a:lnTo>
                <a:lnTo>
                  <a:pt x="2504948" y="0"/>
                </a:lnTo>
                <a:lnTo>
                  <a:pt x="0" y="0"/>
                </a:lnTo>
                <a:lnTo>
                  <a:pt x="0" y="2994660"/>
                </a:lnTo>
                <a:close/>
              </a:path>
            </a:pathLst>
          </a:custGeom>
          <a:solidFill>
            <a:srgbClr val="D0DEE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3"/>
          <p:cNvSpPr/>
          <p:nvPr/>
        </p:nvSpPr>
        <p:spPr>
          <a:xfrm>
            <a:off x="5181733" y="812140"/>
            <a:ext cx="2535893" cy="2396908"/>
          </a:xfrm>
          <a:custGeom>
            <a:avLst/>
            <a:gdLst/>
            <a:ahLst/>
            <a:cxnLst/>
            <a:rect l="l" t="t" r="r" b="b"/>
            <a:pathLst>
              <a:path w="2505075" h="2994660">
                <a:moveTo>
                  <a:pt x="0" y="2994660"/>
                </a:moveTo>
                <a:lnTo>
                  <a:pt x="2504948" y="2994660"/>
                </a:lnTo>
                <a:lnTo>
                  <a:pt x="2504948" y="0"/>
                </a:lnTo>
                <a:lnTo>
                  <a:pt x="0" y="0"/>
                </a:lnTo>
                <a:lnTo>
                  <a:pt x="0" y="2994660"/>
                </a:lnTo>
                <a:close/>
              </a:path>
            </a:pathLst>
          </a:custGeom>
          <a:solidFill>
            <a:srgbClr val="D0DEEE"/>
          </a:solidFill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7" name="object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93796845"/>
              </p:ext>
            </p:extLst>
          </p:nvPr>
        </p:nvGraphicFramePr>
        <p:xfrm>
          <a:off x="331536" y="634505"/>
          <a:ext cx="7385283" cy="256576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46176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6176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46176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16096">
                <a:tc>
                  <a:txBody>
                    <a:bodyPr/>
                    <a:lstStyle/>
                    <a:p>
                      <a:pPr marL="354330" algn="l">
                        <a:lnSpc>
                          <a:spcPct val="100000"/>
                        </a:lnSpc>
                        <a:spcBef>
                          <a:spcPts val="114"/>
                        </a:spcBef>
                      </a:pPr>
                      <a:r>
                        <a:rPr lang="es-CO" sz="2400" b="1" dirty="0">
                          <a:solidFill>
                            <a:srgbClr val="FFFFFF"/>
                          </a:solidFill>
                          <a:latin typeface="+mn-lt"/>
                          <a:cs typeface="Calibri"/>
                        </a:rPr>
                        <a:t>1. SABER</a:t>
                      </a:r>
                      <a:r>
                        <a:rPr lang="es-CO" sz="2400" b="1" spc="-40" dirty="0">
                          <a:solidFill>
                            <a:srgbClr val="FFFFFF"/>
                          </a:solidFill>
                          <a:latin typeface="+mn-lt"/>
                          <a:cs typeface="Calibri"/>
                        </a:rPr>
                        <a:t> </a:t>
                      </a:r>
                      <a:r>
                        <a:rPr lang="es-CO" sz="2400" b="1" dirty="0">
                          <a:solidFill>
                            <a:srgbClr val="FFFFFF"/>
                          </a:solidFill>
                          <a:latin typeface="+mn-lt"/>
                          <a:cs typeface="Calibri"/>
                        </a:rPr>
                        <a:t>HACER</a:t>
                      </a:r>
                      <a:endParaRPr lang="es-CO" sz="2400" dirty="0">
                        <a:latin typeface="+mn-lt"/>
                        <a:cs typeface="Calibri"/>
                      </a:endParaRPr>
                    </a:p>
                  </a:txBody>
                  <a:tcPr marL="0" marR="0" marT="14604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5B9BD4"/>
                    </a:solidFill>
                  </a:tcPr>
                </a:tc>
                <a:tc>
                  <a:txBody>
                    <a:bodyPr/>
                    <a:lstStyle/>
                    <a:p>
                      <a:pPr marL="739775" algn="l">
                        <a:lnSpc>
                          <a:spcPct val="100000"/>
                        </a:lnSpc>
                        <a:spcBef>
                          <a:spcPts val="114"/>
                        </a:spcBef>
                      </a:pPr>
                      <a:r>
                        <a:rPr sz="24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2.</a:t>
                      </a:r>
                      <a:r>
                        <a:rPr sz="2400" b="1" spc="-2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lang="en-US" sz="24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SABER</a:t>
                      </a:r>
                      <a:endParaRPr lang="en-US" sz="2400" dirty="0">
                        <a:latin typeface="Calibri"/>
                        <a:cs typeface="Calibri"/>
                      </a:endParaRPr>
                    </a:p>
                  </a:txBody>
                  <a:tcPr marL="0" marR="0" marT="14604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5B9BD4"/>
                    </a:solidFill>
                  </a:tcPr>
                </a:tc>
                <a:tc>
                  <a:txBody>
                    <a:bodyPr/>
                    <a:lstStyle/>
                    <a:p>
                      <a:pPr marL="354330" marR="0" lvl="0" indent="0" algn="l" defTabSz="914400" eaLnBrk="1" fontAlgn="auto" latinLnBrk="0" hangingPunct="1">
                        <a:lnSpc>
                          <a:spcPct val="100000"/>
                        </a:lnSpc>
                        <a:spcBef>
                          <a:spcPts val="114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sz="2400" b="1" dirty="0">
                          <a:solidFill>
                            <a:srgbClr val="FFFFFF"/>
                          </a:solidFill>
                          <a:cs typeface="Calibri"/>
                        </a:rPr>
                        <a:t>3. SABER</a:t>
                      </a:r>
                      <a:r>
                        <a:rPr lang="es-CO" sz="2400" b="1" spc="-35" dirty="0">
                          <a:solidFill>
                            <a:srgbClr val="FFFFFF"/>
                          </a:solidFill>
                          <a:cs typeface="Calibri"/>
                        </a:rPr>
                        <a:t> </a:t>
                      </a:r>
                      <a:r>
                        <a:rPr lang="es-CO" sz="2400" b="1" dirty="0">
                          <a:solidFill>
                            <a:srgbClr val="FFFFFF"/>
                          </a:solidFill>
                          <a:cs typeface="Calibri"/>
                        </a:rPr>
                        <a:t>SER</a:t>
                      </a:r>
                      <a:endParaRPr sz="2400" dirty="0">
                        <a:latin typeface="Calibri"/>
                        <a:cs typeface="Calibri"/>
                      </a:endParaRPr>
                    </a:p>
                  </a:txBody>
                  <a:tcPr marL="0" marR="0" marT="14604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5B9BD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185401">
                <a:tc>
                  <a:txBody>
                    <a:bodyPr/>
                    <a:lstStyle/>
                    <a:p>
                      <a:pPr marL="355600" marR="62230" indent="-286385">
                        <a:lnSpc>
                          <a:spcPct val="98800"/>
                        </a:lnSpc>
                        <a:spcBef>
                          <a:spcPts val="254"/>
                        </a:spcBef>
                        <a:buChar char="•"/>
                        <a:tabLst>
                          <a:tab pos="355600" algn="l"/>
                          <a:tab pos="356235" algn="l"/>
                        </a:tabLst>
                      </a:pPr>
                      <a:r>
                        <a:rPr lang="es-CO" sz="1200" spc="-10" dirty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Qué </a:t>
                      </a:r>
                      <a:r>
                        <a:rPr lang="es-CO" sz="1200" spc="-5" dirty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debe saber hacer  </a:t>
                      </a:r>
                    </a:p>
                    <a:p>
                      <a:pPr marL="355600" marR="62230" indent="-286385">
                        <a:lnSpc>
                          <a:spcPct val="98800"/>
                        </a:lnSpc>
                        <a:spcBef>
                          <a:spcPts val="254"/>
                        </a:spcBef>
                        <a:buChar char="•"/>
                        <a:tabLst>
                          <a:tab pos="355600" algn="l"/>
                          <a:tab pos="356235" algn="l"/>
                        </a:tabLst>
                      </a:pPr>
                      <a:r>
                        <a:rPr lang="es-CO" sz="1200" spc="-5" dirty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Cómo lo debe llevar a  la</a:t>
                      </a:r>
                      <a:r>
                        <a:rPr lang="es-CO" sz="1200" spc="-10" dirty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lang="es-CO" sz="1200" spc="-5" dirty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práctica</a:t>
                      </a:r>
                      <a:endParaRPr lang="es-CO" sz="1200" dirty="0">
                        <a:solidFill>
                          <a:schemeClr val="tx1"/>
                        </a:solidFill>
                        <a:latin typeface="Arial"/>
                        <a:cs typeface="Arial"/>
                      </a:endParaRPr>
                    </a:p>
                    <a:p>
                      <a:pPr marL="355600" marR="404495" indent="-286385">
                        <a:lnSpc>
                          <a:spcPct val="98800"/>
                        </a:lnSpc>
                        <a:spcBef>
                          <a:spcPts val="75"/>
                        </a:spcBef>
                        <a:buChar char="•"/>
                        <a:tabLst>
                          <a:tab pos="355600" algn="l"/>
                          <a:tab pos="356235" algn="l"/>
                        </a:tabLst>
                      </a:pPr>
                      <a:r>
                        <a:rPr lang="es-CO" sz="1200" spc="-5" dirty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Cómo soluciona</a:t>
                      </a:r>
                      <a:r>
                        <a:rPr lang="es-CO" sz="1200" spc="-70" dirty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lang="es-CO" sz="1200" spc="-5" dirty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un  problema de </a:t>
                      </a:r>
                      <a:r>
                        <a:rPr lang="es-CO" sz="1200" dirty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la  </a:t>
                      </a:r>
                      <a:r>
                        <a:rPr lang="es-CO" sz="1200" spc="-5" dirty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realidad</a:t>
                      </a:r>
                      <a:endParaRPr lang="es-CO" sz="1200" dirty="0">
                        <a:solidFill>
                          <a:schemeClr val="tx1"/>
                        </a:solidFill>
                        <a:latin typeface="Arial"/>
                        <a:cs typeface="Arial"/>
                      </a:endParaRPr>
                    </a:p>
                    <a:p>
                      <a:pPr marL="355600" marR="753110" indent="-286385">
                        <a:lnSpc>
                          <a:spcPct val="98800"/>
                        </a:lnSpc>
                        <a:spcBef>
                          <a:spcPts val="70"/>
                        </a:spcBef>
                        <a:buChar char="•"/>
                        <a:tabLst>
                          <a:tab pos="355600" algn="l"/>
                          <a:tab pos="356235" algn="l"/>
                        </a:tabLst>
                      </a:pPr>
                      <a:r>
                        <a:rPr lang="es-CO" sz="1200" spc="-5" dirty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Cómo</a:t>
                      </a:r>
                      <a:r>
                        <a:rPr lang="es-CO" sz="1200" spc="-55" dirty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lang="es-CO" sz="1200" spc="-5" dirty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presenta  alternativas de</a:t>
                      </a:r>
                      <a:r>
                        <a:rPr lang="es-CO" sz="1200" spc="-5" baseline="0" dirty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 s</a:t>
                      </a:r>
                      <a:r>
                        <a:rPr lang="es-CO" sz="1200" spc="-5" dirty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olución</a:t>
                      </a:r>
                      <a:endParaRPr lang="es-CO" sz="1200" dirty="0">
                        <a:solidFill>
                          <a:schemeClr val="tx1"/>
                        </a:solidFill>
                        <a:latin typeface="Arial"/>
                        <a:cs typeface="Arial"/>
                      </a:endParaRPr>
                    </a:p>
                    <a:p>
                      <a:pPr marL="355600" indent="-286385">
                        <a:lnSpc>
                          <a:spcPct val="100000"/>
                        </a:lnSpc>
                        <a:buChar char="•"/>
                        <a:tabLst>
                          <a:tab pos="355600" algn="l"/>
                          <a:tab pos="356235" algn="l"/>
                        </a:tabLst>
                      </a:pPr>
                      <a:r>
                        <a:rPr lang="es-CO" sz="1200" spc="-5" dirty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Cómo toma decisiones</a:t>
                      </a:r>
                      <a:endParaRPr lang="es-CO" sz="1200" dirty="0">
                        <a:solidFill>
                          <a:schemeClr val="tx1"/>
                        </a:solidFill>
                        <a:latin typeface="Arial"/>
                        <a:cs typeface="Arial"/>
                      </a:endParaRPr>
                    </a:p>
                    <a:p>
                      <a:pPr marL="355600" indent="-286385">
                        <a:lnSpc>
                          <a:spcPct val="100000"/>
                        </a:lnSpc>
                        <a:buChar char="•"/>
                        <a:tabLst>
                          <a:tab pos="355600" algn="l"/>
                          <a:tab pos="356235" algn="l"/>
                        </a:tabLst>
                      </a:pPr>
                      <a:r>
                        <a:rPr lang="es-CO" sz="1200" spc="-10" dirty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Qué</a:t>
                      </a:r>
                      <a:r>
                        <a:rPr lang="es-CO" sz="1200" spc="15" dirty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lang="es-CO" sz="1200" spc="-5" dirty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propone</a:t>
                      </a:r>
                      <a:endParaRPr sz="1200" dirty="0">
                        <a:solidFill>
                          <a:schemeClr val="tx1"/>
                        </a:solidFill>
                        <a:latin typeface="Arial"/>
                        <a:cs typeface="Arial"/>
                      </a:endParaRPr>
                    </a:p>
                  </a:txBody>
                  <a:tcPr marL="0" marR="0" marT="3048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EEE"/>
                    </a:solidFill>
                  </a:tcPr>
                </a:tc>
                <a:tc>
                  <a:txBody>
                    <a:bodyPr/>
                    <a:lstStyle/>
                    <a:p>
                      <a:pPr marL="355600" indent="-287020">
                        <a:lnSpc>
                          <a:spcPts val="2370"/>
                        </a:lnSpc>
                        <a:spcBef>
                          <a:spcPts val="60"/>
                        </a:spcBef>
                        <a:buChar char="•"/>
                        <a:tabLst>
                          <a:tab pos="354965" algn="l"/>
                          <a:tab pos="355600" algn="l"/>
                        </a:tabLst>
                      </a:pPr>
                      <a:r>
                        <a:rPr sz="1200" dirty="0" err="1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Qué</a:t>
                      </a:r>
                      <a:r>
                        <a:rPr sz="1200" spc="-40" dirty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200" dirty="0" err="1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conceptos</a:t>
                      </a:r>
                      <a:r>
                        <a:rPr lang="es-ES" sz="1200" dirty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200" dirty="0" err="1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debe</a:t>
                      </a:r>
                      <a:r>
                        <a:rPr sz="1200" spc="-25" dirty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200" dirty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saber</a:t>
                      </a:r>
                    </a:p>
                    <a:p>
                      <a:pPr marL="355600" marR="280035" indent="-287020">
                        <a:lnSpc>
                          <a:spcPts val="2340"/>
                        </a:lnSpc>
                        <a:spcBef>
                          <a:spcPts val="185"/>
                        </a:spcBef>
                        <a:buChar char="•"/>
                        <a:tabLst>
                          <a:tab pos="354965" algn="l"/>
                          <a:tab pos="355600" algn="l"/>
                        </a:tabLst>
                      </a:pPr>
                      <a:r>
                        <a:rPr sz="1200" dirty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Qué modelos</a:t>
                      </a:r>
                      <a:r>
                        <a:rPr sz="1200" spc="-125" dirty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200" dirty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de  conocer</a:t>
                      </a:r>
                    </a:p>
                    <a:p>
                      <a:pPr marL="355600" indent="-287020">
                        <a:lnSpc>
                          <a:spcPts val="2360"/>
                        </a:lnSpc>
                        <a:buChar char="•"/>
                        <a:tabLst>
                          <a:tab pos="354965" algn="l"/>
                          <a:tab pos="355600" algn="l"/>
                        </a:tabLst>
                      </a:pPr>
                      <a:r>
                        <a:rPr sz="1200" dirty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Qué </a:t>
                      </a:r>
                      <a:r>
                        <a:rPr sz="1200" dirty="0" err="1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teorías</a:t>
                      </a:r>
                      <a:r>
                        <a:rPr sz="1200" spc="-85" dirty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200" dirty="0" err="1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debe</a:t>
                      </a:r>
                      <a:r>
                        <a:rPr lang="es-ES" sz="1200" dirty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200" dirty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saber</a:t>
                      </a:r>
                    </a:p>
                    <a:p>
                      <a:pPr marL="355600" marR="121285" indent="-287020">
                        <a:lnSpc>
                          <a:spcPct val="100000"/>
                        </a:lnSpc>
                        <a:spcBef>
                          <a:spcPts val="65"/>
                        </a:spcBef>
                        <a:buChar char="•"/>
                        <a:tabLst>
                          <a:tab pos="354965" algn="l"/>
                          <a:tab pos="355600" algn="l"/>
                        </a:tabLst>
                      </a:pPr>
                      <a:r>
                        <a:rPr sz="1200" dirty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Qué</a:t>
                      </a:r>
                      <a:r>
                        <a:rPr sz="1200" spc="-95" dirty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200" dirty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fundamentos  debe</a:t>
                      </a:r>
                      <a:r>
                        <a:rPr sz="1200" spc="-25" dirty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200" dirty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tener</a:t>
                      </a:r>
                    </a:p>
                  </a:txBody>
                  <a:tcPr marL="0" marR="0" marT="1968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55600" marR="62230" indent="-286385">
                        <a:lnSpc>
                          <a:spcPct val="98800"/>
                        </a:lnSpc>
                        <a:spcBef>
                          <a:spcPts val="254"/>
                        </a:spcBef>
                        <a:buChar char="•"/>
                        <a:tabLst>
                          <a:tab pos="355600" algn="l"/>
                          <a:tab pos="356235" algn="l"/>
                        </a:tabLst>
                      </a:pPr>
                      <a:endParaRPr sz="1600" dirty="0">
                        <a:latin typeface="Arial"/>
                        <a:cs typeface="Arial"/>
                      </a:endParaRPr>
                    </a:p>
                  </a:txBody>
                  <a:tcPr marL="0" marR="0" marT="32384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0" name="object 7"/>
          <p:cNvSpPr/>
          <p:nvPr/>
        </p:nvSpPr>
        <p:spPr>
          <a:xfrm>
            <a:off x="2837291" y="3391674"/>
            <a:ext cx="2364183" cy="143795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8"/>
          <p:cNvSpPr txBox="1"/>
          <p:nvPr/>
        </p:nvSpPr>
        <p:spPr>
          <a:xfrm>
            <a:off x="3089281" y="3618623"/>
            <a:ext cx="2092452" cy="99770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92075" marR="304165" algn="ctr">
              <a:lnSpc>
                <a:spcPct val="100000"/>
              </a:lnSpc>
              <a:spcBef>
                <a:spcPts val="100"/>
              </a:spcBef>
            </a:pPr>
            <a:r>
              <a:rPr sz="1600" b="1" spc="-5" dirty="0">
                <a:solidFill>
                  <a:srgbClr val="006600"/>
                </a:solidFill>
                <a:latin typeface="Arial"/>
                <a:cs typeface="Arial"/>
              </a:rPr>
              <a:t>Interpretación  Argumentación  </a:t>
            </a:r>
            <a:r>
              <a:rPr sz="1600" b="1" spc="-5" dirty="0" err="1">
                <a:solidFill>
                  <a:srgbClr val="006600"/>
                </a:solidFill>
                <a:latin typeface="Arial"/>
                <a:cs typeface="Arial"/>
              </a:rPr>
              <a:t>Conocimiento</a:t>
            </a:r>
            <a:r>
              <a:rPr sz="1600" b="1" spc="-5" dirty="0">
                <a:solidFill>
                  <a:srgbClr val="006600"/>
                </a:solidFill>
                <a:latin typeface="Arial"/>
                <a:cs typeface="Arial"/>
              </a:rPr>
              <a:t>  </a:t>
            </a:r>
            <a:r>
              <a:rPr lang="es-ES" sz="1600" b="1" spc="-5" dirty="0">
                <a:solidFill>
                  <a:srgbClr val="006600"/>
                </a:solidFill>
                <a:latin typeface="Arial"/>
                <a:cs typeface="Arial"/>
              </a:rPr>
              <a:t>D</a:t>
            </a:r>
            <a:r>
              <a:rPr sz="1600" b="1" spc="-5" dirty="0" err="1">
                <a:solidFill>
                  <a:srgbClr val="006600"/>
                </a:solidFill>
                <a:latin typeface="Arial"/>
                <a:cs typeface="Arial"/>
              </a:rPr>
              <a:t>iscurso</a:t>
            </a:r>
            <a:endParaRPr sz="1600" dirty="0">
              <a:latin typeface="Arial"/>
              <a:cs typeface="Arial"/>
            </a:endParaRPr>
          </a:p>
        </p:txBody>
      </p:sp>
      <p:sp>
        <p:nvSpPr>
          <p:cNvPr id="14" name="object 11"/>
          <p:cNvSpPr/>
          <p:nvPr/>
        </p:nvSpPr>
        <p:spPr>
          <a:xfrm>
            <a:off x="331535" y="3391674"/>
            <a:ext cx="2451758" cy="145160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2"/>
          <p:cNvSpPr txBox="1"/>
          <p:nvPr/>
        </p:nvSpPr>
        <p:spPr>
          <a:xfrm>
            <a:off x="277536" y="3542486"/>
            <a:ext cx="2579767" cy="103618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90805" marR="85725" algn="ctr">
              <a:lnSpc>
                <a:spcPct val="100000"/>
              </a:lnSpc>
              <a:spcBef>
                <a:spcPts val="100"/>
              </a:spcBef>
            </a:pPr>
            <a:r>
              <a:rPr sz="1600" b="1" spc="-10" dirty="0" err="1">
                <a:solidFill>
                  <a:srgbClr val="006600"/>
                </a:solidFill>
                <a:latin typeface="Arial"/>
                <a:cs typeface="Arial"/>
              </a:rPr>
              <a:t>Análisis</a:t>
            </a:r>
            <a:r>
              <a:rPr sz="1600" b="1" spc="-10" dirty="0">
                <a:solidFill>
                  <a:srgbClr val="006600"/>
                </a:solidFill>
                <a:latin typeface="Arial"/>
                <a:cs typeface="Arial"/>
              </a:rPr>
              <a:t>  </a:t>
            </a:r>
            <a:endParaRPr lang="es-ES" sz="1600" b="1" spc="-10" dirty="0">
              <a:solidFill>
                <a:srgbClr val="006600"/>
              </a:solidFill>
              <a:latin typeface="Arial"/>
              <a:cs typeface="Arial"/>
            </a:endParaRPr>
          </a:p>
          <a:p>
            <a:pPr marL="90805" marR="85725" algn="ctr">
              <a:lnSpc>
                <a:spcPct val="100000"/>
              </a:lnSpc>
              <a:spcBef>
                <a:spcPts val="100"/>
              </a:spcBef>
            </a:pPr>
            <a:r>
              <a:rPr sz="1600" b="1" dirty="0" err="1">
                <a:solidFill>
                  <a:srgbClr val="006600"/>
                </a:solidFill>
                <a:latin typeface="Arial"/>
                <a:cs typeface="Arial"/>
              </a:rPr>
              <a:t>Posición</a:t>
            </a:r>
            <a:r>
              <a:rPr sz="1600" b="1" dirty="0">
                <a:solidFill>
                  <a:srgbClr val="006600"/>
                </a:solidFill>
                <a:latin typeface="Arial"/>
                <a:cs typeface="Arial"/>
              </a:rPr>
              <a:t> </a:t>
            </a:r>
            <a:r>
              <a:rPr sz="1600" b="1" spc="-5" dirty="0" err="1">
                <a:solidFill>
                  <a:srgbClr val="006600"/>
                </a:solidFill>
                <a:latin typeface="Arial"/>
                <a:cs typeface="Arial"/>
              </a:rPr>
              <a:t>crítica</a:t>
            </a:r>
            <a:r>
              <a:rPr sz="1600" b="1" spc="-5" dirty="0">
                <a:solidFill>
                  <a:srgbClr val="006600"/>
                </a:solidFill>
                <a:latin typeface="Arial"/>
                <a:cs typeface="Arial"/>
              </a:rPr>
              <a:t>  </a:t>
            </a:r>
            <a:endParaRPr lang="es-ES" sz="1600" b="1" spc="-5" dirty="0">
              <a:solidFill>
                <a:srgbClr val="006600"/>
              </a:solidFill>
              <a:latin typeface="Arial"/>
              <a:cs typeface="Arial"/>
            </a:endParaRPr>
          </a:p>
          <a:p>
            <a:pPr marL="90805" marR="85725" algn="ctr">
              <a:lnSpc>
                <a:spcPct val="100000"/>
              </a:lnSpc>
              <a:spcBef>
                <a:spcPts val="100"/>
              </a:spcBef>
            </a:pPr>
            <a:r>
              <a:rPr sz="1600" b="1" spc="-5" dirty="0" err="1">
                <a:solidFill>
                  <a:srgbClr val="006600"/>
                </a:solidFill>
                <a:latin typeface="Arial"/>
                <a:cs typeface="Arial"/>
              </a:rPr>
              <a:t>Sentido</a:t>
            </a:r>
            <a:r>
              <a:rPr sz="1600" b="1" spc="-5" dirty="0">
                <a:solidFill>
                  <a:srgbClr val="006600"/>
                </a:solidFill>
                <a:latin typeface="Arial"/>
                <a:cs typeface="Arial"/>
              </a:rPr>
              <a:t> </a:t>
            </a:r>
            <a:r>
              <a:rPr sz="1600" b="1" dirty="0">
                <a:solidFill>
                  <a:srgbClr val="006600"/>
                </a:solidFill>
                <a:latin typeface="Arial"/>
                <a:cs typeface="Arial"/>
              </a:rPr>
              <a:t>del  </a:t>
            </a:r>
            <a:r>
              <a:rPr sz="1600" b="1" spc="-5" dirty="0">
                <a:solidFill>
                  <a:srgbClr val="006600"/>
                </a:solidFill>
                <a:latin typeface="Arial"/>
                <a:cs typeface="Arial"/>
              </a:rPr>
              <a:t>saber </a:t>
            </a:r>
            <a:r>
              <a:rPr sz="1600" b="1" spc="-5" dirty="0" err="1">
                <a:solidFill>
                  <a:srgbClr val="006600"/>
                </a:solidFill>
                <a:latin typeface="Arial"/>
                <a:cs typeface="Arial"/>
              </a:rPr>
              <a:t>hacer</a:t>
            </a:r>
            <a:r>
              <a:rPr sz="1600" b="1" spc="-60" dirty="0">
                <a:solidFill>
                  <a:srgbClr val="006600"/>
                </a:solidFill>
                <a:latin typeface="Arial"/>
                <a:cs typeface="Arial"/>
              </a:rPr>
              <a:t> </a:t>
            </a:r>
            <a:endParaRPr lang="es-ES" sz="1600" b="1" spc="-60" dirty="0">
              <a:solidFill>
                <a:srgbClr val="006600"/>
              </a:solidFill>
              <a:latin typeface="Arial"/>
              <a:cs typeface="Arial"/>
            </a:endParaRPr>
          </a:p>
          <a:p>
            <a:pPr marL="90805" marR="85725" algn="ctr">
              <a:lnSpc>
                <a:spcPct val="100000"/>
              </a:lnSpc>
              <a:spcBef>
                <a:spcPts val="100"/>
              </a:spcBef>
            </a:pPr>
            <a:r>
              <a:rPr sz="1600" b="1" spc="-5" dirty="0" err="1">
                <a:solidFill>
                  <a:srgbClr val="006600"/>
                </a:solidFill>
                <a:latin typeface="Arial"/>
                <a:cs typeface="Arial"/>
              </a:rPr>
              <a:t>Autonomía</a:t>
            </a:r>
            <a:endParaRPr sz="1600" dirty="0">
              <a:latin typeface="Arial"/>
              <a:cs typeface="Arial"/>
            </a:endParaRPr>
          </a:p>
        </p:txBody>
      </p:sp>
      <p:sp>
        <p:nvSpPr>
          <p:cNvPr id="18" name="object 15"/>
          <p:cNvSpPr/>
          <p:nvPr/>
        </p:nvSpPr>
        <p:spPr>
          <a:xfrm>
            <a:off x="5247212" y="3386682"/>
            <a:ext cx="2469608" cy="145507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6"/>
          <p:cNvSpPr txBox="1"/>
          <p:nvPr/>
        </p:nvSpPr>
        <p:spPr>
          <a:xfrm>
            <a:off x="5181733" y="3634932"/>
            <a:ext cx="3038908" cy="77713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92075" marR="553720" algn="ctr">
              <a:lnSpc>
                <a:spcPct val="100000"/>
              </a:lnSpc>
              <a:spcBef>
                <a:spcPts val="100"/>
              </a:spcBef>
            </a:pPr>
            <a:r>
              <a:rPr sz="1600" b="1" dirty="0" err="1">
                <a:solidFill>
                  <a:srgbClr val="006600"/>
                </a:solidFill>
                <a:latin typeface="Arial"/>
                <a:cs typeface="Arial"/>
              </a:rPr>
              <a:t>Proposición</a:t>
            </a:r>
            <a:r>
              <a:rPr sz="1600" b="1" dirty="0">
                <a:solidFill>
                  <a:srgbClr val="006600"/>
                </a:solidFill>
                <a:latin typeface="Arial"/>
                <a:cs typeface="Arial"/>
              </a:rPr>
              <a:t> </a:t>
            </a:r>
            <a:endParaRPr lang="es-ES" sz="1600" b="1" dirty="0">
              <a:solidFill>
                <a:srgbClr val="006600"/>
              </a:solidFill>
              <a:latin typeface="Arial"/>
              <a:cs typeface="Arial"/>
            </a:endParaRPr>
          </a:p>
          <a:p>
            <a:pPr marL="92075" marR="553720" algn="ctr">
              <a:lnSpc>
                <a:spcPct val="100000"/>
              </a:lnSpc>
              <a:spcBef>
                <a:spcPts val="100"/>
              </a:spcBef>
            </a:pPr>
            <a:r>
              <a:rPr sz="1600" b="1" spc="-10" dirty="0" err="1">
                <a:solidFill>
                  <a:srgbClr val="006600"/>
                </a:solidFill>
                <a:latin typeface="Arial"/>
                <a:cs typeface="Arial"/>
              </a:rPr>
              <a:t>Evidencia</a:t>
            </a:r>
            <a:r>
              <a:rPr sz="1600" b="1" spc="-10" dirty="0">
                <a:solidFill>
                  <a:srgbClr val="006600"/>
                </a:solidFill>
                <a:latin typeface="Arial"/>
                <a:cs typeface="Arial"/>
              </a:rPr>
              <a:t> </a:t>
            </a:r>
            <a:r>
              <a:rPr sz="1600" b="1" spc="-5" dirty="0">
                <a:solidFill>
                  <a:srgbClr val="006600"/>
                </a:solidFill>
                <a:latin typeface="Arial"/>
                <a:cs typeface="Arial"/>
              </a:rPr>
              <a:t>en </a:t>
            </a:r>
            <a:r>
              <a:rPr sz="1600" b="1" dirty="0">
                <a:solidFill>
                  <a:srgbClr val="006600"/>
                </a:solidFill>
                <a:latin typeface="Arial"/>
                <a:cs typeface="Arial"/>
              </a:rPr>
              <a:t>la  </a:t>
            </a:r>
            <a:r>
              <a:rPr sz="1600" b="1" spc="-5" dirty="0" err="1">
                <a:solidFill>
                  <a:srgbClr val="006600"/>
                </a:solidFill>
                <a:latin typeface="Arial"/>
                <a:cs typeface="Arial"/>
              </a:rPr>
              <a:t>práctica</a:t>
            </a:r>
            <a:endParaRPr lang="es-ES" sz="1600" b="1" spc="-5" dirty="0">
              <a:solidFill>
                <a:srgbClr val="006600"/>
              </a:solidFill>
              <a:latin typeface="Arial"/>
              <a:cs typeface="Arial"/>
            </a:endParaRPr>
          </a:p>
          <a:p>
            <a:pPr marL="92075" marR="553720" algn="ctr">
              <a:lnSpc>
                <a:spcPct val="100000"/>
              </a:lnSpc>
              <a:spcBef>
                <a:spcPts val="100"/>
              </a:spcBef>
            </a:pPr>
            <a:r>
              <a:rPr sz="1600" b="1" spc="-10" dirty="0" err="1">
                <a:solidFill>
                  <a:srgbClr val="006600"/>
                </a:solidFill>
                <a:latin typeface="Arial"/>
                <a:cs typeface="Arial"/>
              </a:rPr>
              <a:t>Nivel</a:t>
            </a:r>
            <a:r>
              <a:rPr sz="1600" b="1" spc="-10" dirty="0">
                <a:solidFill>
                  <a:srgbClr val="006600"/>
                </a:solidFill>
                <a:latin typeface="Arial"/>
                <a:cs typeface="Arial"/>
              </a:rPr>
              <a:t> </a:t>
            </a:r>
            <a:r>
              <a:rPr sz="1600" b="1" dirty="0">
                <a:solidFill>
                  <a:srgbClr val="006600"/>
                </a:solidFill>
                <a:latin typeface="Arial"/>
                <a:cs typeface="Arial"/>
              </a:rPr>
              <a:t>de </a:t>
            </a:r>
            <a:r>
              <a:rPr sz="1600" b="1" spc="-5" dirty="0" err="1">
                <a:solidFill>
                  <a:srgbClr val="006600"/>
                </a:solidFill>
                <a:latin typeface="Arial"/>
                <a:cs typeface="Arial"/>
              </a:rPr>
              <a:t>de</a:t>
            </a:r>
            <a:r>
              <a:rPr sz="1600" b="1" spc="-15" dirty="0" err="1">
                <a:solidFill>
                  <a:srgbClr val="006600"/>
                </a:solidFill>
                <a:latin typeface="Arial"/>
                <a:cs typeface="Arial"/>
              </a:rPr>
              <a:t>s</a:t>
            </a:r>
            <a:r>
              <a:rPr sz="1600" b="1" spc="-5" dirty="0" err="1">
                <a:solidFill>
                  <a:srgbClr val="006600"/>
                </a:solidFill>
                <a:latin typeface="Arial"/>
                <a:cs typeface="Arial"/>
              </a:rPr>
              <a:t>e</a:t>
            </a:r>
            <a:r>
              <a:rPr sz="1600" b="1" spc="-15" dirty="0" err="1">
                <a:solidFill>
                  <a:srgbClr val="006600"/>
                </a:solidFill>
                <a:latin typeface="Arial"/>
                <a:cs typeface="Arial"/>
              </a:rPr>
              <a:t>m</a:t>
            </a:r>
            <a:r>
              <a:rPr sz="1600" b="1" dirty="0" err="1">
                <a:solidFill>
                  <a:srgbClr val="006600"/>
                </a:solidFill>
                <a:latin typeface="Arial"/>
                <a:cs typeface="Arial"/>
              </a:rPr>
              <a:t>peño</a:t>
            </a:r>
            <a:endParaRPr sz="1600" dirty="0">
              <a:latin typeface="Arial"/>
              <a:cs typeface="Arial"/>
            </a:endParaRPr>
          </a:p>
        </p:txBody>
      </p:sp>
      <p:sp>
        <p:nvSpPr>
          <p:cNvPr id="22" name="object 19"/>
          <p:cNvSpPr/>
          <p:nvPr/>
        </p:nvSpPr>
        <p:spPr>
          <a:xfrm>
            <a:off x="3801119" y="3077479"/>
            <a:ext cx="501393" cy="4572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0"/>
          <p:cNvSpPr/>
          <p:nvPr/>
        </p:nvSpPr>
        <p:spPr>
          <a:xfrm>
            <a:off x="6340429" y="3081790"/>
            <a:ext cx="499849" cy="4572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Rectángulo 23"/>
          <p:cNvSpPr/>
          <p:nvPr/>
        </p:nvSpPr>
        <p:spPr>
          <a:xfrm>
            <a:off x="5247211" y="1022281"/>
            <a:ext cx="2469609" cy="20385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54965" marR="287655" indent="-286385">
              <a:lnSpc>
                <a:spcPct val="99300"/>
              </a:lnSpc>
              <a:spcBef>
                <a:spcPts val="24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lang="es-CO" sz="1200" dirty="0">
                <a:latin typeface="Arial"/>
                <a:cs typeface="Arial"/>
              </a:rPr>
              <a:t>Qué </a:t>
            </a:r>
            <a:r>
              <a:rPr lang="es-CO" sz="1200" spc="-5" dirty="0">
                <a:latin typeface="Arial"/>
                <a:cs typeface="Arial"/>
              </a:rPr>
              <a:t>actitud</a:t>
            </a:r>
            <a:r>
              <a:rPr lang="es-CO" sz="1200" spc="-75" dirty="0">
                <a:latin typeface="Arial"/>
                <a:cs typeface="Arial"/>
              </a:rPr>
              <a:t> </a:t>
            </a:r>
            <a:r>
              <a:rPr lang="es-CO" sz="1200" dirty="0">
                <a:latin typeface="Arial"/>
                <a:cs typeface="Arial"/>
              </a:rPr>
              <a:t>tiene  </a:t>
            </a:r>
            <a:r>
              <a:rPr lang="es-CO" sz="1200" spc="-5" dirty="0">
                <a:latin typeface="Arial"/>
                <a:cs typeface="Arial"/>
              </a:rPr>
              <a:t>frente a eso </a:t>
            </a:r>
            <a:r>
              <a:rPr lang="es-CO" sz="1200" dirty="0">
                <a:latin typeface="Arial"/>
                <a:cs typeface="Arial"/>
              </a:rPr>
              <a:t>que  </a:t>
            </a:r>
            <a:r>
              <a:rPr lang="es-CO" sz="1200" spc="-5" dirty="0">
                <a:latin typeface="Arial"/>
                <a:cs typeface="Arial"/>
              </a:rPr>
              <a:t>sabe </a:t>
            </a:r>
            <a:r>
              <a:rPr lang="es-CO" sz="1200" dirty="0">
                <a:latin typeface="Arial"/>
                <a:cs typeface="Arial"/>
              </a:rPr>
              <a:t>y </a:t>
            </a:r>
            <a:r>
              <a:rPr lang="es-CO" sz="1200" spc="-5" dirty="0">
                <a:latin typeface="Arial"/>
                <a:cs typeface="Arial"/>
              </a:rPr>
              <a:t>cómo </a:t>
            </a:r>
            <a:r>
              <a:rPr lang="es-CO" sz="1200" dirty="0">
                <a:latin typeface="Arial"/>
                <a:cs typeface="Arial"/>
              </a:rPr>
              <a:t>lo  debe</a:t>
            </a:r>
            <a:r>
              <a:rPr lang="es-CO" sz="1200" spc="-10" dirty="0">
                <a:latin typeface="Arial"/>
                <a:cs typeface="Arial"/>
              </a:rPr>
              <a:t> </a:t>
            </a:r>
            <a:r>
              <a:rPr lang="es-CO" sz="1200" spc="-5" dirty="0">
                <a:latin typeface="Arial"/>
                <a:cs typeface="Arial"/>
              </a:rPr>
              <a:t>aplicar</a:t>
            </a:r>
            <a:endParaRPr lang="es-CO" sz="1200" dirty="0">
              <a:latin typeface="Arial"/>
              <a:cs typeface="Arial"/>
            </a:endParaRPr>
          </a:p>
          <a:p>
            <a:pPr marL="354965" marR="263525" indent="-286385">
              <a:lnSpc>
                <a:spcPts val="2110"/>
              </a:lnSpc>
              <a:spcBef>
                <a:spcPts val="16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lang="es-CO" sz="1200" dirty="0">
                <a:latin typeface="Arial"/>
                <a:cs typeface="Arial"/>
              </a:rPr>
              <a:t>Le </a:t>
            </a:r>
            <a:r>
              <a:rPr lang="es-CO" sz="1200" spc="-5" dirty="0">
                <a:latin typeface="Arial"/>
                <a:cs typeface="Arial"/>
              </a:rPr>
              <a:t>interesa</a:t>
            </a:r>
            <a:r>
              <a:rPr lang="es-CO" sz="1200" spc="-65" dirty="0">
                <a:latin typeface="Arial"/>
                <a:cs typeface="Arial"/>
              </a:rPr>
              <a:t> </a:t>
            </a:r>
            <a:r>
              <a:rPr lang="es-CO" sz="1200" spc="-5" dirty="0">
                <a:latin typeface="Arial"/>
                <a:cs typeface="Arial"/>
              </a:rPr>
              <a:t>saber </a:t>
            </a:r>
            <a:r>
              <a:rPr lang="es-CO" sz="1200" spc="-10" dirty="0">
                <a:latin typeface="Arial"/>
                <a:cs typeface="Arial"/>
              </a:rPr>
              <a:t>eso</a:t>
            </a:r>
            <a:endParaRPr lang="es-CO" sz="1200" dirty="0">
              <a:latin typeface="Arial"/>
              <a:cs typeface="Arial"/>
            </a:endParaRPr>
          </a:p>
          <a:p>
            <a:pPr marL="354965" marR="465455" indent="-286385">
              <a:lnSpc>
                <a:spcPts val="2110"/>
              </a:lnSpc>
              <a:spcBef>
                <a:spcPts val="10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lang="es-CO" sz="1200" dirty="0">
                <a:latin typeface="Arial"/>
                <a:cs typeface="Arial"/>
              </a:rPr>
              <a:t>Le gusta lo</a:t>
            </a:r>
            <a:r>
              <a:rPr lang="es-CO" sz="1200" spc="-110" dirty="0">
                <a:latin typeface="Arial"/>
                <a:cs typeface="Arial"/>
              </a:rPr>
              <a:t> </a:t>
            </a:r>
            <a:r>
              <a:rPr lang="es-CO" sz="1200" dirty="0">
                <a:latin typeface="Arial"/>
                <a:cs typeface="Arial"/>
              </a:rPr>
              <a:t>que  </a:t>
            </a:r>
            <a:r>
              <a:rPr lang="es-CO" sz="1200" spc="-5" dirty="0">
                <a:latin typeface="Arial"/>
                <a:cs typeface="Arial"/>
              </a:rPr>
              <a:t>sabe</a:t>
            </a:r>
            <a:r>
              <a:rPr lang="es-CO" sz="1200" spc="-10" dirty="0">
                <a:latin typeface="Arial"/>
                <a:cs typeface="Arial"/>
              </a:rPr>
              <a:t> </a:t>
            </a:r>
            <a:r>
              <a:rPr lang="es-CO" sz="1200" spc="-5" dirty="0">
                <a:latin typeface="Arial"/>
                <a:cs typeface="Arial"/>
              </a:rPr>
              <a:t>hacer</a:t>
            </a:r>
            <a:endParaRPr lang="es-CO" sz="1200" dirty="0">
              <a:latin typeface="Arial"/>
              <a:cs typeface="Arial"/>
            </a:endParaRPr>
          </a:p>
          <a:p>
            <a:pPr marL="354965" marR="108585" indent="-286385">
              <a:lnSpc>
                <a:spcPts val="2110"/>
              </a:lnSpc>
              <a:spcBef>
                <a:spcPts val="10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lang="es-CO" sz="1200" spc="-5" dirty="0">
                <a:latin typeface="Arial"/>
                <a:cs typeface="Arial"/>
              </a:rPr>
              <a:t>Se entusiasma</a:t>
            </a:r>
            <a:r>
              <a:rPr lang="es-CO" sz="1200" spc="-50" dirty="0">
                <a:latin typeface="Arial"/>
                <a:cs typeface="Arial"/>
              </a:rPr>
              <a:t> </a:t>
            </a:r>
            <a:r>
              <a:rPr lang="es-CO" sz="1200" dirty="0">
                <a:latin typeface="Arial"/>
                <a:cs typeface="Arial"/>
              </a:rPr>
              <a:t>por  </a:t>
            </a:r>
            <a:r>
              <a:rPr lang="es-CO" sz="1200" spc="-5" dirty="0">
                <a:latin typeface="Arial"/>
                <a:cs typeface="Arial"/>
              </a:rPr>
              <a:t>saber hacer</a:t>
            </a:r>
            <a:r>
              <a:rPr lang="es-CO" sz="1200" spc="-20" dirty="0">
                <a:latin typeface="Arial"/>
                <a:cs typeface="Arial"/>
              </a:rPr>
              <a:t> </a:t>
            </a:r>
            <a:r>
              <a:rPr lang="es-CO" sz="1200" spc="-5" dirty="0">
                <a:latin typeface="Arial"/>
                <a:cs typeface="Arial"/>
              </a:rPr>
              <a:t>eso</a:t>
            </a:r>
            <a:endParaRPr lang="es-CO" sz="1200" dirty="0">
              <a:latin typeface="Arial"/>
              <a:cs typeface="Arial"/>
            </a:endParaRPr>
          </a:p>
        </p:txBody>
      </p:sp>
      <p:sp>
        <p:nvSpPr>
          <p:cNvPr id="25" name="object 20"/>
          <p:cNvSpPr/>
          <p:nvPr/>
        </p:nvSpPr>
        <p:spPr>
          <a:xfrm>
            <a:off x="1249880" y="3085286"/>
            <a:ext cx="499849" cy="4572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80038313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/>
          <p:cNvSpPr txBox="1"/>
          <p:nvPr/>
        </p:nvSpPr>
        <p:spPr>
          <a:xfrm>
            <a:off x="429061" y="118191"/>
            <a:ext cx="572657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b="1" dirty="0">
                <a:solidFill>
                  <a:srgbClr val="00B050"/>
                </a:solidFill>
              </a:rPr>
              <a:t>¿Qué es evaluar por competencias?</a:t>
            </a:r>
          </a:p>
        </p:txBody>
      </p:sp>
      <p:sp>
        <p:nvSpPr>
          <p:cNvPr id="4" name="Rectángulo 3"/>
          <p:cNvSpPr/>
          <p:nvPr/>
        </p:nvSpPr>
        <p:spPr>
          <a:xfrm>
            <a:off x="189355" y="641411"/>
            <a:ext cx="803744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5322570" algn="l"/>
              </a:tabLst>
            </a:pPr>
            <a:r>
              <a:rPr lang="es-CO" sz="1600" b="1" spc="-105" dirty="0">
                <a:latin typeface="Lucida Sans"/>
                <a:cs typeface="Lucida Sans"/>
              </a:rPr>
              <a:t>Recopilar </a:t>
            </a:r>
            <a:r>
              <a:rPr lang="es-CO" sz="1600" b="1" spc="-65" dirty="0">
                <a:latin typeface="Arial"/>
                <a:cs typeface="Arial"/>
              </a:rPr>
              <a:t>información  </a:t>
            </a:r>
            <a:r>
              <a:rPr lang="es-CO" sz="1600" b="1" spc="-90" dirty="0">
                <a:latin typeface="Lucida Sans"/>
                <a:cs typeface="Lucida Sans"/>
              </a:rPr>
              <a:t>de </a:t>
            </a:r>
            <a:r>
              <a:rPr lang="es-CO" sz="1600" b="1" spc="-114" dirty="0">
                <a:latin typeface="Lucida Sans"/>
                <a:cs typeface="Lucida Sans"/>
              </a:rPr>
              <a:t>evidencias</a:t>
            </a:r>
            <a:r>
              <a:rPr lang="es-CO" sz="1600" b="1" spc="180" dirty="0">
                <a:latin typeface="Lucida Sans"/>
                <a:cs typeface="Lucida Sans"/>
              </a:rPr>
              <a:t> </a:t>
            </a:r>
            <a:r>
              <a:rPr lang="es-CO" sz="1600" b="1" spc="-110" dirty="0">
                <a:latin typeface="Lucida Sans"/>
                <a:cs typeface="Lucida Sans"/>
              </a:rPr>
              <a:t>que</a:t>
            </a:r>
            <a:r>
              <a:rPr lang="es-CO" sz="1600" b="1" spc="70" dirty="0">
                <a:latin typeface="Lucida Sans"/>
                <a:cs typeface="Lucida Sans"/>
              </a:rPr>
              <a:t> </a:t>
            </a:r>
            <a:r>
              <a:rPr lang="es-CO" sz="1600" b="1" spc="-140" dirty="0">
                <a:latin typeface="Lucida Sans"/>
                <a:cs typeface="Lucida Sans"/>
              </a:rPr>
              <a:t>permite </a:t>
            </a:r>
            <a:r>
              <a:rPr lang="es-CO" sz="1600" b="1" spc="-105" dirty="0">
                <a:latin typeface="Lucida Sans"/>
                <a:cs typeface="Lucida Sans"/>
              </a:rPr>
              <a:t>dar </a:t>
            </a:r>
            <a:r>
              <a:rPr lang="es-CO" sz="1600" b="1" spc="-160" dirty="0">
                <a:latin typeface="Lucida Sans"/>
                <a:cs typeface="Lucida Sans"/>
              </a:rPr>
              <a:t>un </a:t>
            </a:r>
            <a:r>
              <a:rPr lang="es-CO" sz="1600" b="1" spc="-155" dirty="0">
                <a:latin typeface="Lucida Sans"/>
                <a:cs typeface="Lucida Sans"/>
              </a:rPr>
              <a:t>juicio </a:t>
            </a:r>
            <a:r>
              <a:rPr lang="es-CO" sz="1600" b="1" spc="-90" dirty="0">
                <a:latin typeface="Lucida Sans"/>
                <a:cs typeface="Lucida Sans"/>
              </a:rPr>
              <a:t>de</a:t>
            </a:r>
            <a:r>
              <a:rPr lang="es-CO" sz="1600" b="1" spc="-245" dirty="0">
                <a:latin typeface="Lucida Sans"/>
                <a:cs typeface="Lucida Sans"/>
              </a:rPr>
              <a:t> </a:t>
            </a:r>
            <a:r>
              <a:rPr lang="es-CO" sz="1600" b="1" spc="-145" dirty="0">
                <a:latin typeface="Lucida Sans"/>
                <a:cs typeface="Lucida Sans"/>
              </a:rPr>
              <a:t>valor </a:t>
            </a:r>
            <a:r>
              <a:rPr lang="es-CO" sz="1600" b="1" spc="-130" dirty="0">
                <a:latin typeface="Lucida Sans"/>
                <a:cs typeface="Lucida Sans"/>
              </a:rPr>
              <a:t>sobre el </a:t>
            </a:r>
            <a:r>
              <a:rPr lang="es-CO" sz="1600" b="1" spc="-40" dirty="0">
                <a:latin typeface="Arial"/>
                <a:cs typeface="Arial"/>
              </a:rPr>
              <a:t>desempeño del</a:t>
            </a:r>
            <a:r>
              <a:rPr lang="es-CO" sz="1600" b="1" spc="-125" dirty="0">
                <a:latin typeface="Lucida Sans"/>
                <a:cs typeface="Lucida Sans"/>
              </a:rPr>
              <a:t> </a:t>
            </a:r>
            <a:r>
              <a:rPr lang="es-CO" sz="1600" b="1" spc="-114" dirty="0">
                <a:latin typeface="Lucida Sans"/>
                <a:cs typeface="Lucida Sans"/>
              </a:rPr>
              <a:t>estudiante. </a:t>
            </a:r>
            <a:r>
              <a:rPr lang="es-CO" sz="1600" b="1" spc="15" dirty="0">
                <a:latin typeface="Lucida Sans"/>
                <a:cs typeface="Lucida Sans"/>
              </a:rPr>
              <a:t>Se</a:t>
            </a:r>
            <a:r>
              <a:rPr lang="es-CO" sz="1600" b="1" spc="-200" dirty="0">
                <a:latin typeface="Lucida Sans"/>
                <a:cs typeface="Lucida Sans"/>
              </a:rPr>
              <a:t> </a:t>
            </a:r>
            <a:r>
              <a:rPr lang="es-CO" sz="1600" b="1" spc="-110" dirty="0">
                <a:latin typeface="Lucida Sans"/>
                <a:cs typeface="Lucida Sans"/>
              </a:rPr>
              <a:t>pueden</a:t>
            </a:r>
            <a:r>
              <a:rPr lang="es-CO" sz="1600" b="1" spc="-229" dirty="0">
                <a:latin typeface="Lucida Sans"/>
                <a:cs typeface="Lucida Sans"/>
              </a:rPr>
              <a:t> </a:t>
            </a:r>
            <a:r>
              <a:rPr lang="es-CO" sz="1600" b="1" spc="-170" dirty="0">
                <a:latin typeface="Lucida Sans"/>
                <a:cs typeface="Lucida Sans"/>
              </a:rPr>
              <a:t>utilizar</a:t>
            </a:r>
            <a:r>
              <a:rPr lang="es-CO" sz="1600" b="1" spc="-215" dirty="0">
                <a:latin typeface="Lucida Sans"/>
                <a:cs typeface="Lucida Sans"/>
              </a:rPr>
              <a:t> </a:t>
            </a:r>
            <a:r>
              <a:rPr lang="es-CO" sz="1600" b="1" spc="-135" dirty="0">
                <a:latin typeface="Lucida Sans"/>
                <a:cs typeface="Lucida Sans"/>
              </a:rPr>
              <a:t>diferentes</a:t>
            </a:r>
            <a:r>
              <a:rPr lang="es-CO" sz="1600" b="1" spc="-210" dirty="0">
                <a:latin typeface="Lucida Sans"/>
                <a:cs typeface="Lucida Sans"/>
              </a:rPr>
              <a:t> </a:t>
            </a:r>
            <a:r>
              <a:rPr lang="es-CO" sz="1600" b="1" spc="-55" dirty="0">
                <a:latin typeface="Arial"/>
                <a:cs typeface="Arial"/>
              </a:rPr>
              <a:t>métodos</a:t>
            </a:r>
            <a:r>
              <a:rPr lang="es-CO" sz="1600" b="1" spc="-140" dirty="0">
                <a:latin typeface="Arial"/>
                <a:cs typeface="Arial"/>
              </a:rPr>
              <a:t> </a:t>
            </a:r>
            <a:r>
              <a:rPr lang="es-CO" sz="1600" b="1" spc="-85" dirty="0">
                <a:latin typeface="Lucida Sans"/>
                <a:cs typeface="Lucida Sans"/>
              </a:rPr>
              <a:t>de</a:t>
            </a:r>
            <a:r>
              <a:rPr lang="es-CO" sz="1600" b="1" spc="-200" dirty="0">
                <a:latin typeface="Lucida Sans"/>
                <a:cs typeface="Lucida Sans"/>
              </a:rPr>
              <a:t> </a:t>
            </a:r>
            <a:r>
              <a:rPr lang="es-CO" sz="1600" b="1" spc="-50" dirty="0">
                <a:latin typeface="Arial"/>
                <a:cs typeface="Arial"/>
              </a:rPr>
              <a:t>evaluación</a:t>
            </a:r>
            <a:r>
              <a:rPr lang="es-CO" sz="1600" b="1" spc="-50" dirty="0">
                <a:latin typeface="Lucida Sans"/>
                <a:cs typeface="Arial"/>
              </a:rPr>
              <a:t>:</a:t>
            </a:r>
            <a:endParaRPr lang="es-CO" sz="1600" dirty="0">
              <a:latin typeface="Lucida Sans"/>
              <a:cs typeface="Lucida Sans"/>
            </a:endParaRPr>
          </a:p>
        </p:txBody>
      </p:sp>
      <p:graphicFrame>
        <p:nvGraphicFramePr>
          <p:cNvPr id="5" name="object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01014729"/>
              </p:ext>
            </p:extLst>
          </p:nvPr>
        </p:nvGraphicFramePr>
        <p:xfrm>
          <a:off x="525516" y="1352895"/>
          <a:ext cx="6978869" cy="3640986"/>
        </p:xfrm>
        <a:graphic>
          <a:graphicData uri="http://schemas.openxmlformats.org/drawingml/2006/table">
            <a:tbl>
              <a:tblPr firstRow="1" bandRow="1">
                <a:tableStyleId>{69C7853C-536D-4A76-A0AE-DD22124D55A5}</a:tableStyleId>
              </a:tblPr>
              <a:tblGrid>
                <a:gridCol w="697886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17967">
                <a:tc>
                  <a:txBody>
                    <a:bodyPr/>
                    <a:lstStyle/>
                    <a:p>
                      <a:pPr marL="8890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/>
                        <a:t>METODOLOGÍAS </a:t>
                      </a:r>
                      <a:r>
                        <a:rPr lang="en-US" sz="2000" spc="-5" dirty="0"/>
                        <a:t>ACTIVAS </a:t>
                      </a:r>
                      <a:r>
                        <a:rPr lang="en-US" sz="2000" dirty="0"/>
                        <a:t>DE</a:t>
                      </a:r>
                      <a:r>
                        <a:rPr lang="en-US" sz="2000" spc="-50" dirty="0"/>
                        <a:t> </a:t>
                      </a:r>
                      <a:r>
                        <a:rPr lang="en-US" sz="2000" dirty="0"/>
                        <a:t>EVALUACIÓN</a:t>
                      </a:r>
                      <a:endParaRPr lang="en-US" sz="2000" dirty="0">
                        <a:latin typeface="Calibri"/>
                        <a:cs typeface="Calibri"/>
                      </a:endParaRPr>
                    </a:p>
                  </a:txBody>
                  <a:tcPr marL="0" marR="0" marT="508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64930">
                <a:tc>
                  <a:txBody>
                    <a:bodyPr/>
                    <a:lstStyle/>
                    <a:p>
                      <a:pPr marL="83820">
                        <a:lnSpc>
                          <a:spcPct val="100000"/>
                        </a:lnSpc>
                        <a:spcBef>
                          <a:spcPts val="500"/>
                        </a:spcBef>
                      </a:pPr>
                      <a:r>
                        <a:rPr sz="1100" spc="-5" dirty="0"/>
                        <a:t>Técnicas </a:t>
                      </a:r>
                      <a:r>
                        <a:rPr sz="1100" dirty="0"/>
                        <a:t>de exposición oral (exposición, </a:t>
                      </a:r>
                      <a:r>
                        <a:rPr sz="1100" spc="-5" dirty="0"/>
                        <a:t>foro, </a:t>
                      </a:r>
                      <a:r>
                        <a:rPr sz="1100" dirty="0"/>
                        <a:t>panel, </a:t>
                      </a:r>
                      <a:r>
                        <a:rPr sz="1100" spc="-5" dirty="0"/>
                        <a:t>simposio, mesa</a:t>
                      </a:r>
                      <a:r>
                        <a:rPr sz="1100" spc="-229" dirty="0"/>
                        <a:t> </a:t>
                      </a:r>
                      <a:r>
                        <a:rPr sz="1100" spc="-5" dirty="0"/>
                        <a:t>redonda,</a:t>
                      </a:r>
                      <a:endParaRPr sz="1100" dirty="0"/>
                    </a:p>
                    <a:p>
                      <a:pPr marL="43815">
                        <a:lnSpc>
                          <a:spcPct val="100000"/>
                        </a:lnSpc>
                        <a:spcBef>
                          <a:spcPts val="840"/>
                        </a:spcBef>
                      </a:pPr>
                      <a:r>
                        <a:rPr sz="1100" dirty="0"/>
                        <a:t>debate,</a:t>
                      </a:r>
                      <a:r>
                        <a:rPr sz="1100" spc="-50" dirty="0"/>
                        <a:t> </a:t>
                      </a:r>
                      <a:r>
                        <a:rPr sz="1100" spc="-5" dirty="0"/>
                        <a:t>etc.).</a:t>
                      </a:r>
                      <a:endParaRPr sz="1100" dirty="0">
                        <a:latin typeface="Calibri"/>
                        <a:cs typeface="Calibri"/>
                      </a:endParaRPr>
                    </a:p>
                  </a:txBody>
                  <a:tcPr marL="0" marR="0" marT="6350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26565">
                <a:tc>
                  <a:txBody>
                    <a:bodyPr/>
                    <a:lstStyle/>
                    <a:p>
                      <a:pPr marL="43815">
                        <a:lnSpc>
                          <a:spcPct val="100000"/>
                        </a:lnSpc>
                        <a:spcBef>
                          <a:spcPts val="500"/>
                        </a:spcBef>
                      </a:pPr>
                      <a:r>
                        <a:rPr sz="1100" dirty="0"/>
                        <a:t>Situaciones problémicas</a:t>
                      </a:r>
                      <a:r>
                        <a:rPr sz="1100" spc="-85" dirty="0"/>
                        <a:t> </a:t>
                      </a:r>
                      <a:r>
                        <a:rPr sz="1100" dirty="0"/>
                        <a:t>/dilemas.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6350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26565">
                <a:tc>
                  <a:txBody>
                    <a:bodyPr/>
                    <a:lstStyle/>
                    <a:p>
                      <a:pPr marL="43815">
                        <a:lnSpc>
                          <a:spcPct val="100000"/>
                        </a:lnSpc>
                        <a:spcBef>
                          <a:spcPts val="500"/>
                        </a:spcBef>
                      </a:pPr>
                      <a:r>
                        <a:rPr sz="1100" dirty="0"/>
                        <a:t>Estudio de</a:t>
                      </a:r>
                      <a:r>
                        <a:rPr sz="1100" spc="-50" dirty="0"/>
                        <a:t> </a:t>
                      </a:r>
                      <a:r>
                        <a:rPr sz="1100" dirty="0"/>
                        <a:t>caso.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6350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26565">
                <a:tc>
                  <a:txBody>
                    <a:bodyPr/>
                    <a:lstStyle/>
                    <a:p>
                      <a:pPr marL="43815">
                        <a:lnSpc>
                          <a:spcPct val="100000"/>
                        </a:lnSpc>
                        <a:spcBef>
                          <a:spcPts val="500"/>
                        </a:spcBef>
                      </a:pPr>
                      <a:r>
                        <a:rPr sz="1100" dirty="0"/>
                        <a:t>Control de</a:t>
                      </a:r>
                      <a:r>
                        <a:rPr sz="1100" spc="-60" dirty="0"/>
                        <a:t> </a:t>
                      </a:r>
                      <a:r>
                        <a:rPr sz="1100" dirty="0"/>
                        <a:t>lectura.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6350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26565">
                <a:tc>
                  <a:txBody>
                    <a:bodyPr/>
                    <a:lstStyle/>
                    <a:p>
                      <a:pPr marL="43815">
                        <a:lnSpc>
                          <a:spcPct val="100000"/>
                        </a:lnSpc>
                        <a:spcBef>
                          <a:spcPts val="505"/>
                        </a:spcBef>
                      </a:pPr>
                      <a:r>
                        <a:rPr sz="1100" spc="-5" dirty="0"/>
                        <a:t>Taller </a:t>
                      </a:r>
                      <a:r>
                        <a:rPr sz="1100" dirty="0"/>
                        <a:t>de</a:t>
                      </a:r>
                      <a:r>
                        <a:rPr sz="1100" spc="-45" dirty="0"/>
                        <a:t> </a:t>
                      </a:r>
                      <a:r>
                        <a:rPr sz="1100" dirty="0"/>
                        <a:t>aplicación.</a:t>
                      </a:r>
                      <a:endParaRPr sz="1100" dirty="0">
                        <a:latin typeface="Calibri"/>
                        <a:cs typeface="Calibri"/>
                      </a:endParaRPr>
                    </a:p>
                  </a:txBody>
                  <a:tcPr marL="0" marR="0" marT="64135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69186">
                <a:tc>
                  <a:txBody>
                    <a:bodyPr/>
                    <a:lstStyle/>
                    <a:p>
                      <a:pPr marL="43815">
                        <a:lnSpc>
                          <a:spcPct val="100000"/>
                        </a:lnSpc>
                        <a:spcBef>
                          <a:spcPts val="505"/>
                        </a:spcBef>
                      </a:pPr>
                      <a:r>
                        <a:rPr sz="1100" spc="-5" dirty="0"/>
                        <a:t>Representaciones gráficas (mapas conceptuales, mapas mentales,</a:t>
                      </a:r>
                      <a:r>
                        <a:rPr sz="1100" spc="-130" dirty="0"/>
                        <a:t> </a:t>
                      </a:r>
                      <a:r>
                        <a:rPr sz="1100" spc="-5" dirty="0"/>
                        <a:t>flujogramas,</a:t>
                      </a:r>
                      <a:endParaRPr sz="1100" dirty="0"/>
                    </a:p>
                    <a:p>
                      <a:pPr marL="43815">
                        <a:lnSpc>
                          <a:spcPct val="100000"/>
                        </a:lnSpc>
                        <a:spcBef>
                          <a:spcPts val="840"/>
                        </a:spcBef>
                      </a:pPr>
                      <a:r>
                        <a:rPr sz="1100" spc="-5" dirty="0"/>
                        <a:t>esquemas, </a:t>
                      </a:r>
                      <a:r>
                        <a:rPr sz="1100" dirty="0"/>
                        <a:t>dibujos,</a:t>
                      </a:r>
                      <a:r>
                        <a:rPr sz="1100" spc="-60" dirty="0"/>
                        <a:t> </a:t>
                      </a:r>
                      <a:r>
                        <a:rPr sz="1100" spc="-5" dirty="0"/>
                        <a:t>etc).</a:t>
                      </a:r>
                      <a:endParaRPr sz="1100" dirty="0">
                        <a:latin typeface="Calibri"/>
                        <a:cs typeface="Calibri"/>
                      </a:endParaRPr>
                    </a:p>
                  </a:txBody>
                  <a:tcPr marL="0" marR="0" marT="64135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26565">
                <a:tc>
                  <a:txBody>
                    <a:bodyPr/>
                    <a:lstStyle/>
                    <a:p>
                      <a:pPr marL="43815">
                        <a:lnSpc>
                          <a:spcPct val="100000"/>
                        </a:lnSpc>
                        <a:spcBef>
                          <a:spcPts val="505"/>
                        </a:spcBef>
                      </a:pPr>
                      <a:r>
                        <a:rPr sz="1100" dirty="0"/>
                        <a:t>Consulta y uso de base de datos.</a:t>
                      </a:r>
                      <a:r>
                        <a:rPr sz="1100" spc="-160" dirty="0"/>
                        <a:t> </a:t>
                      </a:r>
                      <a:r>
                        <a:rPr sz="1100" dirty="0"/>
                        <a:t>Bibliografías.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64135" marB="0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26565">
                <a:tc>
                  <a:txBody>
                    <a:bodyPr/>
                    <a:lstStyle/>
                    <a:p>
                      <a:pPr marL="43815">
                        <a:lnSpc>
                          <a:spcPct val="100000"/>
                        </a:lnSpc>
                        <a:spcBef>
                          <a:spcPts val="505"/>
                        </a:spcBef>
                      </a:pPr>
                      <a:r>
                        <a:rPr sz="1100" dirty="0"/>
                        <a:t>Ensayo.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64135" marB="0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26565">
                <a:tc>
                  <a:txBody>
                    <a:bodyPr/>
                    <a:lstStyle/>
                    <a:p>
                      <a:pPr marL="43815">
                        <a:lnSpc>
                          <a:spcPct val="100000"/>
                        </a:lnSpc>
                        <a:spcBef>
                          <a:spcPts val="505"/>
                        </a:spcBef>
                      </a:pPr>
                      <a:r>
                        <a:rPr sz="1100" dirty="0"/>
                        <a:t>Desarrollo de</a:t>
                      </a:r>
                      <a:r>
                        <a:rPr sz="1100" spc="-60" dirty="0"/>
                        <a:t> </a:t>
                      </a:r>
                      <a:r>
                        <a:rPr sz="1100" dirty="0"/>
                        <a:t>proyectos.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64135" marB="0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651433">
                <a:tc>
                  <a:txBody>
                    <a:bodyPr/>
                    <a:lstStyle/>
                    <a:p>
                      <a:pPr marL="43815" marR="278765">
                        <a:lnSpc>
                          <a:spcPts val="2520"/>
                        </a:lnSpc>
                        <a:spcBef>
                          <a:spcPts val="855"/>
                        </a:spcBef>
                      </a:pPr>
                      <a:r>
                        <a:rPr sz="1100" dirty="0"/>
                        <a:t>Uso de herramientas </a:t>
                      </a:r>
                      <a:r>
                        <a:rPr sz="1100" spc="-5" dirty="0"/>
                        <a:t>web. 2.0 </a:t>
                      </a:r>
                      <a:r>
                        <a:rPr sz="1100" dirty="0"/>
                        <a:t>(Wikis, </a:t>
                      </a:r>
                      <a:r>
                        <a:rPr sz="1100" spc="-5" dirty="0"/>
                        <a:t>wix, </a:t>
                      </a:r>
                      <a:r>
                        <a:rPr sz="1100" dirty="0"/>
                        <a:t>blog, </a:t>
                      </a:r>
                      <a:r>
                        <a:rPr sz="1100" spc="-5" dirty="0"/>
                        <a:t>blogger, webnode, eduportafolio,  </a:t>
                      </a:r>
                      <a:r>
                        <a:rPr sz="1100" spc="-5" dirty="0" err="1"/>
                        <a:t>wikispace</a:t>
                      </a:r>
                      <a:r>
                        <a:rPr lang="es-ES" sz="1100" spc="-5" dirty="0"/>
                        <a:t>,</a:t>
                      </a:r>
                      <a:r>
                        <a:rPr lang="es-ES" sz="1100" spc="-5" baseline="0" dirty="0"/>
                        <a:t> t</a:t>
                      </a:r>
                      <a:r>
                        <a:rPr sz="1100" dirty="0" err="1"/>
                        <a:t>ambién</a:t>
                      </a:r>
                      <a:r>
                        <a:rPr lang="es-ES" sz="1100" baseline="0" dirty="0"/>
                        <a:t> </a:t>
                      </a:r>
                      <a:r>
                        <a:rPr sz="1100" dirty="0"/>
                        <a:t>se </a:t>
                      </a:r>
                      <a:r>
                        <a:rPr sz="1100" spc="-5" dirty="0" err="1"/>
                        <a:t>consideran</a:t>
                      </a:r>
                      <a:r>
                        <a:rPr lang="es-ES" sz="1100" spc="-125" baseline="0" dirty="0"/>
                        <a:t> </a:t>
                      </a:r>
                      <a:r>
                        <a:rPr sz="1100" spc="-5" dirty="0" err="1"/>
                        <a:t>vídeos</a:t>
                      </a:r>
                      <a:r>
                        <a:rPr sz="1100" spc="-5" dirty="0"/>
                        <a:t>).</a:t>
                      </a:r>
                      <a:endParaRPr sz="1100" dirty="0">
                        <a:latin typeface="Calibri"/>
                        <a:cs typeface="Calibri"/>
                      </a:endParaRPr>
                    </a:p>
                  </a:txBody>
                  <a:tcPr marL="0" marR="0" marT="108585" marB="0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1054103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6"/>
          <p:cNvSpPr/>
          <p:nvPr/>
        </p:nvSpPr>
        <p:spPr>
          <a:xfrm>
            <a:off x="122663" y="0"/>
            <a:ext cx="7761249" cy="5143499"/>
          </a:xfrm>
          <a:prstGeom prst="rect">
            <a:avLst/>
          </a:prstGeom>
          <a:blipFill>
            <a:blip r:embed="rId2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aturation sat="400000"/>
                      </a14:imgEffect>
                    </a14:imgLayer>
                  </a14:imgProps>
                </a:ext>
              </a:extLst>
            </a:blip>
            <a:srcRect/>
            <a:stretch>
              <a:fillRect l="-1" t="-1402" r="-853" b="-4498"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98111044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Resultado de imagen para recopilacion de informacio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03649" y="1581169"/>
            <a:ext cx="3914078" cy="26093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object 5"/>
          <p:cNvSpPr txBox="1"/>
          <p:nvPr/>
        </p:nvSpPr>
        <p:spPr>
          <a:xfrm>
            <a:off x="168677" y="862400"/>
            <a:ext cx="5228513" cy="2160995"/>
          </a:xfrm>
          <a:prstGeom prst="rightArrow">
            <a:avLst/>
          </a:prstGeom>
          <a:ln w="28575">
            <a:solidFill>
              <a:srgbClr val="00B050"/>
            </a:solidFill>
          </a:ln>
        </p:spPr>
        <p:txBody>
          <a:bodyPr vert="horz" wrap="square" lIns="0" tIns="34925" rIns="0" bIns="0" rtlCol="0">
            <a:spAutoFit/>
          </a:bodyPr>
          <a:lstStyle/>
          <a:p>
            <a:pPr marL="12700" marR="5080" algn="ctr">
              <a:lnSpc>
                <a:spcPct val="95000"/>
              </a:lnSpc>
              <a:spcBef>
                <a:spcPts val="275"/>
              </a:spcBef>
            </a:pPr>
            <a:r>
              <a:rPr sz="2400" spc="-160" dirty="0">
                <a:latin typeface="Arial"/>
                <a:cs typeface="Arial"/>
              </a:rPr>
              <a:t>Recopilar</a:t>
            </a:r>
            <a:r>
              <a:rPr sz="2400" spc="-305" dirty="0">
                <a:latin typeface="Arial"/>
                <a:cs typeface="Arial"/>
              </a:rPr>
              <a:t> </a:t>
            </a:r>
            <a:r>
              <a:rPr sz="2400" spc="-175" dirty="0">
                <a:latin typeface="Arial"/>
                <a:cs typeface="Arial"/>
              </a:rPr>
              <a:t>información  </a:t>
            </a:r>
            <a:r>
              <a:rPr sz="2400" spc="-110" dirty="0">
                <a:latin typeface="Arial"/>
                <a:cs typeface="Arial"/>
              </a:rPr>
              <a:t>de </a:t>
            </a:r>
            <a:r>
              <a:rPr sz="2400" spc="-165" dirty="0">
                <a:latin typeface="Arial"/>
                <a:cs typeface="Arial"/>
              </a:rPr>
              <a:t>evidencias </a:t>
            </a:r>
            <a:r>
              <a:rPr sz="2400" spc="-145" dirty="0">
                <a:latin typeface="Arial"/>
                <a:cs typeface="Arial"/>
              </a:rPr>
              <a:t>que  </a:t>
            </a:r>
            <a:r>
              <a:rPr sz="2400" spc="-140" dirty="0">
                <a:latin typeface="Arial"/>
                <a:cs typeface="Arial"/>
              </a:rPr>
              <a:t>permite </a:t>
            </a:r>
            <a:r>
              <a:rPr sz="2400" spc="-95" dirty="0">
                <a:latin typeface="Arial"/>
                <a:cs typeface="Arial"/>
              </a:rPr>
              <a:t>dar </a:t>
            </a:r>
            <a:r>
              <a:rPr sz="2400" spc="-215" dirty="0">
                <a:latin typeface="Arial"/>
                <a:cs typeface="Arial"/>
              </a:rPr>
              <a:t>un juicio  </a:t>
            </a:r>
            <a:r>
              <a:rPr sz="2400" spc="-105" dirty="0">
                <a:latin typeface="Arial"/>
                <a:cs typeface="Arial"/>
              </a:rPr>
              <a:t>de </a:t>
            </a:r>
            <a:r>
              <a:rPr sz="2400" spc="-175" dirty="0">
                <a:latin typeface="Arial"/>
                <a:cs typeface="Arial"/>
              </a:rPr>
              <a:t>valor </a:t>
            </a:r>
            <a:r>
              <a:rPr sz="2400" spc="-185" dirty="0">
                <a:latin typeface="Arial"/>
                <a:cs typeface="Arial"/>
              </a:rPr>
              <a:t>sobre </a:t>
            </a:r>
            <a:r>
              <a:rPr sz="2400" spc="-165" dirty="0">
                <a:latin typeface="Arial"/>
                <a:cs typeface="Arial"/>
              </a:rPr>
              <a:t>el  </a:t>
            </a:r>
            <a:r>
              <a:rPr sz="2400" spc="-160" dirty="0">
                <a:latin typeface="Arial"/>
                <a:cs typeface="Arial"/>
              </a:rPr>
              <a:t>desempeño </a:t>
            </a:r>
            <a:r>
              <a:rPr sz="2400" spc="-150" dirty="0">
                <a:latin typeface="Arial"/>
                <a:cs typeface="Arial"/>
              </a:rPr>
              <a:t>del  </a:t>
            </a:r>
            <a:r>
              <a:rPr sz="2400" spc="-145" dirty="0" err="1">
                <a:latin typeface="Arial"/>
                <a:cs typeface="Arial"/>
              </a:rPr>
              <a:t>estudiante</a:t>
            </a:r>
            <a:endParaRPr sz="240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157371344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1135</TotalTime>
  <Words>1466</Words>
  <Application>Microsoft Office PowerPoint</Application>
  <PresentationFormat>Presentación en pantalla (16:9)</PresentationFormat>
  <Paragraphs>127</Paragraphs>
  <Slides>36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36</vt:i4>
      </vt:variant>
    </vt:vector>
  </HeadingPairs>
  <TitlesOfParts>
    <vt:vector size="42" baseType="lpstr">
      <vt:lpstr>Arial</vt:lpstr>
      <vt:lpstr>Calibri</vt:lpstr>
      <vt:lpstr>Lucida Sans</vt:lpstr>
      <vt:lpstr>Microsoft Sans Serif</vt:lpstr>
      <vt:lpstr>Times New Roman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Para evaluar la competencia es necesario tener claro lo siguiente: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Se recomienda que el texto del caso esté escrito en  forma narrativa, aunque los textos pueden ser de diferentes  tipos: expositivo, argumentativo, descriptivo, explicativo,  informativo. Recuerde que el caso debe presentar una  problemática de una empresa o una situación en particular.</vt:lpstr>
      <vt:lpstr>Presentación de PowerPoint</vt:lpstr>
      <vt:lpstr>Pregunta o enunciado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>UNIVERSIDAD EAN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UNIVERSIDAD EAN</dc:creator>
  <cp:lastModifiedBy>EAN</cp:lastModifiedBy>
  <cp:revision>49</cp:revision>
  <dcterms:created xsi:type="dcterms:W3CDTF">2018-10-16T22:27:03Z</dcterms:created>
  <dcterms:modified xsi:type="dcterms:W3CDTF">2021-02-17T13:39:36Z</dcterms:modified>
</cp:coreProperties>
</file>