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Educación Ambiental</a:t>
            </a:r>
            <a:endParaRPr lang="es-ES" sz="2400" dirty="0">
              <a:solidFill>
                <a:schemeClr val="bg1"/>
              </a:solidFill>
            </a:endParaRPr>
          </a:p>
        </p:txBody>
      </p:sp>
      <p:pic>
        <p:nvPicPr>
          <p:cNvPr id="7" name="Imagen 6">
            <a:extLst>
              <a:ext uri="{FF2B5EF4-FFF2-40B4-BE49-F238E27FC236}">
                <a16:creationId xmlns:a16="http://schemas.microsoft.com/office/drawing/2014/main" id="{36D40D4C-265D-4F8A-BCA5-1D30E2D70EBD}"/>
              </a:ext>
            </a:extLst>
          </p:cNvPr>
          <p:cNvPicPr>
            <a:picLocks noChangeAspect="1"/>
          </p:cNvPicPr>
          <p:nvPr/>
        </p:nvPicPr>
        <p:blipFill>
          <a:blip r:embed="rId3"/>
          <a:stretch>
            <a:fillRect/>
          </a:stretch>
        </p:blipFill>
        <p:spPr>
          <a:xfrm>
            <a:off x="5962310" y="4049317"/>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En 1970, la UNESCO definió la Educación Ambiental en las siguientes palabras: "La educación ambiental es el proceso que consiste en reconocer valores y aclarar conceptos con el objeto de fomentar destrezas y actitudes necesarias para comprender y apreciar las interacciones entre el hombre, su cultura y su medio biofísico. La educación ambiental entraña también la participación activa a la hora de tomar decisiones y en la propia elaboración de un código de comportamiento con respecto a cuestiones relacionadas con la calidad del ambiente".</a:t>
            </a:r>
          </a:p>
        </p:txBody>
      </p:sp>
      <p:pic>
        <p:nvPicPr>
          <p:cNvPr id="5" name="Imagen 4">
            <a:extLst>
              <a:ext uri="{FF2B5EF4-FFF2-40B4-BE49-F238E27FC236}">
                <a16:creationId xmlns:a16="http://schemas.microsoft.com/office/drawing/2014/main" id="{CAD4AD2B-8A49-4DD0-BE62-E321BC87078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De acuerdo con el anterior comentario, la decisión de reciclar papel contribuye directamente con:</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200329"/>
          </a:xfrm>
          <a:prstGeom prst="rect">
            <a:avLst/>
          </a:prstGeom>
          <a:noFill/>
        </p:spPr>
        <p:txBody>
          <a:bodyPr wrap="square" rtlCol="0">
            <a:spAutoFit/>
          </a:bodyPr>
          <a:lstStyle/>
          <a:p>
            <a:pPr lvl="0"/>
            <a:r>
              <a:rPr lang="es-CO" dirty="0"/>
              <a:t>a. Los cambios en la industria papelera.</a:t>
            </a:r>
          </a:p>
          <a:p>
            <a:pPr lvl="0"/>
            <a:r>
              <a:rPr lang="es-CO" dirty="0"/>
              <a:t>b. La reducción de los residuos sólidos.</a:t>
            </a:r>
          </a:p>
          <a:p>
            <a:pPr lvl="0"/>
            <a:r>
              <a:rPr lang="es-CO" dirty="0"/>
              <a:t>c. El uso del papel en las empresas.</a:t>
            </a:r>
          </a:p>
          <a:p>
            <a:pPr lvl="0"/>
            <a:r>
              <a:rPr lang="es-CO" dirty="0"/>
              <a:t>d. La protección de los bosques.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064EFCF5-846E-4EB5-9E5A-AD2B8D785F0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 educación ambiental lleva a comprender ciertas dinámicas ecológicas, las cuales, en el contexto del progreso económico y el bienestar de los pueblos, pueden ser impulsadas y aceptadas. Es el caso de las amplias zonas verdes en medio del tramado urbano de las grandes ciudades; o ríos y quebradas que atraviesan asentamientos urbanos muy densos; o ciertas áreas de cultivo colindantes con crías de ganados. En fin, existen interacciones ecológicas que favorecen ambientes prósperos.</a:t>
            </a:r>
          </a:p>
        </p:txBody>
      </p:sp>
      <p:pic>
        <p:nvPicPr>
          <p:cNvPr id="5" name="Imagen 4">
            <a:extLst>
              <a:ext uri="{FF2B5EF4-FFF2-40B4-BE49-F238E27FC236}">
                <a16:creationId xmlns:a16="http://schemas.microsoft.com/office/drawing/2014/main" id="{D0E9F2DE-E57C-4A3B-8A21-48721E8F676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En el marco de la educación ambiental, una fábrica de miel de abejas al lado de un cultivo de naranjas se puede considerar como:</a:t>
            </a:r>
          </a:p>
          <a:p>
            <a:pPr algn="just"/>
            <a:endParaRPr lang="es-CO" sz="2000" dirty="0"/>
          </a:p>
        </p:txBody>
      </p:sp>
      <p:sp>
        <p:nvSpPr>
          <p:cNvPr id="4" name="CuadroTexto 3"/>
          <p:cNvSpPr txBox="1"/>
          <p:nvPr/>
        </p:nvSpPr>
        <p:spPr>
          <a:xfrm>
            <a:off x="238562" y="208095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42623"/>
            <a:ext cx="7590988" cy="1200329"/>
          </a:xfrm>
          <a:prstGeom prst="rect">
            <a:avLst/>
          </a:prstGeom>
          <a:noFill/>
        </p:spPr>
        <p:txBody>
          <a:bodyPr wrap="square" rtlCol="0">
            <a:spAutoFit/>
          </a:bodyPr>
          <a:lstStyle/>
          <a:p>
            <a:pPr lvl="0"/>
            <a:r>
              <a:rPr lang="es-CO" dirty="0"/>
              <a:t>a. Una interrelación ecológica amigable.</a:t>
            </a:r>
          </a:p>
          <a:p>
            <a:pPr lvl="0"/>
            <a:r>
              <a:rPr lang="es-CO" dirty="0"/>
              <a:t>b. Una afectación negativa sobre un cultivo.</a:t>
            </a:r>
          </a:p>
          <a:p>
            <a:pPr lvl="0"/>
            <a:r>
              <a:rPr lang="es-CO" dirty="0"/>
              <a:t>c. Una interacción ambiental inviable.</a:t>
            </a:r>
          </a:p>
          <a:p>
            <a:pPr lvl="0"/>
            <a:r>
              <a:rPr lang="es-CO" dirty="0"/>
              <a:t>d. Una explotación económica no orgánica.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365C09EA-D67D-4811-A791-10DC6992C79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25EA3-81E0-4A0B-81B2-1BCAB12AF737}"/>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CBE1111-00A1-4118-845F-612AD81D0913}"/>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FE8E030-F224-44F1-B388-DB3F9FD40DD2}"/>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61090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B32B7958-6BAB-4B9E-B2AF-BDA82C33782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401205"/>
          </a:xfrm>
          <a:prstGeom prst="rect">
            <a:avLst/>
          </a:prstGeom>
          <a:noFill/>
        </p:spPr>
        <p:txBody>
          <a:bodyPr wrap="square" rtlCol="0">
            <a:spAutoFit/>
          </a:bodyPr>
          <a:lstStyle/>
          <a:p>
            <a:pPr algn="just"/>
            <a:r>
              <a:rPr lang="es-CO" sz="2000" dirty="0"/>
              <a:t>La ecología es la rama de la Biología que estudia las interacciones de los seres vivos con su hábitat. Esto incluye factores abióticos como el clima, el suelo, las rocas y el agua; además incluye factores bióticos, como los animales, las plantas y los microorganismos. Por ocuparse de las interacciones entre los individuos y su ambiente, la ecología es una ciencia multidisciplinaria que utiliza herramientas de otras ramas de la ciencia, especialmente Geología, Meteorología, Geografía, Sociología, Física, Química y Matemática. De otro lado, por medio ambiente se entiende todo lo que rodea a un ser vivo. Entorno que afecta y condiciona especialmente las circunstancias de vida de las personas o de la sociedad en su conjunto. Comprende también el conjunto de valores naturales, sociales y culturales existentes en un lugar y en un momento determinado, que influyen en la vida del ser humano y en las generaciones venideras.</a:t>
            </a:r>
          </a:p>
        </p:txBody>
      </p:sp>
      <p:pic>
        <p:nvPicPr>
          <p:cNvPr id="5" name="Imagen 4">
            <a:extLst>
              <a:ext uri="{FF2B5EF4-FFF2-40B4-BE49-F238E27FC236}">
                <a16:creationId xmlns:a16="http://schemas.microsoft.com/office/drawing/2014/main" id="{4B1ED984-BF9E-4FA6-84EB-4D0CBBB59F3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627895"/>
            <a:ext cx="7590988" cy="1015663"/>
          </a:xfrm>
          <a:prstGeom prst="rect">
            <a:avLst/>
          </a:prstGeom>
          <a:noFill/>
        </p:spPr>
        <p:txBody>
          <a:bodyPr wrap="square" rtlCol="0">
            <a:spAutoFit/>
          </a:bodyPr>
          <a:lstStyle/>
          <a:p>
            <a:pPr algn="just"/>
            <a:r>
              <a:rPr lang="es-CO" sz="2000" dirty="0"/>
              <a:t>La ecología estudia la manera cómo interactúan los recursos naturales, pero dentro del marco ambiental, un aspecto fundamental sobre su uso y que puede derivar en degradación ambiental se reconoce como:</a:t>
            </a:r>
          </a:p>
        </p:txBody>
      </p:sp>
      <p:sp>
        <p:nvSpPr>
          <p:cNvPr id="4" name="CuadroTexto 3"/>
          <p:cNvSpPr txBox="1"/>
          <p:nvPr/>
        </p:nvSpPr>
        <p:spPr>
          <a:xfrm>
            <a:off x="238562" y="18743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395178"/>
            <a:ext cx="7590988" cy="1200329"/>
          </a:xfrm>
          <a:prstGeom prst="rect">
            <a:avLst/>
          </a:prstGeom>
          <a:noFill/>
        </p:spPr>
        <p:txBody>
          <a:bodyPr wrap="square" rtlCol="0">
            <a:spAutoFit/>
          </a:bodyPr>
          <a:lstStyle/>
          <a:p>
            <a:pPr lvl="0"/>
            <a:r>
              <a:rPr lang="es-CO" dirty="0"/>
              <a:t>a. Los inventarios de flora y fauna.</a:t>
            </a:r>
          </a:p>
          <a:p>
            <a:pPr lvl="0"/>
            <a:r>
              <a:rPr lang="es-CO" dirty="0"/>
              <a:t>b. El ritmo de explotación incontrolado.</a:t>
            </a:r>
          </a:p>
          <a:p>
            <a:pPr lvl="0"/>
            <a:r>
              <a:rPr lang="es-CO" dirty="0"/>
              <a:t>c. La reglamentación de los procesos biológicos.</a:t>
            </a:r>
          </a:p>
          <a:p>
            <a:pPr lvl="0"/>
            <a:r>
              <a:rPr lang="es-CO" dirty="0"/>
              <a:t>d. La falta de protección de los ecosistemas.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E1A7EE9-441B-45CD-81E1-97664C02E74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Las sociedades contemporáneas tienen el reto de aprovechar los recursos naturales con mesura y tacto. Por un lado, el desarrollo económico, anclado en los principios capitalistas, solo visualiza los eficientes rendimientos financieros; por otra parte, las voces ambientalistas le reclaman a las empresas, minimizar el impacto a la naturaleza, a través de procesos de producción  que se apoyen en la filosofía del desarrollo sostenible.</a:t>
            </a:r>
          </a:p>
        </p:txBody>
      </p:sp>
      <p:pic>
        <p:nvPicPr>
          <p:cNvPr id="5" name="Imagen 4">
            <a:extLst>
              <a:ext uri="{FF2B5EF4-FFF2-40B4-BE49-F238E27FC236}">
                <a16:creationId xmlns:a16="http://schemas.microsoft.com/office/drawing/2014/main" id="{9EB063BA-7EB9-4CDA-A122-0F2A22A6E70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El desarrollo sostenible, como criterio para el adecuado aprovechamiento de los recursos naturales, tiene como meta fundamental y prioritaria:</a:t>
            </a:r>
          </a:p>
        </p:txBody>
      </p:sp>
      <p:sp>
        <p:nvSpPr>
          <p:cNvPr id="4" name="CuadroTexto 3"/>
          <p:cNvSpPr txBox="1"/>
          <p:nvPr/>
        </p:nvSpPr>
        <p:spPr>
          <a:xfrm>
            <a:off x="238562" y="192438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3756"/>
            <a:ext cx="7590988" cy="1200329"/>
          </a:xfrm>
          <a:prstGeom prst="rect">
            <a:avLst/>
          </a:prstGeom>
          <a:noFill/>
        </p:spPr>
        <p:txBody>
          <a:bodyPr wrap="square" rtlCol="0">
            <a:spAutoFit/>
          </a:bodyPr>
          <a:lstStyle/>
          <a:p>
            <a:pPr lvl="0"/>
            <a:r>
              <a:rPr lang="es-CO" dirty="0"/>
              <a:t>a. Promover el equilibrio de la naturaleza.</a:t>
            </a:r>
          </a:p>
          <a:p>
            <a:pPr lvl="0"/>
            <a:r>
              <a:rPr lang="es-CO" dirty="0"/>
              <a:t>b. Reglamentar la descontaminación de los ecosistemas.</a:t>
            </a:r>
          </a:p>
          <a:p>
            <a:pPr lvl="0"/>
            <a:r>
              <a:rPr lang="es-CO" dirty="0"/>
              <a:t>c. Permitir el abastecimiento de las futuras generaciones.</a:t>
            </a:r>
          </a:p>
          <a:p>
            <a:pPr lvl="0"/>
            <a:r>
              <a:rPr lang="es-CO" dirty="0"/>
              <a:t>d. Reducir el impacto de las emisiones y vertimientos industriales.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08C36B75-4852-46F9-B099-96BF632C8CE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La convivencia en comunidad y el uso del espacio público implica asumir actitudes, comportamientos y compromisos. Para ello es imprescindible recurrir a estrategias educativas masivas, las cuales, en primera instancia, deben crear conciencia sobre la importancia de una sana relación con el otro y con el entorno; en segundo término, deben impulsar la toma de decisiones sobre el adecuado uso del entorno natural, entendiéndolo como un patrimonio de toda la humanidad.</a:t>
            </a:r>
          </a:p>
        </p:txBody>
      </p:sp>
      <p:pic>
        <p:nvPicPr>
          <p:cNvPr id="5" name="Imagen 4">
            <a:extLst>
              <a:ext uri="{FF2B5EF4-FFF2-40B4-BE49-F238E27FC236}">
                <a16:creationId xmlns:a16="http://schemas.microsoft.com/office/drawing/2014/main" id="{4CD3B612-1B69-4354-9FC1-E063951248D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14220"/>
            <a:ext cx="7590988" cy="1323439"/>
          </a:xfrm>
          <a:prstGeom prst="rect">
            <a:avLst/>
          </a:prstGeom>
          <a:noFill/>
        </p:spPr>
        <p:txBody>
          <a:bodyPr wrap="square" rtlCol="0">
            <a:spAutoFit/>
          </a:bodyPr>
          <a:lstStyle/>
          <a:p>
            <a:r>
              <a:rPr lang="es-CO" sz="2000" dirty="0"/>
              <a:t>En el marco de la educación ambiental, fumar en un espacio cerrado, los conciertos de rock al aire libre, el ruido de los carros en una avenida congestionada, son casos típicos de convivencia que deben entenderse como:</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r>
              <a:rPr lang="es-CO" sz="2000" dirty="0"/>
              <a:t>a. Oportunidades para generar conciencia sobre el impacto ambiental.</a:t>
            </a:r>
          </a:p>
          <a:p>
            <a:pPr lvl="0"/>
            <a:r>
              <a:rPr lang="es-CO" sz="2000" dirty="0"/>
              <a:t>b. Situaciones negativas que se corrigen con sanciones policivas.</a:t>
            </a:r>
          </a:p>
          <a:p>
            <a:pPr lvl="0"/>
            <a:r>
              <a:rPr lang="es-CO" sz="2000" dirty="0"/>
              <a:t>c. Actividades que requieren reglamentaciones ambientales más estrictas.</a:t>
            </a:r>
          </a:p>
          <a:p>
            <a:pPr lvl="0"/>
            <a:r>
              <a:rPr lang="es-CO" sz="2000" dirty="0"/>
              <a:t>d. Factores ambientales negativos e inevitables en las mega ciudades.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3515959D-52B2-4AAA-AE5D-A1EF2B730A3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978</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2022-01-12T19:35:04Z</dcterms:modified>
</cp:coreProperties>
</file>