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5" r:id="rId7"/>
    <p:sldId id="280" r:id="rId8"/>
    <p:sldId id="279" r:id="rId9"/>
    <p:sldId id="281" r:id="rId10"/>
    <p:sldId id="274" r:id="rId11"/>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523220"/>
          </a:xfrm>
          <a:prstGeom prst="rect">
            <a:avLst/>
          </a:prstGeom>
          <a:noFill/>
        </p:spPr>
        <p:txBody>
          <a:bodyPr wrap="square" rtlCol="0">
            <a:spAutoFit/>
          </a:bodyPr>
          <a:lstStyle/>
          <a:p>
            <a:pPr algn="r"/>
            <a:r>
              <a:rPr lang="es-ES" sz="2800" b="1" dirty="0">
                <a:solidFill>
                  <a:schemeClr val="bg1"/>
                </a:solidFill>
              </a:rPr>
              <a:t>Economía y Empresa</a:t>
            </a: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02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986260"/>
            <a:ext cx="7495738" cy="3477875"/>
          </a:xfrm>
          <a:prstGeom prst="rect">
            <a:avLst/>
          </a:prstGeom>
          <a:noFill/>
        </p:spPr>
        <p:txBody>
          <a:bodyPr wrap="square" rtlCol="0">
            <a:spAutoFit/>
          </a:bodyPr>
          <a:lstStyle/>
          <a:p>
            <a:pPr lvl="0" algn="just"/>
            <a:r>
              <a:rPr lang="es-ES" sz="2000" dirty="0"/>
              <a:t>Un país con una población de 40 millones de habitantes, poseedor de una gran riqueza petrolera, eligió un nuevo presidente, el cual en su campaña ofreció a sus electores que la riqueza petrolera se debe destinar a solucionar problemas como: el bajo nivel educativo, la baja cobertura de la salud e incrementar esperanza de vida que hoy en día es inferior a 50 años. Para cumplir con estas promesas, el nuevo mandatario desea elaborar un documento que contenga un conjunto de programas con sus respectivas acciones, que garanticen el uso eficiente de los recursos escasos como lo son los naturales, los humanos y los tecnológicos, para que a mediano plazo se obtenga una mayor prosperidad y una mejor calidad de vida.</a:t>
            </a:r>
            <a:endParaRPr lang="es-CO" sz="2000" dirty="0"/>
          </a:p>
        </p:txBody>
      </p:sp>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ES" sz="2000" dirty="0"/>
              <a:t>El nuevo presidente contrató, con su firma de asesorías, la elaboración del documento. Usted, como Gerente General, debe conformar un equipo de trabajo y seleccionar un distinguido grupo de profesionales y, entre ellos, designar a uno para que se encargue de la dirección y elaboración del documento. ¿A qué clase de profesional le encomendaría esta tarea?</a:t>
            </a:r>
            <a:endParaRPr lang="es-CO" sz="2000" dirty="0"/>
          </a:p>
        </p:txBody>
      </p:sp>
      <p:sp>
        <p:nvSpPr>
          <p:cNvPr id="4" name="CuadroTexto 3"/>
          <p:cNvSpPr txBox="1"/>
          <p:nvPr/>
        </p:nvSpPr>
        <p:spPr>
          <a:xfrm>
            <a:off x="238562" y="257585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3191408"/>
            <a:ext cx="7590988" cy="1323439"/>
          </a:xfrm>
          <a:prstGeom prst="rect">
            <a:avLst/>
          </a:prstGeom>
          <a:noFill/>
        </p:spPr>
        <p:txBody>
          <a:bodyPr wrap="square" rtlCol="0">
            <a:spAutoFit/>
          </a:bodyPr>
          <a:lstStyle/>
          <a:p>
            <a:pPr lvl="0"/>
            <a:r>
              <a:rPr lang="es-ES" sz="2000" dirty="0"/>
              <a:t>a. Un Economista.</a:t>
            </a:r>
          </a:p>
          <a:p>
            <a:pPr lvl="0"/>
            <a:r>
              <a:rPr lang="es-ES" sz="2000" dirty="0"/>
              <a:t>b. Un Ingeniero.</a:t>
            </a:r>
          </a:p>
          <a:p>
            <a:pPr lvl="0"/>
            <a:r>
              <a:rPr lang="es-ES" sz="2000" dirty="0"/>
              <a:t>c. Un Abogado.</a:t>
            </a:r>
          </a:p>
          <a:p>
            <a:pPr lvl="0"/>
            <a:r>
              <a:rPr lang="es-ES" sz="2000" dirty="0"/>
              <a:t>d. Un Administrador de Empresas.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a</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863590"/>
            <a:ext cx="7495738" cy="3416320"/>
          </a:xfrm>
          <a:prstGeom prst="rect">
            <a:avLst/>
          </a:prstGeom>
          <a:noFill/>
        </p:spPr>
        <p:txBody>
          <a:bodyPr wrap="square" rtlCol="0">
            <a:spAutoFit/>
          </a:bodyPr>
          <a:lstStyle/>
          <a:p>
            <a:pPr lvl="0" algn="just"/>
            <a:r>
              <a:rPr lang="es-ES" sz="2400" dirty="0"/>
              <a:t>Una persona que carece de conocimientos relacionados con la economía leyó un artículo, que en uno de sus apartes decía que se está elaborando un modelo estadístico    que incluye suficientes variables que permitan explicar un hecho o un comportamiento, siempre y cuando sean estables o que no presentes grandes variaciones ... “el lector no comprendió el significado y la importancia de la afirmación y desea que un experto en el tema le explique de una manera sencilla la afirmación.</a:t>
            </a:r>
            <a:endParaRPr lang="es-CO" sz="2400" dirty="0"/>
          </a:p>
        </p:txBody>
      </p:sp>
    </p:spTree>
    <p:extLst>
      <p:ext uri="{BB962C8B-B14F-4D97-AF65-F5344CB8AC3E}">
        <p14:creationId xmlns:p14="http://schemas.microsoft.com/office/powerpoint/2010/main" val="184110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CO" sz="2000" dirty="0"/>
              <a:t>Usted, como alumno de economía, cómo explicaría, en forma sencilla, el significado de la afirmación hecha por el investigador. </a:t>
            </a:r>
          </a:p>
        </p:txBody>
      </p:sp>
      <p:sp>
        <p:nvSpPr>
          <p:cNvPr id="4" name="CuadroTexto 3"/>
          <p:cNvSpPr txBox="1"/>
          <p:nvPr/>
        </p:nvSpPr>
        <p:spPr>
          <a:xfrm>
            <a:off x="238562" y="155801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1" y="2115778"/>
            <a:ext cx="7714591" cy="2554545"/>
          </a:xfrm>
          <a:prstGeom prst="rect">
            <a:avLst/>
          </a:prstGeom>
          <a:noFill/>
        </p:spPr>
        <p:txBody>
          <a:bodyPr wrap="square" rtlCol="0">
            <a:spAutoFit/>
          </a:bodyPr>
          <a:lstStyle/>
          <a:p>
            <a:pPr lvl="0" algn="just"/>
            <a:r>
              <a:rPr lang="es-ES" sz="2000" dirty="0"/>
              <a:t>a.  Diría que las variables del modelo no tienen un comportamiento estable y dificultan su utilización en los cálculos.</a:t>
            </a:r>
          </a:p>
          <a:p>
            <a:pPr lvl="0" algn="just"/>
            <a:r>
              <a:rPr lang="es-ES" sz="2000" dirty="0"/>
              <a:t>b.  Diría que las variables utilizadas no son las más adecuadas para hacer los cálculos en el modelo.</a:t>
            </a:r>
          </a:p>
          <a:p>
            <a:pPr lvl="0" algn="just"/>
            <a:r>
              <a:rPr lang="es-ES" sz="2000" dirty="0"/>
              <a:t>c. Diría que unas de las variables utilizadas deben permanecer constantes y una debe ser variable.</a:t>
            </a:r>
          </a:p>
          <a:p>
            <a:pPr lvl="0" algn="just"/>
            <a:r>
              <a:rPr lang="es-ES" sz="2000" dirty="0"/>
              <a:t>d. Diría que entre más variables tenga el modelo los resultados se ajustan más a la realidad.</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82037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884577"/>
            <a:ext cx="7495738" cy="3785652"/>
          </a:xfrm>
          <a:prstGeom prst="rect">
            <a:avLst/>
          </a:prstGeom>
          <a:noFill/>
        </p:spPr>
        <p:txBody>
          <a:bodyPr wrap="square" rtlCol="0">
            <a:spAutoFit/>
          </a:bodyPr>
          <a:lstStyle/>
          <a:p>
            <a:pPr lvl="0" algn="just"/>
            <a:r>
              <a:rPr lang="es-ES" sz="2000" dirty="0"/>
              <a:t>La economía colombiana se encuentra en recesión y el gobierno quiere reactivarla para disminuir el desempleo, estimular la producción y devolverles la confianza a inversionistas extranjeros. En el Concejo de Ministros, el Presidente de la República les solicito elaborar un documento en el cual se definan las acciones a seguir. Al final de la reunión algunos Ministros presentaron sus propuestas para incluir en el mencionado documento.  El de Trabajo solicito ampliar la nómina del gobierno para disminuir el desempleo. El de Salud recomendó aumentar el presupuesto de los hospitales y de los tratamientos médicos porque una población sana es más productiva. El de Industria solicito disminuir los sueldos para estimular la contratación de las personas.</a:t>
            </a:r>
            <a:endParaRPr lang="es-CO" sz="2000" dirty="0"/>
          </a:p>
        </p:txBody>
      </p:sp>
    </p:spTree>
    <p:extLst>
      <p:ext uri="{BB962C8B-B14F-4D97-AF65-F5344CB8AC3E}">
        <p14:creationId xmlns:p14="http://schemas.microsoft.com/office/powerpoint/2010/main" val="20179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36522"/>
            <a:ext cx="7590988" cy="1323439"/>
          </a:xfrm>
          <a:prstGeom prst="rect">
            <a:avLst/>
          </a:prstGeom>
          <a:noFill/>
        </p:spPr>
        <p:txBody>
          <a:bodyPr wrap="square" rtlCol="0">
            <a:spAutoFit/>
          </a:bodyPr>
          <a:lstStyle/>
          <a:p>
            <a:pPr algn="just"/>
            <a:r>
              <a:rPr lang="es-ES" sz="2000" dirty="0"/>
              <a:t>Ante la diversidad de propuestas la Presidencia de la República le solicito elaborar el mencionado documento definiendo que se debería hacer para devolverle el dinamismo a la economía. Como consultor se recomienda:</a:t>
            </a:r>
            <a:endParaRPr lang="es-CO" sz="20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2554545"/>
          </a:xfrm>
          <a:prstGeom prst="rect">
            <a:avLst/>
          </a:prstGeom>
          <a:noFill/>
        </p:spPr>
        <p:txBody>
          <a:bodyPr wrap="square" rtlCol="0">
            <a:spAutoFit/>
          </a:bodyPr>
          <a:lstStyle/>
          <a:p>
            <a:pPr lvl="0" algn="just"/>
            <a:r>
              <a:rPr lang="es-ES" sz="2000" dirty="0"/>
              <a:t>a. Disminuir los precios de los bienes de consumo para estimular la demanda y motivar la contratación de más empleados.</a:t>
            </a:r>
          </a:p>
          <a:p>
            <a:pPr lvl="0" algn="just"/>
            <a:r>
              <a:rPr lang="es-ES" sz="2000" dirty="0"/>
              <a:t>b. Prohibir la importación de bienes de consumo y otros de catalogados como suntuarios para estimular la producción nacional.</a:t>
            </a:r>
          </a:p>
          <a:p>
            <a:pPr lvl="0" algn="just"/>
            <a:r>
              <a:rPr lang="es-ES" sz="2000" dirty="0"/>
              <a:t>c. Que el gobierno nacional aumento en el gasto y estimule la inversión en infraestructura por parte del sector privado.</a:t>
            </a:r>
          </a:p>
          <a:p>
            <a:pPr lvl="0" algn="just"/>
            <a:r>
              <a:rPr lang="es-ES" sz="2000"/>
              <a:t>d. Estimular </a:t>
            </a:r>
            <a:r>
              <a:rPr lang="es-ES" sz="2000" dirty="0"/>
              <a:t>al mercado disminuyen las tarifas de los servicios públicos para que las empresas aumenten la producción y la inversión.</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134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TotalTime>
  <Words>778</Words>
  <Application>Microsoft Office PowerPoint</Application>
  <PresentationFormat>Presentación en pantalla (16:9)</PresentationFormat>
  <Paragraphs>39</Paragraphs>
  <Slides>10</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10</vt:i4>
      </vt:variant>
    </vt:vector>
  </HeadingPairs>
  <TitlesOfParts>
    <vt:vector size="13"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42</cp:revision>
  <dcterms:created xsi:type="dcterms:W3CDTF">2018-10-16T22:27:03Z</dcterms:created>
  <dcterms:modified xsi:type="dcterms:W3CDTF">2022-01-11T19:41:38Z</dcterms:modified>
</cp:coreProperties>
</file>