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5" r:id="rId7"/>
    <p:sldId id="280" r:id="rId8"/>
    <p:sldId id="279" r:id="rId9"/>
    <p:sldId id="281" r:id="rId10"/>
    <p:sldId id="278" r:id="rId11"/>
    <p:sldId id="282" r:id="rId12"/>
    <p:sldId id="277" r:id="rId13"/>
    <p:sldId id="283" r:id="rId14"/>
    <p:sldId id="274"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572000" y="2352682"/>
            <a:ext cx="4295256" cy="954107"/>
          </a:xfrm>
          <a:prstGeom prst="rect">
            <a:avLst/>
          </a:prstGeom>
          <a:noFill/>
        </p:spPr>
        <p:txBody>
          <a:bodyPr wrap="square" rtlCol="0">
            <a:spAutoFit/>
          </a:bodyPr>
          <a:lstStyle/>
          <a:p>
            <a:pPr algn="r"/>
            <a:r>
              <a:rPr lang="es-ES" sz="2800" b="1" dirty="0">
                <a:solidFill>
                  <a:schemeClr val="bg1"/>
                </a:solidFill>
              </a:rPr>
              <a:t>Economía del Riesgo y la Información </a:t>
            </a:r>
            <a:endParaRPr lang="es-ES" sz="2800" dirty="0">
              <a:solidFill>
                <a:schemeClr val="bg1"/>
              </a:solidFill>
            </a:endParaRP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1938992"/>
          </a:xfrm>
          <a:prstGeom prst="rect">
            <a:avLst/>
          </a:prstGeom>
          <a:noFill/>
        </p:spPr>
        <p:txBody>
          <a:bodyPr wrap="square" rtlCol="0">
            <a:spAutoFit/>
          </a:bodyPr>
          <a:lstStyle/>
          <a:p>
            <a:pPr algn="just"/>
            <a:r>
              <a:rPr lang="es-ES" sz="2000" dirty="0"/>
              <a:t>Suponga que su empresa se enfrenta a un único competidor en el mercado de café tostado y molido. Cada una puede elegir entre producir para el segmento superior del mercado con un producto de alta calidad o para el inferior con un café de menor calidad. Los resultados obtenidos vienen dados por la matriz de pagos, suponga que su empresa es la No. 1 (Ver Especificación de diseño):</a:t>
            </a:r>
            <a:endParaRPr lang="es-CO" sz="2000" dirty="0"/>
          </a:p>
        </p:txBody>
      </p:sp>
      <p:pic>
        <p:nvPicPr>
          <p:cNvPr id="9" name="2 Imagen">
            <a:extLst>
              <a:ext uri="{FF2B5EF4-FFF2-40B4-BE49-F238E27FC236}">
                <a16:creationId xmlns:a16="http://schemas.microsoft.com/office/drawing/2014/main" id="{AFACBFEF-646E-4719-A4CC-5AF88B69311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741" t="952" r="13410" b="33333"/>
          <a:stretch/>
        </p:blipFill>
        <p:spPr bwMode="auto">
          <a:xfrm>
            <a:off x="404470" y="3040209"/>
            <a:ext cx="7329830" cy="1149451"/>
          </a:xfrm>
          <a:prstGeom prst="rect">
            <a:avLst/>
          </a:prstGeom>
          <a:noFill/>
          <a:ln w="19050">
            <a:solidFill>
              <a:sysClr val="windowText" lastClr="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15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53648"/>
            <a:ext cx="7590988" cy="1133387"/>
          </a:xfrm>
          <a:prstGeom prst="rect">
            <a:avLst/>
          </a:prstGeom>
          <a:noFill/>
        </p:spPr>
        <p:txBody>
          <a:bodyPr wrap="square" rtlCol="0">
            <a:spAutoFit/>
          </a:bodyPr>
          <a:lstStyle/>
          <a:p>
            <a:pPr algn="just">
              <a:lnSpc>
                <a:spcPct val="115000"/>
              </a:lnSpc>
              <a:spcAft>
                <a:spcPts val="1200"/>
              </a:spcAft>
            </a:pPr>
            <a:r>
              <a:rPr lang="es-CO" sz="2000" dirty="0"/>
              <a:t>Suponiendo que las empresas alcanzan el equilibrio de Nash más conveniente para ambas, ¿Qué empresa se beneficiaría más del resultado cooperativo, la suya o la empresa número 2?</a:t>
            </a:r>
            <a:endParaRPr lang="es-CO" sz="20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1" y="2279295"/>
            <a:ext cx="7735857" cy="2656881"/>
          </a:xfrm>
          <a:prstGeom prst="rect">
            <a:avLst/>
          </a:prstGeom>
          <a:noFill/>
        </p:spPr>
        <p:txBody>
          <a:bodyPr wrap="square" rtlCol="0">
            <a:spAutoFit/>
          </a:bodyPr>
          <a:lstStyle/>
          <a:p>
            <a:pPr algn="just">
              <a:lnSpc>
                <a:spcPct val="115000"/>
              </a:lnSpc>
              <a:spcAft>
                <a:spcPts val="1200"/>
              </a:spcAft>
            </a:pPr>
            <a:r>
              <a:rPr lang="es-ES" sz="2000" dirty="0"/>
              <a:t>a) La empresa 1 porque su pago recibido es de 500 e igual al de la empresa 2.</a:t>
            </a:r>
          </a:p>
          <a:p>
            <a:pPr algn="just">
              <a:lnSpc>
                <a:spcPct val="115000"/>
              </a:lnSpc>
              <a:spcAft>
                <a:spcPts val="1200"/>
              </a:spcAft>
            </a:pPr>
            <a:r>
              <a:rPr lang="es-ES" sz="2000" dirty="0"/>
              <a:t>b) La empresa 2 porque su pago recibido es de 6000.</a:t>
            </a:r>
          </a:p>
          <a:p>
            <a:pPr algn="just">
              <a:lnSpc>
                <a:spcPct val="115000"/>
              </a:lnSpc>
              <a:spcAft>
                <a:spcPts val="1200"/>
              </a:spcAft>
            </a:pPr>
            <a:r>
              <a:rPr lang="es-ES" sz="2000" dirty="0"/>
              <a:t>c) La empresa 2 porque su pago es superior en todo caso que el de la 1.</a:t>
            </a:r>
          </a:p>
          <a:p>
            <a:pPr algn="just">
              <a:lnSpc>
                <a:spcPct val="115000"/>
              </a:lnSpc>
              <a:spcAft>
                <a:spcPts val="1200"/>
              </a:spcAft>
            </a:pPr>
            <a:r>
              <a:rPr lang="es-ES" sz="2000" dirty="0"/>
              <a:t>d) La empresa 1 porque su pago es de 9000 y superior a cualquier otra estrategia.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82050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232922"/>
            <a:ext cx="7495738" cy="2677656"/>
          </a:xfrm>
          <a:prstGeom prst="rect">
            <a:avLst/>
          </a:prstGeom>
          <a:noFill/>
        </p:spPr>
        <p:txBody>
          <a:bodyPr wrap="square" rtlCol="0">
            <a:spAutoFit/>
          </a:bodyPr>
          <a:lstStyle/>
          <a:p>
            <a:pPr algn="just"/>
            <a:r>
              <a:rPr lang="es-ES" sz="2400" dirty="0"/>
              <a:t>Una nueva empresa productora de computadores portátiles ha decidido entrar al mercado nacional, y como estrategia para competir, diseño una política de garantía contra todo tipo de daño del equipo durante los primeros 3 años. A usted como asesor de riesgos de esta compañía le preocupa que se presente un problema de riesgo moral que le resulte muy costoso a la compañía.</a:t>
            </a:r>
            <a:endParaRPr lang="es-CO" sz="2400" dirty="0"/>
          </a:p>
        </p:txBody>
      </p:sp>
    </p:spTree>
    <p:extLst>
      <p:ext uri="{BB962C8B-B14F-4D97-AF65-F5344CB8AC3E}">
        <p14:creationId xmlns:p14="http://schemas.microsoft.com/office/powerpoint/2010/main" val="227320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79444"/>
          </a:xfrm>
          <a:prstGeom prst="rect">
            <a:avLst/>
          </a:prstGeom>
          <a:noFill/>
        </p:spPr>
        <p:txBody>
          <a:bodyPr wrap="square" rtlCol="0">
            <a:spAutoFit/>
          </a:bodyPr>
          <a:lstStyle/>
          <a:p>
            <a:pPr algn="just">
              <a:lnSpc>
                <a:spcPct val="115000"/>
              </a:lnSpc>
              <a:spcAft>
                <a:spcPts val="1200"/>
              </a:spcAft>
            </a:pPr>
            <a:r>
              <a:rPr lang="es-CO" sz="2000" dirty="0"/>
              <a:t>Usted envía un comunicado a la compañía advirtiendo su preocupación, para lo cual argumenta que:</a:t>
            </a:r>
            <a:endParaRPr lang="es-CO" sz="20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150584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926175"/>
            <a:ext cx="7682694" cy="3083665"/>
          </a:xfrm>
          <a:prstGeom prst="rect">
            <a:avLst/>
          </a:prstGeom>
          <a:noFill/>
        </p:spPr>
        <p:txBody>
          <a:bodyPr wrap="square" rtlCol="0">
            <a:spAutoFit/>
          </a:bodyPr>
          <a:lstStyle/>
          <a:p>
            <a:pPr algn="just">
              <a:lnSpc>
                <a:spcPct val="115000"/>
              </a:lnSpc>
              <a:spcAft>
                <a:spcPts val="1200"/>
              </a:spcAft>
            </a:pPr>
            <a:r>
              <a:rPr lang="es-ES" dirty="0"/>
              <a:t>a) Algunos propietarios desconocen la probabilidad de que ocurra un daño en su equipo.</a:t>
            </a:r>
          </a:p>
          <a:p>
            <a:pPr algn="just">
              <a:lnSpc>
                <a:spcPct val="115000"/>
              </a:lnSpc>
              <a:spcAft>
                <a:spcPts val="1200"/>
              </a:spcAft>
            </a:pPr>
            <a:r>
              <a:rPr lang="es-ES" dirty="0"/>
              <a:t>b) Muchos propietarios mantienen cierta incertidumbre sobre el comportamiento adecuado de su equipo.</a:t>
            </a:r>
          </a:p>
          <a:p>
            <a:pPr algn="just">
              <a:lnSpc>
                <a:spcPct val="115000"/>
              </a:lnSpc>
              <a:spcAft>
                <a:spcPts val="1200"/>
              </a:spcAft>
            </a:pPr>
            <a:r>
              <a:rPr lang="es-ES" dirty="0"/>
              <a:t>c) Muchos consumidores adquirirán el nuevo producto gracias a la amplia cobertura de la garantía.</a:t>
            </a:r>
          </a:p>
          <a:p>
            <a:pPr algn="just">
              <a:lnSpc>
                <a:spcPct val="115000"/>
              </a:lnSpc>
              <a:spcAft>
                <a:spcPts val="1200"/>
              </a:spcAft>
            </a:pPr>
            <a:r>
              <a:rPr lang="es-ES" dirty="0"/>
              <a:t>d) Algunos propietarios incentivados por la amplia cobertura de la garantía no tendrán el cuidado adecuado con sus equipos.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3138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048256"/>
            <a:ext cx="7495738" cy="3046988"/>
          </a:xfrm>
          <a:prstGeom prst="rect">
            <a:avLst/>
          </a:prstGeom>
          <a:noFill/>
        </p:spPr>
        <p:txBody>
          <a:bodyPr wrap="square" rtlCol="0">
            <a:spAutoFit/>
          </a:bodyPr>
          <a:lstStyle/>
          <a:p>
            <a:pPr algn="just"/>
            <a:r>
              <a:rPr lang="es-ES" sz="2400" dirty="0"/>
              <a:t>El gobierno nacional, siguiendo sus políticas de apoyo a la pobreza, ha decidido establecer un techo para el precio del arroz por debajo del precio que el libre mercado en ejercicio ha alcanzado. El presidente de FEDEARROZ le ha consultado a usted, como experto en riegos económicos, cuál será la consecuencia de la implementación de esta medida sobre el mercado arrocero, una vez que la medida del gobierno se ha implementado el mercado.</a:t>
            </a:r>
            <a:endParaRPr lang="es-CO" sz="2400" dirty="0"/>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25501"/>
          </a:xfrm>
          <a:prstGeom prst="rect">
            <a:avLst/>
          </a:prstGeom>
          <a:noFill/>
        </p:spPr>
        <p:txBody>
          <a:bodyPr wrap="square" rtlCol="0">
            <a:spAutoFit/>
          </a:bodyPr>
          <a:lstStyle/>
          <a:p>
            <a:pPr algn="just">
              <a:lnSpc>
                <a:spcPct val="115000"/>
              </a:lnSpc>
              <a:spcAft>
                <a:spcPts val="1200"/>
              </a:spcAft>
            </a:pPr>
            <a:r>
              <a:rPr lang="es-CO" sz="2000" dirty="0"/>
              <a:t>¿Cuál de las siguientes respuestas daría usted?</a:t>
            </a:r>
            <a:endParaRPr lang="es-CO" sz="20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123962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1" y="1701287"/>
            <a:ext cx="7778387" cy="3010824"/>
          </a:xfrm>
          <a:prstGeom prst="rect">
            <a:avLst/>
          </a:prstGeom>
          <a:noFill/>
        </p:spPr>
        <p:txBody>
          <a:bodyPr wrap="square" rtlCol="0">
            <a:spAutoFit/>
          </a:bodyPr>
          <a:lstStyle/>
          <a:p>
            <a:pPr algn="just">
              <a:lnSpc>
                <a:spcPct val="115000"/>
              </a:lnSpc>
              <a:spcAft>
                <a:spcPts val="1200"/>
              </a:spcAft>
            </a:pPr>
            <a:r>
              <a:rPr lang="es-ES" sz="2000" dirty="0">
                <a:latin typeface="Calibri" panose="020F0502020204030204" pitchFamily="34" charset="0"/>
                <a:ea typeface="MS Mincho" panose="02020609040205080304" pitchFamily="49" charset="-128"/>
                <a:cs typeface="Times New Roman" panose="02020603050405020304" pitchFamily="18" charset="0"/>
              </a:rPr>
              <a:t>a) La escasez de arroz será más grande, y la demanda serán más inelásticas.</a:t>
            </a:r>
          </a:p>
          <a:p>
            <a:pPr algn="just">
              <a:lnSpc>
                <a:spcPct val="115000"/>
              </a:lnSpc>
              <a:spcAft>
                <a:spcPts val="1200"/>
              </a:spcAft>
            </a:pPr>
            <a:r>
              <a:rPr lang="es-ES" sz="2000" dirty="0">
                <a:latin typeface="Calibri" panose="020F0502020204030204" pitchFamily="34" charset="0"/>
                <a:ea typeface="MS Mincho" panose="02020609040205080304" pitchFamily="49" charset="-128"/>
                <a:cs typeface="Times New Roman" panose="02020603050405020304" pitchFamily="18" charset="0"/>
              </a:rPr>
              <a:t>b) El excedente de arroz será más grande, y la demanda serán más inelásticas.</a:t>
            </a:r>
          </a:p>
          <a:p>
            <a:pPr algn="just">
              <a:lnSpc>
                <a:spcPct val="115000"/>
              </a:lnSpc>
              <a:spcAft>
                <a:spcPts val="1200"/>
              </a:spcAft>
            </a:pPr>
            <a:r>
              <a:rPr lang="es-ES" sz="2000" dirty="0">
                <a:latin typeface="Calibri" panose="020F0502020204030204" pitchFamily="34" charset="0"/>
                <a:ea typeface="MS Mincho" panose="02020609040205080304" pitchFamily="49" charset="-128"/>
                <a:cs typeface="Times New Roman" panose="02020603050405020304" pitchFamily="18" charset="0"/>
              </a:rPr>
              <a:t>c) La escasez de arroz será más grande, y la demanda serán más elásticas. </a:t>
            </a:r>
          </a:p>
          <a:p>
            <a:pPr algn="just">
              <a:lnSpc>
                <a:spcPct val="115000"/>
              </a:lnSpc>
              <a:spcAft>
                <a:spcPts val="1200"/>
              </a:spcAft>
            </a:pPr>
            <a:r>
              <a:rPr lang="es-ES" sz="2000" dirty="0">
                <a:latin typeface="Calibri" panose="020F0502020204030204" pitchFamily="34" charset="0"/>
                <a:ea typeface="MS Mincho" panose="02020609040205080304" pitchFamily="49" charset="-128"/>
                <a:cs typeface="Times New Roman" panose="02020603050405020304" pitchFamily="18" charset="0"/>
              </a:rPr>
              <a:t>d) El excedente de arroz será más grande, y la demanda serán más elásticas.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048256"/>
            <a:ext cx="7255835" cy="3046988"/>
          </a:xfrm>
          <a:prstGeom prst="rect">
            <a:avLst/>
          </a:prstGeom>
          <a:noFill/>
        </p:spPr>
        <p:txBody>
          <a:bodyPr wrap="square" rtlCol="0">
            <a:spAutoFit/>
          </a:bodyPr>
          <a:lstStyle/>
          <a:p>
            <a:pPr algn="just"/>
            <a:r>
              <a:rPr lang="es-ES" sz="2400" dirty="0"/>
              <a:t>Suponga que la junta directiva de la empresa que usted preside debe tomar una decisión que considera riesgosa al decidir que marca de camiones comprar para mover su mercancía. Usted sabe que los consumidores y los directivos suelen tomar decisiones en las que el futuro es incierto, y que a estas incertidumbres se les conoce por medio del término de riesgo cuando se conocen todos los resultados posibles y sus probabilidades de aparición.</a:t>
            </a:r>
            <a:endParaRPr lang="es-CO" sz="2400" dirty="0"/>
          </a:p>
        </p:txBody>
      </p:sp>
    </p:spTree>
    <p:extLst>
      <p:ext uri="{BB962C8B-B14F-4D97-AF65-F5344CB8AC3E}">
        <p14:creationId xmlns:p14="http://schemas.microsoft.com/office/powerpoint/2010/main" val="184110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916854"/>
          </a:xfrm>
          <a:prstGeom prst="rect">
            <a:avLst/>
          </a:prstGeom>
          <a:noFill/>
        </p:spPr>
        <p:txBody>
          <a:bodyPr wrap="square" rtlCol="0">
            <a:spAutoFit/>
          </a:bodyPr>
          <a:lstStyle/>
          <a:p>
            <a:pPr algn="just">
              <a:lnSpc>
                <a:spcPct val="115000"/>
              </a:lnSpc>
              <a:spcAft>
                <a:spcPts val="1200"/>
              </a:spcAft>
            </a:pPr>
            <a:r>
              <a:rPr lang="es-CO" sz="2400" dirty="0"/>
              <a:t>La junta directiva desea disminuir el riesgo de la decisión, por lo que usted les aconsejaría: </a:t>
            </a:r>
            <a:endParaRPr lang="es-CO" sz="24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5332898" cy="1569660"/>
          </a:xfrm>
          <a:prstGeom prst="rect">
            <a:avLst/>
          </a:prstGeom>
          <a:noFill/>
        </p:spPr>
        <p:txBody>
          <a:bodyPr wrap="square" rtlCol="0">
            <a:spAutoFit/>
          </a:bodyPr>
          <a:lstStyle/>
          <a:p>
            <a:r>
              <a:rPr lang="es-CO" sz="2400" dirty="0"/>
              <a:t>a. Abstenerse de tomar la decisión.</a:t>
            </a:r>
          </a:p>
          <a:p>
            <a:r>
              <a:rPr lang="es-CO" sz="2400" dirty="0"/>
              <a:t>b. Obtener información adicional.</a:t>
            </a:r>
          </a:p>
          <a:p>
            <a:r>
              <a:rPr lang="es-CO" sz="2400" dirty="0"/>
              <a:t>c. Elegir la marca al azar.</a:t>
            </a:r>
          </a:p>
          <a:p>
            <a:r>
              <a:rPr lang="es-CO" sz="2400" dirty="0"/>
              <a:t>d. Elegir la marca más reconocida.</a:t>
            </a:r>
            <a:endParaRPr lang="es-CO" sz="28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82037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2246769"/>
          </a:xfrm>
          <a:prstGeom prst="rect">
            <a:avLst/>
          </a:prstGeom>
          <a:noFill/>
        </p:spPr>
        <p:txBody>
          <a:bodyPr wrap="square" rtlCol="0">
            <a:spAutoFit/>
          </a:bodyPr>
          <a:lstStyle/>
          <a:p>
            <a:pPr algn="just"/>
            <a:r>
              <a:rPr lang="es-ES" sz="2000" dirty="0"/>
              <a:t>Dos empresas se encuentran en el mercado de café tostado y molido. Cada una puede elegir entre producir para el segmento superior del mercado con un producto de alta calidad o para el inferior con un café de menor calidad. Los resultados obtenidos vienen dados por la matriz de pagos (Ver Especificación de diseño).  A usted como profesional de riesgos de FEDECAFE le han solicitado rendir un concepto sobre el resultado cooperativo de este juego estratégico:</a:t>
            </a:r>
            <a:endParaRPr lang="es-CO" sz="2000" dirty="0"/>
          </a:p>
        </p:txBody>
      </p:sp>
      <p:pic>
        <p:nvPicPr>
          <p:cNvPr id="7" name="3 Imagen">
            <a:extLst>
              <a:ext uri="{FF2B5EF4-FFF2-40B4-BE49-F238E27FC236}">
                <a16:creationId xmlns:a16="http://schemas.microsoft.com/office/drawing/2014/main" id="{A9779109-8419-4290-9E18-6C84DF352A0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741" t="952" r="13410" b="33333"/>
          <a:stretch/>
        </p:blipFill>
        <p:spPr bwMode="auto">
          <a:xfrm>
            <a:off x="506097" y="3292539"/>
            <a:ext cx="7055917" cy="1106496"/>
          </a:xfrm>
          <a:prstGeom prst="rect">
            <a:avLst/>
          </a:prstGeom>
          <a:noFill/>
          <a:ln w="19050">
            <a:solidFill>
              <a:sysClr val="windowText" lastClr="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9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830997"/>
          </a:xfrm>
          <a:prstGeom prst="rect">
            <a:avLst/>
          </a:prstGeom>
          <a:noFill/>
        </p:spPr>
        <p:txBody>
          <a:bodyPr wrap="square" rtlCol="0">
            <a:spAutoFit/>
          </a:bodyPr>
          <a:lstStyle/>
          <a:p>
            <a:pPr algn="just"/>
            <a:r>
              <a:rPr lang="es-CO" sz="2400" dirty="0"/>
              <a:t>En su informe usted concluiría que el resultado cooperativo sería: </a:t>
            </a:r>
            <a:endParaRPr lang="es-CO" sz="24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948995"/>
          </a:xfrm>
          <a:prstGeom prst="rect">
            <a:avLst/>
          </a:prstGeom>
          <a:noFill/>
        </p:spPr>
        <p:txBody>
          <a:bodyPr wrap="square" rtlCol="0">
            <a:spAutoFit/>
          </a:bodyPr>
          <a:lstStyle/>
          <a:p>
            <a:pPr>
              <a:lnSpc>
                <a:spcPct val="115000"/>
              </a:lnSpc>
              <a:spcAft>
                <a:spcPts val="1200"/>
              </a:spcAft>
            </a:pPr>
            <a:r>
              <a:rPr lang="es-ES" sz="2000" dirty="0"/>
              <a:t>a) [Empresa 1 = Baja Calidad] y [Empresa 2 = Baja Calidad].</a:t>
            </a:r>
          </a:p>
          <a:p>
            <a:pPr>
              <a:lnSpc>
                <a:spcPct val="115000"/>
              </a:lnSpc>
              <a:spcAft>
                <a:spcPts val="1200"/>
              </a:spcAft>
            </a:pPr>
            <a:r>
              <a:rPr lang="es-ES" sz="2000" dirty="0"/>
              <a:t>b) [Empresa 1 = Buena Calidad] y [Empresa 2 = Baja Calidad].</a:t>
            </a:r>
          </a:p>
          <a:p>
            <a:pPr>
              <a:lnSpc>
                <a:spcPct val="115000"/>
              </a:lnSpc>
              <a:spcAft>
                <a:spcPts val="1200"/>
              </a:spcAft>
            </a:pPr>
            <a:r>
              <a:rPr lang="es-ES" sz="2000" dirty="0"/>
              <a:t>c) [Empresa 1 = Baja Calidad] y [Empresa 2 = Buena Calidad].</a:t>
            </a:r>
          </a:p>
          <a:p>
            <a:pPr>
              <a:lnSpc>
                <a:spcPct val="115000"/>
              </a:lnSpc>
              <a:spcAft>
                <a:spcPts val="1200"/>
              </a:spcAft>
            </a:pPr>
            <a:r>
              <a:rPr lang="es-ES" sz="2000" dirty="0"/>
              <a:t>d) [Empresa 1 = Buena Calidad] y [Empresa 2 = Buena Calidad].</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a:t>c</a:t>
            </a:r>
            <a:endParaRPr lang="es-CO" sz="2400"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13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230</TotalTime>
  <Words>922</Words>
  <Application>Microsoft Office PowerPoint</Application>
  <PresentationFormat>Presentación en pantalla (16:9)</PresentationFormat>
  <Paragraphs>59</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MS Mincho</vt: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43</cp:revision>
  <dcterms:created xsi:type="dcterms:W3CDTF">2018-10-16T22:27:03Z</dcterms:created>
  <dcterms:modified xsi:type="dcterms:W3CDTF">2022-01-11T19:41:15Z</dcterms:modified>
</cp:coreProperties>
</file>