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82" r:id="rId7"/>
    <p:sldId id="275" r:id="rId8"/>
    <p:sldId id="283" r:id="rId9"/>
    <p:sldId id="285" r:id="rId10"/>
    <p:sldId id="284" r:id="rId11"/>
    <p:sldId id="279" r:id="rId12"/>
    <p:sldId id="280" r:id="rId13"/>
    <p:sldId id="281" r:id="rId14"/>
    <p:sldId id="286"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Economía Matemática</a:t>
            </a:r>
            <a:endParaRPr lang="es-ES" sz="2400" dirty="0">
              <a:solidFill>
                <a:schemeClr val="bg1"/>
              </a:solidFill>
            </a:endParaRPr>
          </a:p>
        </p:txBody>
      </p:sp>
      <p:pic>
        <p:nvPicPr>
          <p:cNvPr id="7" name="Imagen 6">
            <a:extLst>
              <a:ext uri="{FF2B5EF4-FFF2-40B4-BE49-F238E27FC236}">
                <a16:creationId xmlns:a16="http://schemas.microsoft.com/office/drawing/2014/main" id="{09D23FF6-CDE1-44CA-A34E-8D03B82D8D7D}"/>
              </a:ext>
            </a:extLst>
          </p:cNvPr>
          <p:cNvPicPr>
            <a:picLocks noChangeAspect="1"/>
          </p:cNvPicPr>
          <p:nvPr/>
        </p:nvPicPr>
        <p:blipFill>
          <a:blip r:embed="rId3"/>
          <a:stretch>
            <a:fillRect/>
          </a:stretch>
        </p:blipFill>
        <p:spPr>
          <a:xfrm>
            <a:off x="5962310" y="4081215"/>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558888"/>
          </a:xfrm>
          <a:prstGeom prst="rect">
            <a:avLst/>
          </a:prstGeom>
          <a:noFill/>
        </p:spPr>
        <p:txBody>
          <a:bodyPr wrap="square" rtlCol="0">
            <a:spAutoFit/>
          </a:bodyPr>
          <a:lstStyle/>
          <a:p>
            <a:pPr algn="just"/>
            <a:r>
              <a:rPr lang="es-CO" sz="2000" dirty="0"/>
              <a:t>Una pequeña compañía petrolera considera el bombeo continuo de petróleo de un pozo como un flujo de ingreso continuo con una tasa de flujo anual en el tiempo t dada por: f(t) = 600e^(-0.2t).en miles de millones de dólares al año.</a:t>
            </a:r>
          </a:p>
          <a:p>
            <a:pPr algn="just"/>
            <a:endParaRPr lang="es-CO" sz="1530" dirty="0">
              <a:solidFill>
                <a:prstClr val="black"/>
              </a:solidFill>
              <a:latin typeface="Arial" panose="020B0604020202020204" pitchFamily="34" charset="0"/>
              <a:ea typeface="MS PGothic" panose="020B0600070205080204" pitchFamily="34" charset="-128"/>
            </a:endParaRPr>
          </a:p>
        </p:txBody>
      </p:sp>
      <p:pic>
        <p:nvPicPr>
          <p:cNvPr id="5" name="Imagen 4">
            <a:extLst>
              <a:ext uri="{FF2B5EF4-FFF2-40B4-BE49-F238E27FC236}">
                <a16:creationId xmlns:a16="http://schemas.microsoft.com/office/drawing/2014/main" id="{A71C7D67-3E72-461C-B23A-A4E1B989B9D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87437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Encuentre un estimado del ingreso total por este pozo durante los próximos 10 años.</a:t>
            </a:r>
          </a:p>
          <a:p>
            <a:pPr algn="just"/>
            <a:endParaRPr lang="es-CO" sz="2000" dirty="0"/>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631216"/>
          </a:xfrm>
          <a:prstGeom prst="rect">
            <a:avLst/>
          </a:prstGeom>
          <a:noFill/>
        </p:spPr>
        <p:txBody>
          <a:bodyPr wrap="square" rtlCol="0">
            <a:spAutoFit/>
          </a:bodyPr>
          <a:lstStyle/>
          <a:p>
            <a:pPr lvl="0"/>
            <a:r>
              <a:rPr lang="es-CO" sz="2000" dirty="0"/>
              <a:t>a. 2594000   dólares.</a:t>
            </a:r>
          </a:p>
          <a:p>
            <a:pPr lvl="0"/>
            <a:r>
              <a:rPr lang="es-CO" sz="2000" dirty="0"/>
              <a:t>b. 2595000   dólares.</a:t>
            </a:r>
          </a:p>
          <a:p>
            <a:pPr lvl="0"/>
            <a:r>
              <a:rPr lang="es-CO" sz="2000" dirty="0"/>
              <a:t>c. 2596000   dólares.</a:t>
            </a:r>
          </a:p>
          <a:p>
            <a:pPr lvl="0"/>
            <a:r>
              <a:rPr lang="es-CO" sz="2000" dirty="0"/>
              <a:t>d. 2596000   dólares. </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66A6E50F-D7F1-4B08-8EAB-37EFB1C683B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Un rico industrial fue encontrado asesinado en su casa. La policía llegó a la escena a las 11:00 pm. La temperatura del cadáver en ese momento era de 31 °C y una hora después era de 30°C. La temperatura de la habitación en que se encontró el cadáver era de 22°C. </a:t>
            </a:r>
          </a:p>
          <a:p>
            <a:pPr algn="just"/>
            <a:endParaRPr lang="es-CO" sz="2000" dirty="0"/>
          </a:p>
        </p:txBody>
      </p:sp>
      <p:pic>
        <p:nvPicPr>
          <p:cNvPr id="5" name="Imagen 4">
            <a:extLst>
              <a:ext uri="{FF2B5EF4-FFF2-40B4-BE49-F238E27FC236}">
                <a16:creationId xmlns:a16="http://schemas.microsoft.com/office/drawing/2014/main" id="{FF03244C-A859-4D9A-B283-963141F9929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80407"/>
            <a:ext cx="7590988" cy="400110"/>
          </a:xfrm>
          <a:prstGeom prst="rect">
            <a:avLst/>
          </a:prstGeom>
          <a:noFill/>
        </p:spPr>
        <p:txBody>
          <a:bodyPr wrap="square" rtlCol="0">
            <a:spAutoFit/>
          </a:bodyPr>
          <a:lstStyle/>
          <a:p>
            <a:r>
              <a:rPr lang="es-CO" sz="2000" dirty="0"/>
              <a:t>Entonces la hora en que ocurrió el asesinato fue:</a:t>
            </a:r>
          </a:p>
        </p:txBody>
      </p:sp>
      <p:sp>
        <p:nvSpPr>
          <p:cNvPr id="4" name="CuadroTexto 3"/>
          <p:cNvSpPr txBox="1"/>
          <p:nvPr/>
        </p:nvSpPr>
        <p:spPr>
          <a:xfrm>
            <a:off x="116642" y="189652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52351"/>
            <a:ext cx="7590988" cy="1569660"/>
          </a:xfrm>
          <a:prstGeom prst="rect">
            <a:avLst/>
          </a:prstGeom>
          <a:noFill/>
        </p:spPr>
        <p:txBody>
          <a:bodyPr wrap="square" rtlCol="0">
            <a:spAutoFit/>
          </a:bodyPr>
          <a:lstStyle/>
          <a:p>
            <a:pPr lvl="0"/>
            <a:r>
              <a:rPr lang="es-CO" sz="1600" dirty="0"/>
              <a:t>a. 6:40 pm.</a:t>
            </a:r>
          </a:p>
          <a:p>
            <a:pPr lvl="0"/>
            <a:r>
              <a:rPr lang="es-CO" sz="1600" dirty="0"/>
              <a:t>b. 5:40 pm.</a:t>
            </a:r>
          </a:p>
          <a:p>
            <a:pPr lvl="0"/>
            <a:r>
              <a:rPr lang="es-CO" sz="1600" dirty="0"/>
              <a:t>c. 4: 40 pm.</a:t>
            </a:r>
          </a:p>
          <a:p>
            <a:pPr lvl="0"/>
            <a:r>
              <a:rPr lang="es-CO" sz="1600" dirty="0"/>
              <a:t>d. 7:40 pm. </a:t>
            </a:r>
          </a:p>
          <a:p>
            <a:pPr lvl="0"/>
            <a:endParaRPr lang="es-CO" sz="1600" dirty="0"/>
          </a:p>
          <a:p>
            <a:pPr algn="just"/>
            <a:endParaRPr lang="es-CO" sz="16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A433EB37-7CD2-4B8E-96D7-47341E99C04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DCF307-5A24-47AB-8E49-4687AB521F9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D17993EF-75DB-46F3-AF7F-62EB7A420193}"/>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618B6682-4619-4142-8E7B-4A0D14903CEF}"/>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143108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EE013FE1-A260-42D2-9134-8B8B82B6D18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174441"/>
          </a:xfrm>
          <a:prstGeom prst="rect">
            <a:avLst/>
          </a:prstGeom>
          <a:noFill/>
        </p:spPr>
        <p:txBody>
          <a:bodyPr wrap="square" rtlCol="0">
            <a:spAutoFit/>
          </a:bodyPr>
          <a:lstStyle/>
          <a:p>
            <a:pPr algn="just"/>
            <a:r>
              <a:rPr lang="es-CO" sz="2400" dirty="0"/>
              <a:t>Los registros de las ventas de una empresa de tecnología muestran que la tasa de cambio del ingreso (es decir, el ingreso marginal) en dólares por unidad por una tarjeta madre es I'(x) = 300 - 0.2x, donde x representa la cantidad vendida. </a:t>
            </a:r>
          </a:p>
          <a:p>
            <a:pPr lvl="0" algn="just" defTabSz="914400" eaLnBrk="0" fontAlgn="base" hangingPunct="0">
              <a:spcBef>
                <a:spcPct val="0"/>
              </a:spcBef>
              <a:spcAft>
                <a:spcPct val="0"/>
              </a:spcAft>
            </a:pPr>
            <a:endParaRPr lang="es-CO" sz="1600" dirty="0">
              <a:solidFill>
                <a:prstClr val="black"/>
              </a:solidFill>
              <a:latin typeface="Arial" panose="020B0604020202020204" pitchFamily="34" charset="0"/>
              <a:ea typeface="MS PGothic" panose="020B0600070205080204" pitchFamily="34" charset="-128"/>
            </a:endParaRPr>
          </a:p>
        </p:txBody>
      </p:sp>
      <p:pic>
        <p:nvPicPr>
          <p:cNvPr id="5" name="Imagen 4">
            <a:extLst>
              <a:ext uri="{FF2B5EF4-FFF2-40B4-BE49-F238E27FC236}">
                <a16:creationId xmlns:a16="http://schemas.microsoft.com/office/drawing/2014/main" id="{20F119FF-618F-4B94-B251-93D787ED45F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27895"/>
            <a:ext cx="7590988" cy="1015663"/>
          </a:xfrm>
          <a:prstGeom prst="rect">
            <a:avLst/>
          </a:prstGeom>
          <a:noFill/>
        </p:spPr>
        <p:txBody>
          <a:bodyPr wrap="square" rtlCol="0">
            <a:spAutoFit/>
          </a:bodyPr>
          <a:lstStyle/>
          <a:p>
            <a:r>
              <a:rPr lang="es-CO" sz="2000" dirty="0"/>
              <a:t>Suponga que Ud. está interesado en calcular el ingreso total por la venta de 1000 tarjetas madre, sabiendo que si no se vende ninguna tarjeta madre el ingreso es cero.</a:t>
            </a:r>
          </a:p>
        </p:txBody>
      </p:sp>
      <p:sp>
        <p:nvSpPr>
          <p:cNvPr id="4" name="CuadroTexto 3"/>
          <p:cNvSpPr txBox="1"/>
          <p:nvPr/>
        </p:nvSpPr>
        <p:spPr>
          <a:xfrm>
            <a:off x="238562" y="212463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60482" y="2686012"/>
            <a:ext cx="7590988" cy="1477328"/>
          </a:xfrm>
          <a:prstGeom prst="rect">
            <a:avLst/>
          </a:prstGeom>
          <a:noFill/>
        </p:spPr>
        <p:txBody>
          <a:bodyPr wrap="square" rtlCol="0">
            <a:spAutoFit/>
          </a:bodyPr>
          <a:lstStyle/>
          <a:p>
            <a:pPr lvl="0"/>
            <a:r>
              <a:rPr lang="es-CO" dirty="0"/>
              <a:t>a. $100000.</a:t>
            </a:r>
          </a:p>
          <a:p>
            <a:pPr lvl="0"/>
            <a:r>
              <a:rPr lang="es-CO" dirty="0"/>
              <a:t>b. $200000.</a:t>
            </a:r>
          </a:p>
          <a:p>
            <a:pPr lvl="0"/>
            <a:r>
              <a:rPr lang="es-CO" dirty="0"/>
              <a:t>c. $300000.</a:t>
            </a:r>
          </a:p>
          <a:p>
            <a:pPr lvl="0"/>
            <a:r>
              <a:rPr lang="es-CO" dirty="0"/>
              <a:t>d. $400000.</a:t>
            </a:r>
          </a:p>
          <a:p>
            <a:pPr algn="just"/>
            <a:endParaRPr lang="es-CO"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1AC3348A-DB00-4EBB-A576-43984D4DD866}"/>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855120"/>
            <a:ext cx="7590988" cy="1631216"/>
          </a:xfrm>
          <a:prstGeom prst="rect">
            <a:avLst/>
          </a:prstGeom>
          <a:noFill/>
        </p:spPr>
        <p:txBody>
          <a:bodyPr wrap="square" rtlCol="0">
            <a:spAutoFit/>
          </a:bodyPr>
          <a:lstStyle/>
          <a:p>
            <a:pPr algn="just"/>
            <a:r>
              <a:rPr lang="es-CO" sz="2000" dirty="0"/>
              <a:t>Una compañía ha encontrado que la razón de cambio de su costo promedio por producto es:</a:t>
            </a:r>
          </a:p>
          <a:p>
            <a:pPr algn="just"/>
            <a:r>
              <a:rPr lang="es-CO" sz="2000" dirty="0"/>
              <a:t>C ̅^' (x)= 1/4-100/x^2 donde x es el número de unidades y el costo promedio se da en dólares.</a:t>
            </a:r>
          </a:p>
          <a:p>
            <a:pPr algn="just"/>
            <a:endParaRPr lang="es-CO" sz="2000" dirty="0">
              <a:solidFill>
                <a:prstClr val="black"/>
              </a:solidFill>
              <a:latin typeface="Arial" panose="020B0604020202020204" pitchFamily="34" charset="0"/>
              <a:ea typeface="MS PGothic" panose="020B0600070205080204" pitchFamily="34" charset="-128"/>
            </a:endParaRPr>
          </a:p>
        </p:txBody>
      </p:sp>
      <p:pic>
        <p:nvPicPr>
          <p:cNvPr id="5" name="Imagen 4">
            <a:extLst>
              <a:ext uri="{FF2B5EF4-FFF2-40B4-BE49-F238E27FC236}">
                <a16:creationId xmlns:a16="http://schemas.microsoft.com/office/drawing/2014/main" id="{E1D90AFD-FED1-4933-A27A-287EB17D63B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96549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59246"/>
            <a:ext cx="7590988" cy="1323439"/>
          </a:xfrm>
          <a:prstGeom prst="rect">
            <a:avLst/>
          </a:prstGeom>
          <a:noFill/>
        </p:spPr>
        <p:txBody>
          <a:bodyPr wrap="square" rtlCol="0">
            <a:spAutoFit/>
          </a:bodyPr>
          <a:lstStyle/>
          <a:p>
            <a:r>
              <a:rPr lang="es-CO" sz="2000" dirty="0"/>
              <a:t>Si el costo promedio de producir 20 unidades es de $40.00, entonces el costo promedio de 100 unidades del producto es: </a:t>
            </a:r>
          </a:p>
          <a:p>
            <a:pPr algn="just"/>
            <a:endParaRPr lang="es-CO" sz="2000" dirty="0"/>
          </a:p>
          <a:p>
            <a:pPr algn="just"/>
            <a:endParaRPr lang="es-CO" sz="2000" dirty="0"/>
          </a:p>
        </p:txBody>
      </p:sp>
      <p:sp>
        <p:nvSpPr>
          <p:cNvPr id="4" name="CuadroTexto 3"/>
          <p:cNvSpPr txBox="1"/>
          <p:nvPr/>
        </p:nvSpPr>
        <p:spPr>
          <a:xfrm>
            <a:off x="323906" y="1521020"/>
            <a:ext cx="4616694" cy="461665"/>
          </a:xfrm>
          <a:prstGeom prst="rect">
            <a:avLst/>
          </a:prstGeom>
          <a:noFill/>
        </p:spPr>
        <p:txBody>
          <a:bodyPr wrap="square" rtlCol="0">
            <a:spAutoFit/>
          </a:bodyPr>
          <a:lstStyle/>
          <a:p>
            <a:r>
              <a:rPr lang="es-ES" sz="2400" b="1" dirty="0"/>
              <a:t>Opciones de respuesta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sp>
        <p:nvSpPr>
          <p:cNvPr id="9" name="Rectángulo 8"/>
          <p:cNvSpPr/>
          <p:nvPr/>
        </p:nvSpPr>
        <p:spPr>
          <a:xfrm>
            <a:off x="383370" y="2096598"/>
            <a:ext cx="4572000" cy="1200329"/>
          </a:xfrm>
          <a:prstGeom prst="rect">
            <a:avLst/>
          </a:prstGeom>
        </p:spPr>
        <p:txBody>
          <a:bodyPr>
            <a:spAutoFit/>
          </a:bodyPr>
          <a:lstStyle/>
          <a:p>
            <a:pPr lvl="0"/>
            <a:r>
              <a:rPr lang="es-CO" dirty="0"/>
              <a:t>a. $57.</a:t>
            </a:r>
          </a:p>
          <a:p>
            <a:pPr lvl="0"/>
            <a:r>
              <a:rPr lang="es-CO" dirty="0"/>
              <a:t>b. $58.</a:t>
            </a:r>
          </a:p>
          <a:p>
            <a:pPr lvl="0"/>
            <a:r>
              <a:rPr lang="es-CO" dirty="0"/>
              <a:t>c. $59.</a:t>
            </a:r>
          </a:p>
          <a:p>
            <a:pPr lvl="0"/>
            <a:r>
              <a:rPr lang="es-CO" dirty="0"/>
              <a:t>d. $60.</a:t>
            </a:r>
          </a:p>
        </p:txBody>
      </p:sp>
      <p:pic>
        <p:nvPicPr>
          <p:cNvPr id="8" name="Imagen 7">
            <a:extLst>
              <a:ext uri="{FF2B5EF4-FFF2-40B4-BE49-F238E27FC236}">
                <a16:creationId xmlns:a16="http://schemas.microsoft.com/office/drawing/2014/main" id="{468B08CE-15F7-41F9-A3E4-6C074C7785B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558888"/>
          </a:xfrm>
          <a:prstGeom prst="rect">
            <a:avLst/>
          </a:prstGeom>
          <a:noFill/>
        </p:spPr>
        <p:txBody>
          <a:bodyPr wrap="square" rtlCol="0">
            <a:spAutoFit/>
          </a:bodyPr>
          <a:lstStyle/>
          <a:p>
            <a:pPr algn="just"/>
            <a:r>
              <a:rPr lang="es-CO" sz="2000" dirty="0"/>
              <a:t>Debido a la caída de en la industria del acero, un pueblo en el norte de Boyacá, pronostica que la población en su escuela rural disminuirá con una tasa de </a:t>
            </a:r>
            <a:r>
              <a:rPr lang="es-CO" sz="2000" dirty="0" err="1"/>
              <a:t>dP</a:t>
            </a:r>
            <a:r>
              <a:rPr lang="es-CO" sz="2000" dirty="0"/>
              <a:t>/</a:t>
            </a:r>
            <a:r>
              <a:rPr lang="es-CO" sz="2000" dirty="0" err="1"/>
              <a:t>dt</a:t>
            </a:r>
            <a:r>
              <a:rPr lang="es-CO" sz="2000" dirty="0"/>
              <a:t>=- 300/√ (t+9) donde t es el número de años P es la población escolar total. </a:t>
            </a:r>
          </a:p>
          <a:p>
            <a:pPr algn="just"/>
            <a:endParaRPr lang="es-CO" sz="1530" dirty="0">
              <a:solidFill>
                <a:prstClr val="black"/>
              </a:solidFill>
              <a:latin typeface="Arial" panose="020B0604020202020204" pitchFamily="34" charset="0"/>
              <a:ea typeface="MS PGothic" panose="020B0600070205080204" pitchFamily="34" charset="-128"/>
            </a:endParaRPr>
          </a:p>
        </p:txBody>
      </p:sp>
      <p:pic>
        <p:nvPicPr>
          <p:cNvPr id="5" name="Imagen 4">
            <a:extLst>
              <a:ext uri="{FF2B5EF4-FFF2-40B4-BE49-F238E27FC236}">
                <a16:creationId xmlns:a16="http://schemas.microsoft.com/office/drawing/2014/main" id="{658829FC-CD57-4635-8A8A-3A362424831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2895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54124" y="659246"/>
            <a:ext cx="7590988" cy="707886"/>
          </a:xfrm>
          <a:prstGeom prst="rect">
            <a:avLst/>
          </a:prstGeom>
          <a:noFill/>
        </p:spPr>
        <p:txBody>
          <a:bodyPr wrap="square" rtlCol="0">
            <a:spAutoFit/>
          </a:bodyPr>
          <a:lstStyle/>
          <a:p>
            <a:pPr algn="just"/>
            <a:r>
              <a:rPr lang="es-CO" sz="2000" dirty="0"/>
              <a:t>Si la población actual es decir t = 0 es de 8000, ¿qué tamaño de la población se pronostica aproximadamente para dentro de 6 años?</a:t>
            </a:r>
            <a:endParaRPr lang="es-CO" sz="2400" dirty="0"/>
          </a:p>
        </p:txBody>
      </p:sp>
      <p:sp>
        <p:nvSpPr>
          <p:cNvPr id="4" name="CuadroTexto 3"/>
          <p:cNvSpPr txBox="1"/>
          <p:nvPr/>
        </p:nvSpPr>
        <p:spPr>
          <a:xfrm>
            <a:off x="323906" y="1521020"/>
            <a:ext cx="4616694" cy="461665"/>
          </a:xfrm>
          <a:prstGeom prst="rect">
            <a:avLst/>
          </a:prstGeom>
          <a:noFill/>
        </p:spPr>
        <p:txBody>
          <a:bodyPr wrap="square" rtlCol="0">
            <a:spAutoFit/>
          </a:bodyPr>
          <a:lstStyle/>
          <a:p>
            <a:r>
              <a:rPr lang="es-ES" sz="2400" b="1" dirty="0"/>
              <a:t>Opciones de respuesta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sp>
        <p:nvSpPr>
          <p:cNvPr id="9" name="Rectángulo 8"/>
          <p:cNvSpPr/>
          <p:nvPr/>
        </p:nvSpPr>
        <p:spPr>
          <a:xfrm>
            <a:off x="383370" y="2096598"/>
            <a:ext cx="4572000" cy="1200329"/>
          </a:xfrm>
          <a:prstGeom prst="rect">
            <a:avLst/>
          </a:prstGeom>
        </p:spPr>
        <p:txBody>
          <a:bodyPr>
            <a:spAutoFit/>
          </a:bodyPr>
          <a:lstStyle/>
          <a:p>
            <a:r>
              <a:rPr lang="es-CO" dirty="0"/>
              <a:t>a. 7000.</a:t>
            </a:r>
          </a:p>
          <a:p>
            <a:r>
              <a:rPr lang="es-CO" dirty="0"/>
              <a:t>b. 7200.</a:t>
            </a:r>
          </a:p>
          <a:p>
            <a:r>
              <a:rPr lang="es-CO" dirty="0"/>
              <a:t>c. 7400.</a:t>
            </a:r>
          </a:p>
          <a:p>
            <a:r>
              <a:rPr lang="es-CO" dirty="0"/>
              <a:t>d. 7600.</a:t>
            </a:r>
          </a:p>
        </p:txBody>
      </p:sp>
      <p:pic>
        <p:nvPicPr>
          <p:cNvPr id="8" name="Imagen 7">
            <a:extLst>
              <a:ext uri="{FF2B5EF4-FFF2-40B4-BE49-F238E27FC236}">
                <a16:creationId xmlns:a16="http://schemas.microsoft.com/office/drawing/2014/main" id="{468B08CE-15F7-41F9-A3E4-6C074C7785B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052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627</Words>
  <Application>Microsoft Office PowerPoint</Application>
  <PresentationFormat>Presentación en pantalla (16:9)</PresentationFormat>
  <Paragraphs>64</Paragraphs>
  <Slides>14</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MS PGothic</vt: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30</cp:revision>
  <dcterms:created xsi:type="dcterms:W3CDTF">2018-10-16T22:27:03Z</dcterms:created>
  <dcterms:modified xsi:type="dcterms:W3CDTF">2022-01-12T19:32:53Z</dcterms:modified>
</cp:coreProperties>
</file>