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Economía Ambiental</a:t>
            </a:r>
            <a:endParaRPr lang="es-ES" sz="2400" dirty="0">
              <a:solidFill>
                <a:schemeClr val="bg1"/>
              </a:solidFill>
            </a:endParaRPr>
          </a:p>
        </p:txBody>
      </p:sp>
      <p:pic>
        <p:nvPicPr>
          <p:cNvPr id="8" name="Imagen 7">
            <a:extLst>
              <a:ext uri="{FF2B5EF4-FFF2-40B4-BE49-F238E27FC236}">
                <a16:creationId xmlns:a16="http://schemas.microsoft.com/office/drawing/2014/main" id="{71A614BC-9536-48DF-BC33-3EA8CEFFC552}"/>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La principal causa de la escasez absoluta es el crecimiento económico, lo cual implica crecimiento en la demanda por materiales y energía que obligan a acelerar el patrón de extracción de los recursos, incrementando consigo el nivel de desechos vertidos al medio ambiente. También, el crecimiento económico implica un incremento en la demanda por calidad ambiental como un insumo para actividades recreativas, educacionales y científicas demandadas por la sociedad. (Mendieta, Juan Carlos. 2011).</a:t>
            </a:r>
          </a:p>
        </p:txBody>
      </p:sp>
      <p:pic>
        <p:nvPicPr>
          <p:cNvPr id="5" name="Imagen 4">
            <a:extLst>
              <a:ext uri="{FF2B5EF4-FFF2-40B4-BE49-F238E27FC236}">
                <a16:creationId xmlns:a16="http://schemas.microsoft.com/office/drawing/2014/main" id="{4DC5F474-A69A-47E0-83AA-9AB2BE79DA4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En términos económicos, la cantidad producida de un bien, por parte de los empresarios, depende de: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La escasez de los insumos.</a:t>
            </a:r>
          </a:p>
          <a:p>
            <a:pPr lvl="0"/>
            <a:r>
              <a:rPr lang="es-CO" sz="2000" dirty="0"/>
              <a:t>b. La demanda real de los consumidores.</a:t>
            </a:r>
          </a:p>
          <a:p>
            <a:pPr lvl="0"/>
            <a:r>
              <a:rPr lang="es-CO" sz="2000" dirty="0"/>
              <a:t>c. El gusto de los consumidores.</a:t>
            </a:r>
          </a:p>
          <a:p>
            <a:pPr lvl="0"/>
            <a:r>
              <a:rPr lang="es-CO" sz="2000" dirty="0"/>
              <a:t>d. Los pactos con los otros productores.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F3DA786F-FBF4-4C4B-BCC0-5973C633AAF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curva de la oferta de la empresa muestra la cantidad que un productor está dispuesto a vender de un bien, a un precio dado, manteniendo constantes los demás factores que pueden afectar a la cantidad ofrecida. La relación existente entre el precio y la cantidad ofrecida es directa, ya que a mayor precio, mayor beneficio, por lo que los oferentes están interesados en vender más cantidad de dicho bien.</a:t>
            </a:r>
          </a:p>
        </p:txBody>
      </p:sp>
      <p:pic>
        <p:nvPicPr>
          <p:cNvPr id="5" name="2 Imagen" descr="oferta.gif"/>
          <p:cNvPicPr>
            <a:picLocks noChangeAspect="1"/>
          </p:cNvPicPr>
          <p:nvPr/>
        </p:nvPicPr>
        <p:blipFill>
          <a:blip r:embed="rId2" cstate="print"/>
          <a:stretch>
            <a:fillRect/>
          </a:stretch>
        </p:blipFill>
        <p:spPr>
          <a:xfrm>
            <a:off x="2132391" y="2753113"/>
            <a:ext cx="3324975" cy="2058830"/>
          </a:xfrm>
          <a:prstGeom prst="rect">
            <a:avLst/>
          </a:prstGeom>
        </p:spPr>
      </p:pic>
      <p:pic>
        <p:nvPicPr>
          <p:cNvPr id="6" name="Imagen 5">
            <a:extLst>
              <a:ext uri="{FF2B5EF4-FFF2-40B4-BE49-F238E27FC236}">
                <a16:creationId xmlns:a16="http://schemas.microsoft.com/office/drawing/2014/main" id="{75D4CC8E-5A39-4441-B398-00A76D5947E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En un gráfico económico (Ver imagen) una línea que se mueve en dirección ascendente indica una relación directa entre dos variables, es decir, ellas aumentan o disminuyen juntas. La anterior definición corresponde a:</a:t>
            </a:r>
          </a:p>
          <a:p>
            <a:pPr algn="just"/>
            <a:endParaRPr lang="es-CO" sz="2000" dirty="0"/>
          </a:p>
        </p:txBody>
      </p:sp>
      <p:sp>
        <p:nvSpPr>
          <p:cNvPr id="4" name="CuadroTexto 3"/>
          <p:cNvSpPr txBox="1"/>
          <p:nvPr/>
        </p:nvSpPr>
        <p:spPr>
          <a:xfrm>
            <a:off x="238562" y="266213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48290" y="3172746"/>
            <a:ext cx="7590988" cy="1077218"/>
          </a:xfrm>
          <a:prstGeom prst="rect">
            <a:avLst/>
          </a:prstGeom>
          <a:noFill/>
        </p:spPr>
        <p:txBody>
          <a:bodyPr wrap="square" rtlCol="0">
            <a:spAutoFit/>
          </a:bodyPr>
          <a:lstStyle/>
          <a:p>
            <a:pPr lvl="0"/>
            <a:r>
              <a:rPr lang="es-CO" sz="1600" dirty="0"/>
              <a:t>a. Oferta.</a:t>
            </a:r>
          </a:p>
          <a:p>
            <a:pPr lvl="0"/>
            <a:r>
              <a:rPr lang="es-CO" sz="1600" dirty="0"/>
              <a:t>b. Demanda.</a:t>
            </a:r>
          </a:p>
          <a:p>
            <a:pPr lvl="0"/>
            <a:r>
              <a:rPr lang="es-CO" sz="1600" dirty="0"/>
              <a:t>c. Consumidor.</a:t>
            </a:r>
          </a:p>
          <a:p>
            <a:pPr lvl="0"/>
            <a:r>
              <a:rPr lang="es-CO" sz="1600" dirty="0"/>
              <a:t>d. Productor.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AF3F7702-E273-49BA-AD6F-B9E9D541DE7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65CCF-5442-4CBB-B986-9FBB70A1E2C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E1A7E32-FB03-4FFC-94AD-E05676C08097}"/>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8BFC5BF4-CAAA-42B5-B23C-CE351452753F}"/>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376990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A87660A0-0F44-4997-869A-3169295B94A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093428"/>
          </a:xfrm>
          <a:prstGeom prst="rect">
            <a:avLst/>
          </a:prstGeom>
          <a:noFill/>
        </p:spPr>
        <p:txBody>
          <a:bodyPr wrap="square" rtlCol="0">
            <a:spAutoFit/>
          </a:bodyPr>
          <a:lstStyle/>
          <a:p>
            <a:pPr algn="just"/>
            <a:r>
              <a:rPr lang="es-CO" sz="2000" dirty="0"/>
              <a:t>En los tiempos modernos donde la globalización gana espacios importantes, existe una aparente falta de interés hacia la conservación del medio ambiente, pero en realidad no es así, una verdadera integración económica debe ir a la par de la implementación de medidas regulatorias que no coarten la actividad económica y que contribuyan a un desarrollo sostenible, además de una gestión ambiental en donde se vea implicada la ciudadanía, no como grupo de presión, sino como personas partícipes al tomar decisiones con consecuencias ambientales. Es precisamente en este esquema general donde la economía ambiental surge para buscar, o por lo menos plantear, vías favorables que conlleven a la optimización en la explotación de recursos naturales, cuyas reservas son escasas, pero con usos diversos por los cuales hay que optar. (Sánchez, Fabián. 2012). </a:t>
            </a:r>
          </a:p>
        </p:txBody>
      </p:sp>
      <p:pic>
        <p:nvPicPr>
          <p:cNvPr id="5" name="Imagen 4">
            <a:extLst>
              <a:ext uri="{FF2B5EF4-FFF2-40B4-BE49-F238E27FC236}">
                <a16:creationId xmlns:a16="http://schemas.microsoft.com/office/drawing/2014/main" id="{ECA29AE0-D180-44FB-80EB-2A2636B885E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La Economía Ambiental, con herramientas analíticas y cuantitativas, intenta dar solución a:</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lvl="0"/>
            <a:r>
              <a:rPr lang="es-CO" dirty="0"/>
              <a:t>a. Los problemas ambientales del planeta.</a:t>
            </a:r>
          </a:p>
          <a:p>
            <a:pPr lvl="0"/>
            <a:r>
              <a:rPr lang="es-CO" dirty="0"/>
              <a:t>b. Las crisis ambientales de las grandes ciudades.</a:t>
            </a:r>
          </a:p>
          <a:p>
            <a:pPr lvl="0"/>
            <a:r>
              <a:rPr lang="es-CO" dirty="0"/>
              <a:t>c. Los problemas de asignación ineficiente de los recursos naturales.</a:t>
            </a:r>
          </a:p>
          <a:p>
            <a:pPr lvl="0"/>
            <a:r>
              <a:rPr lang="es-CO" dirty="0"/>
              <a:t>d. Las deficiencias de las políticas ambientales en los hogares y las empresas.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BB4E9607-92B1-4B68-83ED-2A5C988B97AA}"/>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Economía Ambiental se concentra principalmente en cómo y por qué las personas toman decisiones que tienen consecuencias ambientales. Además, se ocupa de estudiar las maneras como se pueden cambiar las políticas e instituciones económicas, con el propósito de equilibrar un poco más esos impactos ambientales surgidos entre los deseos humanos y las necesidades propias del ecosistema.</a:t>
            </a:r>
          </a:p>
        </p:txBody>
      </p:sp>
      <p:pic>
        <p:nvPicPr>
          <p:cNvPr id="5" name="Imagen 4">
            <a:extLst>
              <a:ext uri="{FF2B5EF4-FFF2-40B4-BE49-F238E27FC236}">
                <a16:creationId xmlns:a16="http://schemas.microsoft.com/office/drawing/2014/main" id="{A6956658-C52B-49AF-B984-786D5741C8B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8800"/>
            <a:ext cx="7590988" cy="707886"/>
          </a:xfrm>
          <a:prstGeom prst="rect">
            <a:avLst/>
          </a:prstGeom>
          <a:noFill/>
        </p:spPr>
        <p:txBody>
          <a:bodyPr wrap="square" rtlCol="0">
            <a:spAutoFit/>
          </a:bodyPr>
          <a:lstStyle/>
          <a:p>
            <a:pPr algn="just"/>
            <a:r>
              <a:rPr lang="es-CO" sz="2000" dirty="0"/>
              <a:t>La Economía Ambiental estudia la relación entre la sociedad y la naturaleza a través de:</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1200329"/>
          </a:xfrm>
          <a:prstGeom prst="rect">
            <a:avLst/>
          </a:prstGeom>
          <a:noFill/>
        </p:spPr>
        <p:txBody>
          <a:bodyPr wrap="square" rtlCol="0">
            <a:spAutoFit/>
          </a:bodyPr>
          <a:lstStyle/>
          <a:p>
            <a:pPr lvl="0"/>
            <a:r>
              <a:rPr lang="es-CO" dirty="0"/>
              <a:t>a. El modo de producción dominante en el sistema capitalista.</a:t>
            </a:r>
          </a:p>
          <a:p>
            <a:pPr lvl="0"/>
            <a:r>
              <a:rPr lang="es-CO" dirty="0"/>
              <a:t>b. Los residuos sólidos derivados de la actividad de los empresarios.</a:t>
            </a:r>
          </a:p>
          <a:p>
            <a:pPr lvl="0"/>
            <a:r>
              <a:rPr lang="es-CO" dirty="0"/>
              <a:t>c. Encontrar el adecuado equilibrio financiero en la producción.</a:t>
            </a:r>
          </a:p>
          <a:p>
            <a:pPr lvl="0"/>
            <a:r>
              <a:rPr lang="es-CO" dirty="0"/>
              <a:t>d. La escasez de los recursos naturales que generan combustible.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31E62D5-DD4B-43DF-8372-613ABE9CEC6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CO" sz="2000" dirty="0"/>
              <a:t>En la sociedad contemporánea surge una diferenciación entre bienes y servicios económicos y no económicos. Los primeros serian aquellos que alcanzan un precio, expresado en unidades monetarias, por lo que pueden ser intercambiados en el mercado y es, por tanto, el propio mercado el que regula  su escasez o su abundancia relativa. En cambio, los no económicos, y en particular  los bienes ambientales, considerados libres, tienen un valor poco reconocido y difícilmente son incorporados en la misma categoría de los bienes económicos, encontrando el mercado dificultades a la hora de determinar un precio que regule su utilización.</a:t>
            </a:r>
          </a:p>
        </p:txBody>
      </p:sp>
      <p:pic>
        <p:nvPicPr>
          <p:cNvPr id="5" name="Imagen 4">
            <a:extLst>
              <a:ext uri="{FF2B5EF4-FFF2-40B4-BE49-F238E27FC236}">
                <a16:creationId xmlns:a16="http://schemas.microsoft.com/office/drawing/2014/main" id="{821FB937-C2C7-46D8-BCFD-9D768CF759F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En el manejo económico de la relación calidad de vida y calidad ambiental, una pregunta que deben resolver los gobiernos es:</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r>
              <a:rPr lang="es-CO" sz="2000" dirty="0"/>
              <a:t>a. ¿Qué sanciones se aplican a los infractores ambientales?</a:t>
            </a:r>
          </a:p>
          <a:p>
            <a:pPr lvl="0"/>
            <a:r>
              <a:rPr lang="es-CO" sz="2000" dirty="0"/>
              <a:t>b. ¿Cuál es la norma ambiental adecuada?</a:t>
            </a:r>
          </a:p>
          <a:p>
            <a:pPr lvl="0"/>
            <a:r>
              <a:rPr lang="es-CO" sz="2000" dirty="0"/>
              <a:t>c. ¿Cómo introducir mejoras tecnológicas en la empresa?</a:t>
            </a:r>
          </a:p>
          <a:p>
            <a:pPr lvl="0"/>
            <a:r>
              <a:rPr lang="es-CO" sz="2000" dirty="0"/>
              <a:t>d. ¿Quién paga los costos ambientales?</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A923837D-3A66-4B6D-8852-A00585C7B93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931</Words>
  <Application>Microsoft Office PowerPoint</Application>
  <PresentationFormat>Presentación en pantalla (16:9)</PresentationFormat>
  <Paragraphs>63</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2022-01-12T19:30:55Z</dcterms:modified>
</cp:coreProperties>
</file>