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Econometría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F6B5B3-3A34-4E1B-83D3-045F860EA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3A50C0-E791-4FB2-A74E-1D48D5A0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323623" y="1295166"/>
                <a:ext cx="7590988" cy="2320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2400" dirty="0"/>
                  <a:t>Considere la siguiente función de producción estimada </a:t>
                </a:r>
                <a14:m>
                  <m:oMath xmlns:m="http://schemas.openxmlformats.org/officeDocument/2006/math">
                    <m:r>
                      <a:rPr lang="es-CO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𝑙𝑛</m:t>
                    </m:r>
                    <m:sSub>
                      <m:sSubPr>
                        <m:ctrlPr>
                          <a:rPr lang="es-CO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s-CO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CO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s-CO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CO" sz="2400" dirty="0"/>
                  <a:t>. (Estadísticos t entre paréntesis) </a:t>
                </a:r>
              </a:p>
              <a:p>
                <a:pPr algn="just"/>
                <a:endParaRPr lang="es-CO" sz="2400" dirty="0"/>
              </a:p>
              <a:p>
                <a:pPr algn="just"/>
                <a:endParaRPr lang="es-CO" sz="2400" dirty="0"/>
              </a:p>
              <a:p>
                <a:pPr algn="just"/>
                <a:endParaRPr lang="es-CO" sz="2400" dirty="0"/>
              </a:p>
              <a:p>
                <a:pPr algn="ctr"/>
                <a:r>
                  <a:rPr lang="es-CO" sz="2400" dirty="0"/>
                  <a:t>                3.4          1.2         2.3</a:t>
                </a: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23" y="1295166"/>
                <a:ext cx="7590988" cy="2320635"/>
              </a:xfrm>
              <a:prstGeom prst="rect">
                <a:avLst/>
              </a:prstGeom>
              <a:blipFill>
                <a:blip r:embed="rId2"/>
                <a:stretch>
                  <a:fillRect l="-1205" t="-2100" r="-1285" b="-498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945858"/>
                  </p:ext>
                </p:extLst>
              </p:nvPr>
            </p:nvGraphicFramePr>
            <p:xfrm>
              <a:off x="1585369" y="2264662"/>
              <a:ext cx="5973262" cy="362268"/>
            </p:xfrm>
            <a:graphic>
              <a:graphicData uri="http://schemas.openxmlformats.org/drawingml/2006/table">
                <a:tbl>
                  <a:tblPr/>
                  <a:tblGrid>
                    <a:gridCol w="5973262">
                      <a:extLst>
                        <a:ext uri="{9D8B030D-6E8A-4147-A177-3AD203B41FA5}">
                          <a16:colId xmlns:a16="http://schemas.microsoft.com/office/drawing/2014/main" val="159083838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O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𝑙𝑛</m:t>
                                </m:r>
                                <m:sSub>
                                  <m:sSubPr>
                                    <m:ctrlPr>
                                      <a:rPr lang="es-CO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O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O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𝑄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O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s-CO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=5.4+0.82</m:t>
                                </m:r>
                                <m:r>
                                  <a:rPr lang="es-CO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𝑙𝑛</m:t>
                                </m:r>
                                <m:sSub>
                                  <m:sSubPr>
                                    <m:ctrlPr>
                                      <a:rPr lang="es-CO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s-CO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s-CO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+0.16</m:t>
                                </m:r>
                                <m:r>
                                  <a:rPr lang="es-CO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𝑙𝑛</m:t>
                                </m:r>
                                <m:sSub>
                                  <m:sSubPr>
                                    <m:ctrlPr>
                                      <a:rPr lang="es-CO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CO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89535" marR="89535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9582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945858"/>
                  </p:ext>
                </p:extLst>
              </p:nvPr>
            </p:nvGraphicFramePr>
            <p:xfrm>
              <a:off x="1585369" y="2264662"/>
              <a:ext cx="5973262" cy="362268"/>
            </p:xfrm>
            <a:graphic>
              <a:graphicData uri="http://schemas.openxmlformats.org/drawingml/2006/table">
                <a:tbl>
                  <a:tblPr/>
                  <a:tblGrid>
                    <a:gridCol w="5973262">
                      <a:extLst>
                        <a:ext uri="{9D8B030D-6E8A-4147-A177-3AD203B41FA5}">
                          <a16:colId xmlns:a16="http://schemas.microsoft.com/office/drawing/2014/main" val="1590838388"/>
                        </a:ext>
                      </a:extLst>
                    </a:gridCol>
                  </a:tblGrid>
                  <a:tr h="362268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89535" marR="89535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5000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958231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AC99E76A-5D8C-401D-8B85-D73709787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7865" y="505564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7865" y="1028784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De acuerdo a lo anterior, se puede interpretar que: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a. El efecto marginal del trabajo en la producción, es más pequeño que el efecto marginal del capital.</a:t>
            </a:r>
          </a:p>
          <a:p>
            <a:pPr algn="just"/>
            <a:r>
              <a:rPr lang="es-ES" dirty="0"/>
              <a:t>b. El efecto marginal del capital en la producción, es menor que el efecto marginal del trabajo.</a:t>
            </a:r>
          </a:p>
          <a:p>
            <a:pPr algn="just"/>
            <a:r>
              <a:rPr lang="es-ES" dirty="0"/>
              <a:t>c. Se necesitan estandarizar los coeficientes para comparar los efectos marginales.</a:t>
            </a:r>
          </a:p>
          <a:p>
            <a:pPr algn="just"/>
            <a:r>
              <a:rPr lang="es-ES" dirty="0"/>
              <a:t>d. El efecto marginal del capital en la producción, es igual que el efecto marginal del trabajo.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F4139B-C37C-4174-BAD8-1C94F64F7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36C0A-1688-4132-B0DE-4E375371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3E25F0-2B58-4231-926F-A02053CD6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E55021-951B-4303-A4AF-984EA767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939"/>
            <a:ext cx="914400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79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218</Words>
  <Application>Microsoft Office PowerPoint</Application>
  <PresentationFormat>Presentación en pantalla (16:9)</PresentationFormat>
  <Paragraphs>25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29</cp:revision>
  <dcterms:created xsi:type="dcterms:W3CDTF">2018-10-16T22:27:03Z</dcterms:created>
  <dcterms:modified xsi:type="dcterms:W3CDTF">2022-01-11T20:17:02Z</dcterms:modified>
</cp:coreProperties>
</file>