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Diseño de Sistemas de Producción</a:t>
            </a:r>
            <a:endParaRPr lang="es-ES" sz="2400" dirty="0">
              <a:solidFill>
                <a:schemeClr val="bg1"/>
              </a:solidFill>
            </a:endParaRPr>
          </a:p>
        </p:txBody>
      </p:sp>
      <p:pic>
        <p:nvPicPr>
          <p:cNvPr id="7" name="Imagen 6">
            <a:extLst>
              <a:ext uri="{FF2B5EF4-FFF2-40B4-BE49-F238E27FC236}">
                <a16:creationId xmlns:a16="http://schemas.microsoft.com/office/drawing/2014/main" id="{60A467D3-44A0-4B8E-B1D9-DF0F42271D35}"/>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4. Una empresa de confecciones fabrica chaquetas con un sistema de producción en serie, el proceso tiene 5 pasos con los siguientes tiempos: cortar, se utilizan 6 minutos por unidad, coser la prenda, para lo que se usan 10 minutos por cada una, filetear, para lo que se gastan 5 minutos por cada chaqueta, coser cremallera, lo que toma 4 minutos por cada producto, finalmente se colocan los broches en 3 minutos. </a:t>
            </a:r>
          </a:p>
        </p:txBody>
      </p:sp>
      <p:pic>
        <p:nvPicPr>
          <p:cNvPr id="5" name="Imagen 4">
            <a:extLst>
              <a:ext uri="{FF2B5EF4-FFF2-40B4-BE49-F238E27FC236}">
                <a16:creationId xmlns:a16="http://schemas.microsoft.com/office/drawing/2014/main" id="{48190DBF-D8FC-488F-84DA-655F96B0C0E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Usted como Ingeniero de producción  desea saber cuál es la capacidad de producción con la que cuenta actualmente la empresa.  Esta sería:</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6 unidades/hora.</a:t>
            </a:r>
          </a:p>
          <a:p>
            <a:pPr lvl="0"/>
            <a:r>
              <a:rPr lang="es-CO" sz="2000" dirty="0"/>
              <a:t>b. 10 unidades/hora.</a:t>
            </a:r>
          </a:p>
          <a:p>
            <a:pPr lvl="0"/>
            <a:r>
              <a:rPr lang="es-CO" sz="2000" dirty="0"/>
              <a:t>c. 12 unidades/hora.</a:t>
            </a:r>
          </a:p>
          <a:p>
            <a:pPr lvl="0"/>
            <a:r>
              <a:rPr lang="es-CO" sz="2000" dirty="0"/>
              <a:t>d. 15 unidades/hora.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1DE267AA-31F2-459E-A026-659BBB5421A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5. Una empresa de lácteos fabrica diferentes tipos de productos, entre los más importantes se encuentran los siguientes: yogurt, arequipe y queso. </a:t>
            </a:r>
          </a:p>
        </p:txBody>
      </p:sp>
      <p:pic>
        <p:nvPicPr>
          <p:cNvPr id="5" name="Imagen 4">
            <a:extLst>
              <a:ext uri="{FF2B5EF4-FFF2-40B4-BE49-F238E27FC236}">
                <a16:creationId xmlns:a16="http://schemas.microsoft.com/office/drawing/2014/main" id="{D023937A-F8AE-407B-8E95-9D95AF84503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La empresa desea encontrar una unidad agregada de capacidad para la empresa, para lo cual usted recomienda que sea:</a:t>
            </a:r>
          </a:p>
          <a:p>
            <a:pPr algn="just"/>
            <a:endParaRPr lang="es-CO" sz="2000" dirty="0"/>
          </a:p>
        </p:txBody>
      </p:sp>
      <p:sp>
        <p:nvSpPr>
          <p:cNvPr id="4" name="CuadroTexto 3"/>
          <p:cNvSpPr txBox="1"/>
          <p:nvPr/>
        </p:nvSpPr>
        <p:spPr>
          <a:xfrm>
            <a:off x="238562" y="20428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0896"/>
            <a:ext cx="7590988" cy="1200329"/>
          </a:xfrm>
          <a:prstGeom prst="rect">
            <a:avLst/>
          </a:prstGeom>
          <a:noFill/>
        </p:spPr>
        <p:txBody>
          <a:bodyPr wrap="square" rtlCol="0">
            <a:spAutoFit/>
          </a:bodyPr>
          <a:lstStyle/>
          <a:p>
            <a:pPr lvl="0"/>
            <a:r>
              <a:rPr lang="es-CO" dirty="0"/>
              <a:t>a. Litros de yogurt por día.</a:t>
            </a:r>
          </a:p>
          <a:p>
            <a:pPr lvl="0"/>
            <a:r>
              <a:rPr lang="es-CO" dirty="0"/>
              <a:t>b. Kilos de arequipe por hora.</a:t>
            </a:r>
          </a:p>
          <a:p>
            <a:pPr lvl="0"/>
            <a:r>
              <a:rPr lang="es-CO" dirty="0"/>
              <a:t>c. Kilos de queso por hora.</a:t>
            </a:r>
          </a:p>
          <a:p>
            <a:pPr lvl="0"/>
            <a:r>
              <a:rPr lang="es-CO" dirty="0"/>
              <a:t>d. Litros de leche por hora.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E3EC4C42-9D5A-4D2D-A7EC-A1FE64F3412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D100C-A85C-4F9A-8A1E-1BEE3C2FC3A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F57EC6B-81AC-44FB-B1E0-F1EE7A2FFCC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D08F2EC-EA4E-4A93-9083-7C7B69DA5EFC}"/>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340998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A6D81B21-F357-41A5-8674-4D9D2B62BD0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2062103"/>
          </a:xfrm>
          <a:prstGeom prst="rect">
            <a:avLst/>
          </a:prstGeom>
          <a:noFill/>
        </p:spPr>
        <p:txBody>
          <a:bodyPr wrap="square" rtlCol="0">
            <a:spAutoFit/>
          </a:bodyPr>
          <a:lstStyle/>
          <a:p>
            <a:pPr algn="just"/>
            <a:r>
              <a:rPr lang="es-CO" sz="1600" dirty="0"/>
              <a:t>1. El sitio en dónde una empresa manufacturera piensa establecer su planta de producción es una decisión estratégica, para Schroeder (2004), la decisión sobre instalaciones y capacidad se debe tomar en el nivel corporativo más alto, puesto que esta decisión establece el límite que puede alcanzar la empresa tanto en inversión en bienes de capital como en cantidad de producción que se puede o se quiere lograr. Desde esta perspectiva una empresa desea encontrar una buena localización para su planta de producción y tiene 3 alternativas: Bogotá, Cali y Medellín. Después de un minucioso estudio encontró los siguientes datos de costos:</a:t>
            </a:r>
          </a:p>
        </p:txBody>
      </p:sp>
      <p:graphicFrame>
        <p:nvGraphicFramePr>
          <p:cNvPr id="5" name="Tabla 4"/>
          <p:cNvGraphicFramePr>
            <a:graphicFrameLocks noGrp="1"/>
          </p:cNvGraphicFramePr>
          <p:nvPr>
            <p:extLst>
              <p:ext uri="{D42A27DB-BD31-4B8C-83A1-F6EECF244321}">
                <p14:modId xmlns:p14="http://schemas.microsoft.com/office/powerpoint/2010/main" val="780182447"/>
              </p:ext>
            </p:extLst>
          </p:nvPr>
        </p:nvGraphicFramePr>
        <p:xfrm>
          <a:off x="883920" y="2910884"/>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08609638"/>
                    </a:ext>
                  </a:extLst>
                </a:gridCol>
                <a:gridCol w="2032000">
                  <a:extLst>
                    <a:ext uri="{9D8B030D-6E8A-4147-A177-3AD203B41FA5}">
                      <a16:colId xmlns:a16="http://schemas.microsoft.com/office/drawing/2014/main" val="1088055337"/>
                    </a:ext>
                  </a:extLst>
                </a:gridCol>
                <a:gridCol w="2032000">
                  <a:extLst>
                    <a:ext uri="{9D8B030D-6E8A-4147-A177-3AD203B41FA5}">
                      <a16:colId xmlns:a16="http://schemas.microsoft.com/office/drawing/2014/main" val="1016851143"/>
                    </a:ext>
                  </a:extLst>
                </a:gridCol>
              </a:tblGrid>
              <a:tr h="370840">
                <a:tc>
                  <a:txBody>
                    <a:bodyPr/>
                    <a:lstStyle/>
                    <a:p>
                      <a:pPr algn="ctr"/>
                      <a:r>
                        <a:rPr lang="es-CO" sz="1800" dirty="0"/>
                        <a:t>Sitio </a:t>
                      </a:r>
                      <a:endParaRPr lang="es-CO" dirty="0"/>
                    </a:p>
                  </a:txBody>
                  <a:tcPr anchor="ctr"/>
                </a:tc>
                <a:tc>
                  <a:txBody>
                    <a:bodyPr/>
                    <a:lstStyle/>
                    <a:p>
                      <a:pPr algn="ctr"/>
                      <a:r>
                        <a:rPr lang="es-CO" sz="1800" dirty="0"/>
                        <a:t>Costos Fijos( $ por año)</a:t>
                      </a:r>
                      <a:endParaRPr lang="es-CO" dirty="0"/>
                    </a:p>
                  </a:txBody>
                  <a:tcPr anchor="ctr"/>
                </a:tc>
                <a:tc>
                  <a:txBody>
                    <a:bodyPr/>
                    <a:lstStyle/>
                    <a:p>
                      <a:pPr algn="ctr"/>
                      <a:r>
                        <a:rPr lang="es-CO" sz="1800" dirty="0"/>
                        <a:t>Costos Variables($ por unidad)</a:t>
                      </a:r>
                      <a:endParaRPr lang="es-CO" dirty="0"/>
                    </a:p>
                  </a:txBody>
                  <a:tcPr anchor="ctr"/>
                </a:tc>
                <a:extLst>
                  <a:ext uri="{0D108BD9-81ED-4DB2-BD59-A6C34878D82A}">
                    <a16:rowId xmlns:a16="http://schemas.microsoft.com/office/drawing/2014/main" val="1851625530"/>
                  </a:ext>
                </a:extLst>
              </a:tr>
              <a:tr h="370840">
                <a:tc>
                  <a:txBody>
                    <a:bodyPr/>
                    <a:lstStyle/>
                    <a:p>
                      <a:r>
                        <a:rPr lang="es-CO" sz="1800" dirty="0"/>
                        <a:t>Cali </a:t>
                      </a:r>
                      <a:endParaRPr lang="es-CO" dirty="0"/>
                    </a:p>
                  </a:txBody>
                  <a:tcPr/>
                </a:tc>
                <a:tc>
                  <a:txBody>
                    <a:bodyPr/>
                    <a:lstStyle/>
                    <a:p>
                      <a:pPr algn="ctr"/>
                      <a:r>
                        <a:rPr lang="es-CO" sz="1800" dirty="0"/>
                        <a:t>800.000 </a:t>
                      </a:r>
                      <a:endParaRPr lang="es-CO" dirty="0"/>
                    </a:p>
                  </a:txBody>
                  <a:tcPr/>
                </a:tc>
                <a:tc>
                  <a:txBody>
                    <a:bodyPr/>
                    <a:lstStyle/>
                    <a:p>
                      <a:pPr algn="ctr"/>
                      <a:r>
                        <a:rPr lang="es-CO" sz="1800" dirty="0"/>
                        <a:t>900</a:t>
                      </a:r>
                      <a:endParaRPr lang="es-CO" dirty="0"/>
                    </a:p>
                  </a:txBody>
                  <a:tcPr/>
                </a:tc>
                <a:extLst>
                  <a:ext uri="{0D108BD9-81ED-4DB2-BD59-A6C34878D82A}">
                    <a16:rowId xmlns:a16="http://schemas.microsoft.com/office/drawing/2014/main" val="929885225"/>
                  </a:ext>
                </a:extLst>
              </a:tr>
              <a:tr h="370840">
                <a:tc>
                  <a:txBody>
                    <a:bodyPr/>
                    <a:lstStyle/>
                    <a:p>
                      <a:r>
                        <a:rPr lang="es-CO" sz="1800" dirty="0"/>
                        <a:t>Medellín </a:t>
                      </a:r>
                      <a:endParaRPr lang="es-CO" dirty="0"/>
                    </a:p>
                  </a:txBody>
                  <a:tcPr/>
                </a:tc>
                <a:tc>
                  <a:txBody>
                    <a:bodyPr/>
                    <a:lstStyle/>
                    <a:p>
                      <a:pPr algn="ctr"/>
                      <a:r>
                        <a:rPr lang="es-CO" sz="1800" dirty="0"/>
                        <a:t>1.000.000 </a:t>
                      </a:r>
                      <a:endParaRPr lang="es-CO" dirty="0"/>
                    </a:p>
                  </a:txBody>
                  <a:tcPr/>
                </a:tc>
                <a:tc>
                  <a:txBody>
                    <a:bodyPr/>
                    <a:lstStyle/>
                    <a:p>
                      <a:pPr algn="ctr"/>
                      <a:r>
                        <a:rPr lang="es-CO" sz="1800" dirty="0"/>
                        <a:t>1200</a:t>
                      </a:r>
                      <a:endParaRPr lang="es-CO" dirty="0"/>
                    </a:p>
                  </a:txBody>
                  <a:tcPr/>
                </a:tc>
                <a:extLst>
                  <a:ext uri="{0D108BD9-81ED-4DB2-BD59-A6C34878D82A}">
                    <a16:rowId xmlns:a16="http://schemas.microsoft.com/office/drawing/2014/main" val="3929519334"/>
                  </a:ext>
                </a:extLst>
              </a:tr>
              <a:tr h="370840">
                <a:tc>
                  <a:txBody>
                    <a:bodyPr/>
                    <a:lstStyle/>
                    <a:p>
                      <a:r>
                        <a:rPr lang="es-CO" sz="1800" dirty="0"/>
                        <a:t>Bogotá </a:t>
                      </a:r>
                      <a:endParaRPr lang="es-CO" dirty="0"/>
                    </a:p>
                  </a:txBody>
                  <a:tcPr/>
                </a:tc>
                <a:tc>
                  <a:txBody>
                    <a:bodyPr/>
                    <a:lstStyle/>
                    <a:p>
                      <a:pPr algn="ctr"/>
                      <a:r>
                        <a:rPr lang="es-CO" sz="1800" dirty="0"/>
                        <a:t>900.000 </a:t>
                      </a:r>
                      <a:endParaRPr lang="es-CO" dirty="0"/>
                    </a:p>
                  </a:txBody>
                  <a:tcPr/>
                </a:tc>
                <a:tc>
                  <a:txBody>
                    <a:bodyPr/>
                    <a:lstStyle/>
                    <a:p>
                      <a:pPr algn="ctr"/>
                      <a:r>
                        <a:rPr lang="es-CO" sz="1800" dirty="0"/>
                        <a:t>500</a:t>
                      </a:r>
                      <a:endParaRPr lang="es-CO" dirty="0"/>
                    </a:p>
                  </a:txBody>
                  <a:tcPr/>
                </a:tc>
                <a:extLst>
                  <a:ext uri="{0D108BD9-81ED-4DB2-BD59-A6C34878D82A}">
                    <a16:rowId xmlns:a16="http://schemas.microsoft.com/office/drawing/2014/main" val="283102537"/>
                  </a:ext>
                </a:extLst>
              </a:tr>
            </a:tbl>
          </a:graphicData>
        </a:graphic>
      </p:graphicFrame>
      <p:pic>
        <p:nvPicPr>
          <p:cNvPr id="6" name="Imagen 5">
            <a:extLst>
              <a:ext uri="{FF2B5EF4-FFF2-40B4-BE49-F238E27FC236}">
                <a16:creationId xmlns:a16="http://schemas.microsoft.com/office/drawing/2014/main" id="{63C2EE82-7397-46E1-A66B-D891E413D96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Utilizando el Método de Punto de Equilibrio, ¿en qué volúmenes de producción es mejor cada localización?</a:t>
            </a:r>
          </a:p>
        </p:txBody>
      </p:sp>
      <p:sp>
        <p:nvSpPr>
          <p:cNvPr id="4" name="CuadroTexto 3"/>
          <p:cNvSpPr txBox="1"/>
          <p:nvPr/>
        </p:nvSpPr>
        <p:spPr>
          <a:xfrm>
            <a:off x="238562" y="210183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609842"/>
            <a:ext cx="7590988" cy="1200329"/>
          </a:xfrm>
          <a:prstGeom prst="rect">
            <a:avLst/>
          </a:prstGeom>
          <a:noFill/>
        </p:spPr>
        <p:txBody>
          <a:bodyPr wrap="square" rtlCol="0">
            <a:spAutoFit/>
          </a:bodyPr>
          <a:lstStyle/>
          <a:p>
            <a:pPr lvl="0"/>
            <a:r>
              <a:rPr lang="es-CO" dirty="0"/>
              <a:t>a. Entre 0 y 667  Cali y de 667 en adelante  Medellín.</a:t>
            </a:r>
          </a:p>
          <a:p>
            <a:pPr lvl="0"/>
            <a:r>
              <a:rPr lang="es-CO" dirty="0"/>
              <a:t>b. Entre 0 y 143  Bogotá  y de 143 en adelante Medellín.</a:t>
            </a:r>
          </a:p>
          <a:p>
            <a:pPr lvl="0"/>
            <a:r>
              <a:rPr lang="es-CO" dirty="0"/>
              <a:t>c. Entre 0 y 250  Bogotá, y de 250 en adelante Cali.</a:t>
            </a:r>
          </a:p>
          <a:p>
            <a:pPr lvl="0"/>
            <a:r>
              <a:rPr lang="es-CO" dirty="0"/>
              <a:t>d. Entre 0 y 250 Cali y de 250 en adelante Bogotá.</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2DD9C4A4-F4CF-400C-A6AF-E620960CB6B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2. Una empresa produce un artículo, con un tiempo total de producción de 12 minutos por unidad, cuenta con 20 empleados por turno y se trabaja en tres turnos de 8 horas. </a:t>
            </a:r>
          </a:p>
        </p:txBody>
      </p:sp>
      <p:pic>
        <p:nvPicPr>
          <p:cNvPr id="5" name="Imagen 4">
            <a:extLst>
              <a:ext uri="{FF2B5EF4-FFF2-40B4-BE49-F238E27FC236}">
                <a16:creationId xmlns:a16="http://schemas.microsoft.com/office/drawing/2014/main" id="{DD466099-E38D-4893-84C9-600A3620835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27895"/>
            <a:ext cx="7590988" cy="707886"/>
          </a:xfrm>
          <a:prstGeom prst="rect">
            <a:avLst/>
          </a:prstGeom>
          <a:noFill/>
        </p:spPr>
        <p:txBody>
          <a:bodyPr wrap="square" rtlCol="0">
            <a:spAutoFit/>
          </a:bodyPr>
          <a:lstStyle/>
          <a:p>
            <a:pPr algn="just"/>
            <a:r>
              <a:rPr lang="es-CO" sz="2000" dirty="0"/>
              <a:t>Si la empresa recibe un pedido de 159.600 unidades para entregar en 35 días, los operarios adicionales por turno que se requieren son:</a:t>
            </a:r>
          </a:p>
        </p:txBody>
      </p:sp>
      <p:sp>
        <p:nvSpPr>
          <p:cNvPr id="4" name="CuadroTexto 3"/>
          <p:cNvSpPr txBox="1"/>
          <p:nvPr/>
        </p:nvSpPr>
        <p:spPr>
          <a:xfrm>
            <a:off x="238562" y="183144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77538"/>
            <a:ext cx="7590988" cy="1200329"/>
          </a:xfrm>
          <a:prstGeom prst="rect">
            <a:avLst/>
          </a:prstGeom>
          <a:noFill/>
        </p:spPr>
        <p:txBody>
          <a:bodyPr wrap="square" rtlCol="0">
            <a:spAutoFit/>
          </a:bodyPr>
          <a:lstStyle/>
          <a:p>
            <a:pPr lvl="0"/>
            <a:r>
              <a:rPr lang="es-CO" dirty="0"/>
              <a:t>a. 38.</a:t>
            </a:r>
          </a:p>
          <a:p>
            <a:pPr lvl="0"/>
            <a:r>
              <a:rPr lang="es-CO" dirty="0"/>
              <a:t>b. 114.</a:t>
            </a:r>
          </a:p>
          <a:p>
            <a:pPr lvl="0"/>
            <a:r>
              <a:rPr lang="es-CO" dirty="0"/>
              <a:t>c. 18.</a:t>
            </a:r>
          </a:p>
          <a:p>
            <a:pPr lvl="0"/>
            <a:r>
              <a:rPr lang="es-CO" dirty="0"/>
              <a:t>d. 54.</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47EB6BB-34B8-4D17-A819-84953B13534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3. Una fábrica produce un artículo, con un tiempo total de producción de 12 minutos por unidad, cuenta con 20 empleados por turno y se trabajan 3 turnos de 8 horas. </a:t>
            </a:r>
          </a:p>
        </p:txBody>
      </p:sp>
      <p:pic>
        <p:nvPicPr>
          <p:cNvPr id="5" name="Imagen 4">
            <a:extLst>
              <a:ext uri="{FF2B5EF4-FFF2-40B4-BE49-F238E27FC236}">
                <a16:creationId xmlns:a16="http://schemas.microsoft.com/office/drawing/2014/main" id="{6E5661EB-4874-4480-A61E-438B375B7E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En estas condiciones, usted como Ingeniero de Producción, recibe un pedido de 144.000 unidades, el tiempo de entrega con el que usted se comprometería para entregar este pedido seria de: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pPr lvl="0"/>
            <a:r>
              <a:rPr lang="es-CO" sz="2000" dirty="0"/>
              <a:t>a. 20 días.</a:t>
            </a:r>
          </a:p>
          <a:p>
            <a:pPr lvl="0"/>
            <a:r>
              <a:rPr lang="es-CO" sz="2000" dirty="0"/>
              <a:t>b. 60 días.</a:t>
            </a:r>
          </a:p>
          <a:p>
            <a:pPr lvl="0"/>
            <a:r>
              <a:rPr lang="es-CO" sz="2000" dirty="0"/>
              <a:t>c. 120 días.</a:t>
            </a:r>
          </a:p>
          <a:p>
            <a:pPr lvl="0"/>
            <a:r>
              <a:rPr lang="es-CO" sz="2000" dirty="0"/>
              <a:t>d. 180 días.</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239C3249-5892-43FE-85CE-054131DEC45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741</Words>
  <Application>Microsoft Office PowerPoint</Application>
  <PresentationFormat>Presentación en pantalla (16:9)</PresentationFormat>
  <Paragraphs>75</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2022-01-12T16:57:51Z</dcterms:modified>
</cp:coreProperties>
</file>