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Direccionamiento Estratégico de Marketing</a:t>
            </a:r>
          </a:p>
        </p:txBody>
      </p:sp>
      <p:pic>
        <p:nvPicPr>
          <p:cNvPr id="7" name="Imagen 6">
            <a:extLst>
              <a:ext uri="{FF2B5EF4-FFF2-40B4-BE49-F238E27FC236}">
                <a16:creationId xmlns:a16="http://schemas.microsoft.com/office/drawing/2014/main" id="{AC113F87-4D3F-44B8-981A-EBF178E8021C}"/>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Cuando en la estructura de un plan de mercadeo, se desarrollan estrategias y actividades para el uso eficiente de la publicidad, las relaciones publicas, las ventajas personales y las promocionales de ventas, se hace referencia a de las P de la mezcla de mercado.</a:t>
            </a:r>
            <a:endParaRPr lang="es-CO" sz="2400" dirty="0"/>
          </a:p>
        </p:txBody>
      </p:sp>
      <p:pic>
        <p:nvPicPr>
          <p:cNvPr id="5" name="Imagen 4">
            <a:extLst>
              <a:ext uri="{FF2B5EF4-FFF2-40B4-BE49-F238E27FC236}">
                <a16:creationId xmlns:a16="http://schemas.microsoft.com/office/drawing/2014/main" id="{54F7C365-278C-447F-B08C-20FEF6F932C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r>
              <a:rPr lang="es-CO" sz="2400" dirty="0"/>
              <a:t>¿Cuál de estas usted recomienda como asesor empresarial para hacer un enfoque?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569660"/>
          </a:xfrm>
          <a:prstGeom prst="rect">
            <a:avLst/>
          </a:prstGeom>
          <a:noFill/>
        </p:spPr>
        <p:txBody>
          <a:bodyPr wrap="square" rtlCol="0">
            <a:spAutoFit/>
          </a:bodyPr>
          <a:lstStyle/>
          <a:p>
            <a:pPr lvl="0"/>
            <a:r>
              <a:rPr lang="es-ES" sz="2400"/>
              <a:t>a. Producto.</a:t>
            </a:r>
          </a:p>
          <a:p>
            <a:pPr lvl="0"/>
            <a:r>
              <a:rPr lang="es-ES" sz="2400"/>
              <a:t>b. Plaza.</a:t>
            </a:r>
          </a:p>
          <a:p>
            <a:pPr lvl="0"/>
            <a:r>
              <a:rPr lang="es-ES" sz="2400"/>
              <a:t>c. Promoción.</a:t>
            </a:r>
          </a:p>
          <a:p>
            <a:pPr lvl="0"/>
            <a:r>
              <a:rPr lang="es-ES" sz="2400"/>
              <a:t>d. Precio.</a:t>
            </a:r>
            <a:endParaRPr lang="es-ES"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14A1F5A-CDFF-45C9-B13A-EBE53E89546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401205"/>
          </a:xfrm>
          <a:prstGeom prst="rect">
            <a:avLst/>
          </a:prstGeom>
          <a:noFill/>
        </p:spPr>
        <p:txBody>
          <a:bodyPr wrap="square" rtlCol="0">
            <a:spAutoFit/>
          </a:bodyPr>
          <a:lstStyle/>
          <a:p>
            <a:pPr algn="ctr"/>
            <a:r>
              <a:rPr lang="es-ES" sz="2000" b="1" u="sng" dirty="0"/>
              <a:t>Heladería “El Buen Sabor Ltda.”</a:t>
            </a:r>
          </a:p>
          <a:p>
            <a:pPr algn="just"/>
            <a:endParaRPr lang="es-ES" sz="2000" dirty="0"/>
          </a:p>
          <a:p>
            <a:pPr algn="just"/>
            <a:r>
              <a:rPr lang="es-ES" sz="2000" dirty="0"/>
              <a:t>El futuro de Armando Casas después de su divorcio era bastante incierto. Él estuvo casado por 20 años durante los cuales no desarrolló habilidades para los negocios. Sin embargo, él aprendió del negocio de helados muy bien. Su especial habilidad para hacer paletas de agua, lo que le permitió a él y a su vecina del barrio fundar la compañía “Heladería el buen sabor Ltda.”. El año pasado vendieron cerca de quinientos millones de pesos.</a:t>
            </a:r>
          </a:p>
          <a:p>
            <a:pPr algn="just"/>
            <a:endParaRPr lang="es-ES" sz="2000" dirty="0"/>
          </a:p>
          <a:p>
            <a:pPr algn="just"/>
            <a:r>
              <a:rPr lang="es-ES" sz="2000" dirty="0"/>
              <a:t>Ellos producen una magnífica línea de paletas de agua para los consumidores de la localidad de Engativá. Para mantener su producto lejos de los demás del mercado, realizan paletas con diferentes motivos que son empacadas y vendidas individualmente.</a:t>
            </a:r>
          </a:p>
        </p:txBody>
      </p:sp>
      <p:pic>
        <p:nvPicPr>
          <p:cNvPr id="5" name="Imagen 4">
            <a:extLst>
              <a:ext uri="{FF2B5EF4-FFF2-40B4-BE49-F238E27FC236}">
                <a16:creationId xmlns:a16="http://schemas.microsoft.com/office/drawing/2014/main" id="{8811388B-8F20-400F-9406-D87ACC3DCDB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ES" sz="2000" dirty="0"/>
              <a:t>De acuerdo con lo anterior identifique la mejor opción para el siguiente enunciado: “La Heladería El Buen Sabor Ltda. es una empresa dirigida a las personas que viven en la localidad de Engativá”. Este es un ejemplo de segmentación:</a:t>
            </a:r>
            <a:endParaRPr lang="es-CO" sz="2000" dirty="0"/>
          </a:p>
        </p:txBody>
      </p:sp>
      <p:sp>
        <p:nvSpPr>
          <p:cNvPr id="4" name="CuadroTexto 3"/>
          <p:cNvSpPr txBox="1"/>
          <p:nvPr/>
        </p:nvSpPr>
        <p:spPr>
          <a:xfrm>
            <a:off x="141026" y="235277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41026" y="2981588"/>
            <a:ext cx="7590988" cy="1323439"/>
          </a:xfrm>
          <a:prstGeom prst="rect">
            <a:avLst/>
          </a:prstGeom>
          <a:noFill/>
        </p:spPr>
        <p:txBody>
          <a:bodyPr wrap="square" rtlCol="0">
            <a:spAutoFit/>
          </a:bodyPr>
          <a:lstStyle/>
          <a:p>
            <a:pPr lvl="0"/>
            <a:r>
              <a:rPr lang="es-CO" sz="2000" dirty="0"/>
              <a:t>a. Demográfica.</a:t>
            </a:r>
          </a:p>
          <a:p>
            <a:pPr lvl="0"/>
            <a:r>
              <a:rPr lang="es-CO" sz="2000" dirty="0"/>
              <a:t>b. Geográfica.</a:t>
            </a:r>
          </a:p>
          <a:p>
            <a:pPr lvl="0"/>
            <a:r>
              <a:rPr lang="es-CO" sz="2000" dirty="0"/>
              <a:t>c. Económica.</a:t>
            </a:r>
          </a:p>
          <a:p>
            <a:pPr lvl="0"/>
            <a:r>
              <a:rPr lang="es-CO" sz="2000" dirty="0"/>
              <a:t>d. Psicográficas.</a:t>
            </a:r>
          </a:p>
        </p:txBody>
      </p:sp>
      <p:sp>
        <p:nvSpPr>
          <p:cNvPr id="6" name="Rectángulo 5"/>
          <p:cNvSpPr/>
          <p:nvPr/>
        </p:nvSpPr>
        <p:spPr>
          <a:xfrm>
            <a:off x="7562688" y="4601645"/>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D806ACAD-BBFD-4FA2-93C7-2E23F0AC647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85566-1861-40FF-8767-A77038C65F38}"/>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68B747A1-0668-492B-A624-9EC7F24EC369}"/>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828F86A-3F90-46AD-AFDE-BB26E941A1C0}"/>
              </a:ext>
            </a:extLst>
          </p:cNvPr>
          <p:cNvPicPr>
            <a:picLocks noChangeAspect="1"/>
          </p:cNvPicPr>
          <p:nvPr/>
        </p:nvPicPr>
        <p:blipFill>
          <a:blip r:embed="rId2"/>
          <a:stretch>
            <a:fillRect/>
          </a:stretch>
        </p:blipFill>
        <p:spPr>
          <a:xfrm>
            <a:off x="1" y="13939"/>
            <a:ext cx="9144000" cy="5129561"/>
          </a:xfrm>
          <a:prstGeom prst="rect">
            <a:avLst/>
          </a:prstGeom>
        </p:spPr>
      </p:pic>
    </p:spTree>
    <p:extLst>
      <p:ext uri="{BB962C8B-B14F-4D97-AF65-F5344CB8AC3E}">
        <p14:creationId xmlns:p14="http://schemas.microsoft.com/office/powerpoint/2010/main" val="351068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A794A69F-67AB-4F79-B3C0-6D3384EA082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algn="just"/>
            <a:r>
              <a:rPr lang="es-ES" sz="2400" dirty="0"/>
              <a:t>Un Gerente de Mercadeo diseña la Planeación estratégica de marketing. Al verificar que su equipo no tiene claridad sobre la cartera de negocios, les prepara una presentación de análisis de cartera, explicándolo por medio del enfoque del Boston </a:t>
            </a:r>
            <a:r>
              <a:rPr lang="es-ES" sz="2400" dirty="0" err="1"/>
              <a:t>Consulting</a:t>
            </a:r>
            <a:r>
              <a:rPr lang="es-ES" sz="2400" dirty="0"/>
              <a:t> </a:t>
            </a:r>
            <a:r>
              <a:rPr lang="es-ES" sz="2400" dirty="0" err="1"/>
              <a:t>Group</a:t>
            </a:r>
            <a:r>
              <a:rPr lang="es-ES" sz="2400" dirty="0"/>
              <a:t> (BCG) donde la empresa clasifica todas sus (UEN) Unidades Estratégicas de Negocio según la matriz de crecimiento de participación distinguiendo cuatro tipos de UEN.</a:t>
            </a:r>
            <a:endParaRPr lang="es-CO" sz="2400" dirty="0"/>
          </a:p>
        </p:txBody>
      </p:sp>
      <p:pic>
        <p:nvPicPr>
          <p:cNvPr id="5" name="Imagen 4">
            <a:extLst>
              <a:ext uri="{FF2B5EF4-FFF2-40B4-BE49-F238E27FC236}">
                <a16:creationId xmlns:a16="http://schemas.microsoft.com/office/drawing/2014/main" id="{18099EDC-E814-4DF3-AF8C-A185B4AAB2D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82162"/>
            <a:ext cx="7590988" cy="461665"/>
          </a:xfrm>
          <a:prstGeom prst="rect">
            <a:avLst/>
          </a:prstGeom>
          <a:noFill/>
        </p:spPr>
        <p:txBody>
          <a:bodyPr wrap="square" rtlCol="0">
            <a:spAutoFit/>
          </a:bodyPr>
          <a:lstStyle/>
          <a:p>
            <a:r>
              <a:rPr lang="es-CO" sz="2400" dirty="0"/>
              <a:t>Teniendo en cuenta lo anterior, estas UEN son: </a:t>
            </a:r>
          </a:p>
        </p:txBody>
      </p:sp>
      <p:sp>
        <p:nvSpPr>
          <p:cNvPr id="4" name="CuadroTexto 3"/>
          <p:cNvSpPr txBox="1"/>
          <p:nvPr/>
        </p:nvSpPr>
        <p:spPr>
          <a:xfrm>
            <a:off x="238562" y="129117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585323"/>
          </a:xfrm>
          <a:prstGeom prst="rect">
            <a:avLst/>
          </a:prstGeom>
          <a:noFill/>
        </p:spPr>
        <p:txBody>
          <a:bodyPr wrap="square" rtlCol="0">
            <a:spAutoFit/>
          </a:bodyPr>
          <a:lstStyle/>
          <a:p>
            <a:pPr lvl="0" algn="just"/>
            <a:r>
              <a:rPr lang="es-ES"/>
              <a:t>a. Penetración de mercado, desarrollo de producto, desarrollo de mercado y diversificación; participación relativa en el mercado y tasa de crecimiento del mercado.</a:t>
            </a:r>
          </a:p>
          <a:p>
            <a:pPr lvl="0" algn="just"/>
            <a:r>
              <a:rPr lang="es-ES"/>
              <a:t>b. Estrellas, vacas de dinero en efectivo, signos de interrogación, perros bajo crecimiento y baja participación.</a:t>
            </a:r>
          </a:p>
          <a:p>
            <a:pPr lvl="0" algn="just"/>
            <a:r>
              <a:rPr lang="es-ES"/>
              <a:t>c. Estrellas, signos de interrogación, vaca de dinero en efectivo y perro; productos nuevos y existentes y mercados nuevos y existentes. </a:t>
            </a:r>
          </a:p>
          <a:p>
            <a:pPr lvl="0" algn="just"/>
            <a:r>
              <a:rPr lang="es-ES"/>
              <a:t>d. Penetración de mercado, desarrollo de producto, desarrollo de mercado y diversificación, productos nuevos y existentes y mercados nuevos y existentes.</a:t>
            </a:r>
            <a:endParaRPr lang="es-ES"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0244E407-79F2-4B7E-952B-182E07B23E8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Usted como encargado de liderar la planeación estratégica de marketing tiene que desarrollar la definición de los objetivos, acciones y recursos que orientan el desarrollo de una organización, la determinación de las metas y objetivos de largo plazo, la adopción de cursos de acción y la consecución de recursos necesarios para lograr dichas metas.</a:t>
            </a:r>
            <a:endParaRPr lang="es-CO" sz="2400" dirty="0"/>
          </a:p>
        </p:txBody>
      </p:sp>
      <p:pic>
        <p:nvPicPr>
          <p:cNvPr id="5" name="Imagen 4">
            <a:extLst>
              <a:ext uri="{FF2B5EF4-FFF2-40B4-BE49-F238E27FC236}">
                <a16:creationId xmlns:a16="http://schemas.microsoft.com/office/drawing/2014/main" id="{9ABDFEE6-C7C1-454A-ABBD-E0DF34F923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1717"/>
            <a:ext cx="7590988" cy="1200329"/>
          </a:xfrm>
          <a:prstGeom prst="rect">
            <a:avLst/>
          </a:prstGeom>
          <a:noFill/>
        </p:spPr>
        <p:txBody>
          <a:bodyPr wrap="square" rtlCol="0">
            <a:spAutoFit/>
          </a:bodyPr>
          <a:lstStyle/>
          <a:p>
            <a:r>
              <a:rPr lang="es-CO" sz="2400" dirty="0"/>
              <a:t>Las anteriores tareas usted las debe realizar bajo una función del plan de marketing, dicha función debe ser el marketing:</a:t>
            </a:r>
          </a:p>
        </p:txBody>
      </p:sp>
      <p:sp>
        <p:nvSpPr>
          <p:cNvPr id="4" name="CuadroTexto 3"/>
          <p:cNvSpPr txBox="1"/>
          <p:nvPr/>
        </p:nvSpPr>
        <p:spPr>
          <a:xfrm>
            <a:off x="238562" y="178010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29802"/>
            <a:ext cx="7590988" cy="1569660"/>
          </a:xfrm>
          <a:prstGeom prst="rect">
            <a:avLst/>
          </a:prstGeom>
          <a:noFill/>
        </p:spPr>
        <p:txBody>
          <a:bodyPr wrap="square" rtlCol="0">
            <a:spAutoFit/>
          </a:bodyPr>
          <a:lstStyle/>
          <a:p>
            <a:pPr lvl="0" algn="just"/>
            <a:r>
              <a:rPr lang="es-CO" sz="2400" dirty="0"/>
              <a:t>a. Operativo.</a:t>
            </a:r>
          </a:p>
          <a:p>
            <a:pPr lvl="0" algn="just"/>
            <a:r>
              <a:rPr lang="es-CO" sz="2400" dirty="0"/>
              <a:t>b. Estratégico.</a:t>
            </a:r>
          </a:p>
          <a:p>
            <a:pPr lvl="0" algn="just"/>
            <a:r>
              <a:rPr lang="es-CO" sz="2400" dirty="0"/>
              <a:t>c. Táctico.</a:t>
            </a:r>
          </a:p>
          <a:p>
            <a:pPr lvl="0" algn="just"/>
            <a:r>
              <a:rPr lang="es-CO" sz="2400" dirty="0"/>
              <a:t>d. De comunicación.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A511EB7B-63FD-4345-AD15-7262F5973E0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879252"/>
            <a:ext cx="7590988" cy="1384995"/>
          </a:xfrm>
          <a:prstGeom prst="rect">
            <a:avLst/>
          </a:prstGeom>
          <a:noFill/>
        </p:spPr>
        <p:txBody>
          <a:bodyPr wrap="square" rtlCol="0">
            <a:spAutoFit/>
          </a:bodyPr>
          <a:lstStyle/>
          <a:p>
            <a:pPr algn="just"/>
            <a:r>
              <a:rPr lang="es-ES" sz="2800" dirty="0"/>
              <a:t>Los departamentos de Ingeniería y de Producción de una empresa ejercen la mayor influencia sobre las decisiones concernientes a los productos.</a:t>
            </a:r>
            <a:endParaRPr lang="es-CO" sz="2800" dirty="0"/>
          </a:p>
        </p:txBody>
      </p:sp>
      <p:pic>
        <p:nvPicPr>
          <p:cNvPr id="5" name="Imagen 4">
            <a:extLst>
              <a:ext uri="{FF2B5EF4-FFF2-40B4-BE49-F238E27FC236}">
                <a16:creationId xmlns:a16="http://schemas.microsoft.com/office/drawing/2014/main" id="{25FF0A97-0912-400D-A3E4-0642FD33CD0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Desde la perspectiva de un director estratégico de marketing, ¿cuál de las siguientes opciones recomendaría a estos departamentos tener en cuenta en su trabajo?</a:t>
            </a:r>
          </a:p>
        </p:txBody>
      </p:sp>
      <p:sp>
        <p:nvSpPr>
          <p:cNvPr id="4" name="CuadroTexto 3"/>
          <p:cNvSpPr txBox="1"/>
          <p:nvPr/>
        </p:nvSpPr>
        <p:spPr>
          <a:xfrm>
            <a:off x="238562" y="173667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65521"/>
            <a:ext cx="7590988" cy="2862322"/>
          </a:xfrm>
          <a:prstGeom prst="rect">
            <a:avLst/>
          </a:prstGeom>
          <a:noFill/>
        </p:spPr>
        <p:txBody>
          <a:bodyPr wrap="square" rtlCol="0">
            <a:spAutoFit/>
          </a:bodyPr>
          <a:lstStyle/>
          <a:p>
            <a:pPr lvl="0"/>
            <a:r>
              <a:rPr lang="es-ES" sz="2000"/>
              <a:t>a. Los proveedores de los productos observan las necesidades del público.</a:t>
            </a:r>
          </a:p>
          <a:p>
            <a:pPr lvl="0"/>
            <a:r>
              <a:rPr lang="es-ES" sz="2000"/>
              <a:t>b. Los ejecutivos del departamento de producción y del departamento de finanzas fijan el precio de los bienes.</a:t>
            </a:r>
          </a:p>
          <a:p>
            <a:pPr lvl="0"/>
            <a:r>
              <a:rPr lang="es-ES" sz="2000"/>
              <a:t>c. La función principal del departamento de ventas era vender todo cuanto la firma pudiera producir.</a:t>
            </a:r>
          </a:p>
          <a:p>
            <a:pPr lvl="0"/>
            <a:r>
              <a:rPr lang="es-ES" sz="2000"/>
              <a:t>d. La aplicación de la empresa en el negocio de satisfacer las necesidades del cliente, el proveedor y la empresa, planificando el marketing estratégico.</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A7DD8478-114D-4009-B20A-C852C1AF39B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831</Words>
  <Application>Microsoft Office PowerPoint</Application>
  <PresentationFormat>Presentación en pantalla (16:9)</PresentationFormat>
  <Paragraphs>65</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2022-01-11T20:14:31Z</dcterms:modified>
</cp:coreProperties>
</file>