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Desarrollo del Pensamiento y Métodos Cuantitativos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DCD2F0-3E21-4DE5-9A41-4F5B3D1F5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238562" y="721008"/>
                <a:ext cx="7590988" cy="2917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000" dirty="0"/>
                  <a:t>Un agente de bolsa vendió a un cliente 200 acciones tipo A, 300 tipo B, 500 tipo C, y 250 tipo D. Los precios por acción de A, B, C y D son $100, $150, $200 y $300, respectivamente. </a:t>
                </a:r>
              </a:p>
              <a:p>
                <a:r>
                  <a:rPr lang="es-CO" sz="2000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s-CO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O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C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CO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s-CO" sz="2000" dirty="0"/>
                  <a:t>  1x3                              </a:t>
                </a:r>
                <a14:m>
                  <m:oMath xmlns:m="http://schemas.openxmlformats.org/officeDocument/2006/math">
                    <m:r>
                      <a:rPr lang="es-CO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CO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C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CO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s-CO" sz="2000" dirty="0"/>
                  <a:t>  3x1</a:t>
                </a:r>
              </a:p>
              <a:p>
                <a:r>
                  <a:rPr lang="es-CO" sz="2000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s-CO" sz="20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s-CO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C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CO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O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CO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s-CO" sz="2000" dirty="0"/>
                  <a:t> 1x1</a:t>
                </a: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62" y="721008"/>
                <a:ext cx="7590988" cy="2917209"/>
              </a:xfrm>
              <a:prstGeom prst="rect">
                <a:avLst/>
              </a:prstGeom>
              <a:blipFill>
                <a:blip r:embed="rId2"/>
                <a:stretch>
                  <a:fillRect l="-803" t="-1044" r="-80" b="-271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BFA70FBF-5E0B-4938-AAE1-8599F6973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Escriba un vector renglón que represente el número de acciones compradas de cada tipo. Multiplique las matrices y encuentre el costo total de las acciones.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LcPeriod"/>
            </a:pPr>
            <a:r>
              <a:rPr lang="es-CO" sz="2000" dirty="0"/>
              <a:t>140000.</a:t>
            </a:r>
          </a:p>
          <a:p>
            <a:pPr marL="342900" lvl="0" indent="-342900">
              <a:buFont typeface="+mj-lt"/>
              <a:buAutoNum type="alphaLcPeriod"/>
            </a:pPr>
            <a:r>
              <a:rPr lang="es-CO" sz="2000" dirty="0"/>
              <a:t>240000.</a:t>
            </a:r>
          </a:p>
          <a:p>
            <a:pPr marL="342900" lvl="0" indent="-342900">
              <a:buFont typeface="+mj-lt"/>
              <a:buAutoNum type="alphaLcPeriod"/>
            </a:pPr>
            <a:r>
              <a:rPr lang="es-CO" sz="2000" dirty="0"/>
              <a:t>340000.</a:t>
            </a:r>
          </a:p>
          <a:p>
            <a:pPr marL="342900" lvl="0" indent="-342900">
              <a:buFont typeface="+mj-lt"/>
              <a:buAutoNum type="alphaLcPeriod"/>
            </a:pPr>
            <a:r>
              <a:rPr lang="es-CO" sz="2000" dirty="0"/>
              <a:t>440000.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0009E7-F1FC-4A55-A96E-A144EF0CB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238562" y="721008"/>
                <a:ext cx="7590988" cy="382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000" dirty="0"/>
                  <a:t>Se puede describir el gasto global en viajes y turismo ( en miles de millones de dólares) por medio de la ecuación:</a:t>
                </a:r>
              </a:p>
              <a:p>
                <a:r>
                  <a:rPr lang="es-CO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0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s-CO" sz="2000">
                          <a:latin typeface="Cambria Math" panose="02040503050406030204" pitchFamily="18" charset="0"/>
                        </a:rPr>
                        <m:t>=0,442</m:t>
                      </m:r>
                      <m:sSup>
                        <m:sSupPr>
                          <m:ctrlPr>
                            <a:rPr lang="es-CO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CO" sz="2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s-CO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000">
                          <a:latin typeface="Cambria Math" panose="02040503050406030204" pitchFamily="18" charset="0"/>
                        </a:rPr>
                        <m:t>+23,126</m:t>
                      </m:r>
                      <m:r>
                        <m:rPr>
                          <m:sty m:val="p"/>
                        </m:rPr>
                        <a:rPr lang="es-CO" sz="20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CO" sz="2000">
                          <a:latin typeface="Cambria Math" panose="02040503050406030204" pitchFamily="18" charset="0"/>
                        </a:rPr>
                        <m:t>+181,178</m:t>
                      </m:r>
                    </m:oMath>
                  </m:oMathPara>
                </a14:m>
                <a:endParaRPr lang="es-CO" sz="2000" dirty="0"/>
              </a:p>
              <a:p>
                <a:r>
                  <a:rPr lang="es-CO" sz="2000" dirty="0"/>
                  <a:t> </a:t>
                </a:r>
              </a:p>
              <a:p>
                <a:r>
                  <a:rPr lang="es-CO" sz="2000" dirty="0"/>
                  <a:t>Donde x es igual al número de años que han pasado desde 1987. </a:t>
                </a:r>
              </a:p>
              <a:p>
                <a:r>
                  <a:rPr lang="es-CO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s-CO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CO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O" sz="2000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s-CO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O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CO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O" sz="2000" dirty="0"/>
              </a:p>
              <a:p>
                <a:r>
                  <a:rPr lang="es-CO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O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O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s-CO" sz="20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s-CO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O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s-CO" sz="20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s-CO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CO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CO" sz="2000" dirty="0"/>
              </a:p>
              <a:p>
                <a:endParaRPr lang="es-CO" sz="20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62" y="721008"/>
                <a:ext cx="7590988" cy="3828740"/>
              </a:xfrm>
              <a:prstGeom prst="rect">
                <a:avLst/>
              </a:prstGeom>
              <a:blipFill>
                <a:blip r:embed="rId2"/>
                <a:stretch>
                  <a:fillRect l="-803" t="-79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EB28A3D3-4F5D-4248-99B8-29603A0FA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3894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Encuentre el año en que se proyecta que el gasto alcance $820.5 mil millones.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66908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3906" y="2227792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LcPeriod"/>
            </a:pPr>
            <a:r>
              <a:rPr lang="es-CO" dirty="0"/>
              <a:t>2005.</a:t>
            </a:r>
          </a:p>
          <a:p>
            <a:pPr marL="342900" lvl="0" indent="-342900">
              <a:buFont typeface="+mj-lt"/>
              <a:buAutoNum type="alphaLcPeriod"/>
            </a:pPr>
            <a:r>
              <a:rPr lang="es-CO" dirty="0"/>
              <a:t>2006.</a:t>
            </a:r>
          </a:p>
          <a:p>
            <a:pPr marL="342900" lvl="0" indent="-342900">
              <a:buFont typeface="+mj-lt"/>
              <a:buAutoNum type="alphaLcPeriod"/>
            </a:pPr>
            <a:r>
              <a:rPr lang="es-CO" dirty="0"/>
              <a:t>2007.</a:t>
            </a:r>
          </a:p>
          <a:p>
            <a:pPr marL="342900" lvl="0" indent="-342900">
              <a:buFont typeface="+mj-lt"/>
              <a:buAutoNum type="alphaLcPeriod"/>
            </a:pPr>
            <a:r>
              <a:rPr lang="es-CO" dirty="0"/>
              <a:t>2008</a:t>
            </a:r>
            <a:r>
              <a:rPr lang="es-CO" sz="16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05E48B-5253-41EB-A9F2-9E10556C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B508C-E96E-49E6-A91C-61DF07B4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E1FF39-CD0D-4C04-A461-3AB368462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4E5468-028B-439E-B5D2-5127F636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7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15BD83-C333-4C86-9D81-022B952C1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Suponga que el ingreso R (en dólares) de una compañía por la venta de x unidades de su producto se obtiene mediante:   R=215 x. Ahora suponga que el costo total C (en dólares) de producir esas x unidades se obtiene por:  C=65x+15000. </a:t>
            </a:r>
          </a:p>
          <a:p>
            <a:pPr algn="just"/>
            <a:r>
              <a:rPr lang="es-CO" sz="2000" dirty="0"/>
              <a:t>Ingresos= PX</a:t>
            </a:r>
          </a:p>
          <a:p>
            <a:pPr algn="just"/>
            <a:r>
              <a:rPr lang="es-CO" sz="2000" dirty="0"/>
              <a:t>CT= F+VX</a:t>
            </a:r>
          </a:p>
          <a:p>
            <a:pPr algn="just"/>
            <a:r>
              <a:rPr lang="es-CO" sz="2000" dirty="0"/>
              <a:t>Utilidad= Ingresos – Costos totales</a:t>
            </a:r>
          </a:p>
          <a:p>
            <a:pPr algn="just"/>
            <a:r>
              <a:rPr lang="es-CO" sz="2000" dirty="0"/>
              <a:t> </a:t>
            </a:r>
          </a:p>
          <a:p>
            <a:pPr algn="just"/>
            <a:r>
              <a:rPr lang="es-CO" sz="2000" dirty="0"/>
              <a:t>P= precio</a:t>
            </a:r>
          </a:p>
          <a:p>
            <a:pPr algn="just"/>
            <a:r>
              <a:rPr lang="es-CO" sz="2000" dirty="0"/>
              <a:t>X= número de unidades</a:t>
            </a:r>
          </a:p>
          <a:p>
            <a:pPr algn="just"/>
            <a:r>
              <a:rPr lang="es-CO" sz="2000" dirty="0"/>
              <a:t>F= costos fijos</a:t>
            </a:r>
          </a:p>
          <a:p>
            <a:pPr algn="just"/>
            <a:r>
              <a:rPr lang="es-CO" sz="2000" dirty="0"/>
              <a:t>V= costos variables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E1EE81-4AE5-46E1-B2C0-B9AB714DD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Encuentre la ganancia recibida si se venden 1000 unidades.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a. 100000.</a:t>
            </a:r>
          </a:p>
          <a:p>
            <a:r>
              <a:rPr lang="es-CO" dirty="0"/>
              <a:t>b. 135000.</a:t>
            </a:r>
          </a:p>
          <a:p>
            <a:r>
              <a:rPr lang="es-CO" dirty="0"/>
              <a:t>c. 130000.</a:t>
            </a:r>
          </a:p>
          <a:p>
            <a:r>
              <a:rPr lang="es-CO" dirty="0"/>
              <a:t>d. 120000.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F79A38-84ED-495A-A76D-61BD7895D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238562" y="721008"/>
                <a:ext cx="7590988" cy="2289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2000" dirty="0"/>
                  <a:t>Suponga que la altura h de un objeto que se lanza verticalmente hacia arriba desde el piso está dada por la siguiente ecuación (donde h está en metros y t es el tiempo transcurrido en segundos).   </a:t>
                </a:r>
              </a:p>
              <a:p>
                <a:pPr algn="just"/>
                <a:endParaRPr lang="es-CO" sz="2000" dirty="0"/>
              </a:p>
              <a:p>
                <a:pPr algn="just"/>
                <a:r>
                  <a:rPr lang="es-CO" sz="2000" dirty="0"/>
                  <a:t>ax^2+bx+c=0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0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CO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s-CO" sz="200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s-CO" sz="200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s-CO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C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0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s-CO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O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O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s-CO" sz="2000">
                                  <a:latin typeface="Cambria Math" panose="02040503050406030204" pitchFamily="18" charset="0"/>
                                </a:rPr>
                                <m:t>ac</m:t>
                              </m:r>
                            </m:e>
                          </m:rad>
                        </m:num>
                        <m:den>
                          <m:r>
                            <a:rPr lang="es-CO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s-CO" sz="200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s-CO" sz="20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62" y="721008"/>
                <a:ext cx="7590988" cy="2289922"/>
              </a:xfrm>
              <a:prstGeom prst="rect">
                <a:avLst/>
              </a:prstGeom>
              <a:blipFill>
                <a:blip r:embed="rId2"/>
                <a:stretch>
                  <a:fillRect l="-803" t="-1330" r="-88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1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7" y="1410049"/>
            <a:ext cx="1392233" cy="2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DF940A-C9BC-448B-B0AD-CFCB98F00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¿Después de cuántos segundos el objeto cae al piso?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21423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769009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a. 7 s.</a:t>
            </a:r>
          </a:p>
          <a:p>
            <a:r>
              <a:rPr lang="es-CO" dirty="0"/>
              <a:t>b. 5 s.</a:t>
            </a:r>
          </a:p>
          <a:p>
            <a:r>
              <a:rPr lang="es-CO" dirty="0"/>
              <a:t>c. 8 s.</a:t>
            </a:r>
          </a:p>
          <a:p>
            <a:r>
              <a:rPr lang="es-CO" dirty="0"/>
              <a:t>d. 9 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46863F-FAB1-4BFA-9E5F-260919730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238562" y="721008"/>
                <a:ext cx="7590988" cy="387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dirty="0"/>
                  <a:t>Una encuesta de 3320 personas reveló que de los encuestados registrados como demócratas, 843 aprobaron el desempeño del presidente, 426 no lo hicieron y 751 no opinaron. De los republicanos registrados, 257 aprobaron el desempeño del presidente, 451 no lo hicieron y 92 no opinaron. De los registrados como independientes, 135 aprobaron, 127 no lo hicieron y 38 no opinaron. De los restantes encuestados, que no estaban registrados, 92 aprobaron, 64 no lo aprobaron y 44 no opinaron. </a:t>
                </a:r>
              </a:p>
              <a:p>
                <a:pPr algn="just"/>
                <a:r>
                  <a:rPr lang="es-CO" dirty="0"/>
                  <a:t> </a:t>
                </a:r>
              </a:p>
              <a:p>
                <a:pPr algn="just"/>
                <a:r>
                  <a:rPr lang="es-CO" dirty="0"/>
                  <a:t>Se conoce como matriz de </a:t>
                </a:r>
                <a:r>
                  <a:rPr lang="es-CO" dirty="0" err="1"/>
                  <a:t>mxn</a:t>
                </a:r>
                <a:r>
                  <a:rPr lang="es-CO" dirty="0"/>
                  <a:t> o matriz de tamaño </a:t>
                </a:r>
                <a:r>
                  <a:rPr lang="es-CO" dirty="0" err="1"/>
                  <a:t>mxn</a:t>
                </a:r>
                <a:r>
                  <a:rPr lang="es-CO" dirty="0"/>
                  <a:t>. Para la entrada </a:t>
                </a:r>
                <a:r>
                  <a:rPr lang="es-CO" dirty="0" err="1"/>
                  <a:t>a</a:t>
                </a:r>
                <a:r>
                  <a:rPr lang="es-CO" baseline="-25000" dirty="0" err="1"/>
                  <a:t>ij</a:t>
                </a:r>
                <a:r>
                  <a:rPr lang="es-CO" dirty="0"/>
                  <a:t> se denomina i el subíndice del renglón y j el subíndice de la columna. </a:t>
                </a:r>
              </a:p>
              <a:p>
                <a:pPr algn="just"/>
                <a:endParaRPr lang="es-CO" i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s-CO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CO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CO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CO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O" sz="12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62" y="721008"/>
                <a:ext cx="7590988" cy="3872663"/>
              </a:xfrm>
              <a:prstGeom prst="rect">
                <a:avLst/>
              </a:prstGeom>
              <a:blipFill>
                <a:blip r:embed="rId2"/>
                <a:stretch>
                  <a:fillRect l="-643" t="-786" r="-72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0AA684CE-7C3D-4054-ACCF-35609469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Represente estos datos en una matriz de 3 x 4.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12111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/>
        </p:blipFill>
        <p:spPr bwMode="auto">
          <a:xfrm>
            <a:off x="402008" y="1521228"/>
            <a:ext cx="2714724" cy="3562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0F538D-AB0A-4D75-A8B3-C554A5B21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676</Words>
  <Application>Microsoft Office PowerPoint</Application>
  <PresentationFormat>Presentación en pantalla (16:9)</PresentationFormat>
  <Paragraphs>86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25</cp:revision>
  <dcterms:created xsi:type="dcterms:W3CDTF">2018-10-16T22:27:03Z</dcterms:created>
  <dcterms:modified xsi:type="dcterms:W3CDTF">2022-01-13T04:58:54Z</dcterms:modified>
</cp:coreProperties>
</file>