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Desarrollo  de Sistemas de Información</a:t>
            </a:r>
            <a:endParaRPr lang="es-ES" sz="2400" dirty="0">
              <a:solidFill>
                <a:schemeClr val="bg1"/>
              </a:solidFill>
            </a:endParaRPr>
          </a:p>
        </p:txBody>
      </p:sp>
      <p:pic>
        <p:nvPicPr>
          <p:cNvPr id="7" name="Imagen 6">
            <a:extLst>
              <a:ext uri="{FF2B5EF4-FFF2-40B4-BE49-F238E27FC236}">
                <a16:creationId xmlns:a16="http://schemas.microsoft.com/office/drawing/2014/main" id="{57BC7EBB-8C46-4983-B400-11D5B56F0F49}"/>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4247317"/>
          </a:xfrm>
          <a:prstGeom prst="rect">
            <a:avLst/>
          </a:prstGeom>
          <a:noFill/>
        </p:spPr>
        <p:txBody>
          <a:bodyPr wrap="square" rtlCol="0">
            <a:spAutoFit/>
          </a:bodyPr>
          <a:lstStyle/>
          <a:p>
            <a:pPr algn="just"/>
            <a:r>
              <a:rPr lang="es-CO" dirty="0"/>
              <a:t>La empresa del sector grafico </a:t>
            </a:r>
            <a:r>
              <a:rPr lang="es-CO" dirty="0" err="1"/>
              <a:t>OffsetGraphic</a:t>
            </a:r>
            <a:r>
              <a:rPr lang="es-CO" dirty="0"/>
              <a:t>  requiere la adquisición de un sistema de información para la gestión de todos sus procesos desde el ingreso de materias primas, el manejo de proveedores e inventarios de materias primas, inventarios de producto terminado, clientes, cotizaciones, ordenes de compra, facturación. La planeación de la producción manejándola automatizada, consolidación contable, manejo presupuestal, inteligencia de negocios mediante un cuadro de mando de indicadores de cada proceso.  Usted es Ingeniero de la empresa SYTEMSW  que tiene como producto de software un sistema de información que maneja CLIENTES, PROVEEDORES, PRODUCTOS, MATERIALES, COTIZACIONES, FACTURAS, PAGOS, CONTABILIDAD, NOMINA. La empresa OFFSET GRAFICO, requiere entregas rápidas y existe un grupo de usuarios (Ingenieros, y Usuarios Finales) para que interactué permanentemente con los ingenieros de SYSTEMSW  con el propósito de mejorar sistema propuesto y lograr su implantación en el menor tiempo posible.</a:t>
            </a:r>
          </a:p>
        </p:txBody>
      </p:sp>
      <p:pic>
        <p:nvPicPr>
          <p:cNvPr id="5" name="Imagen 4">
            <a:extLst>
              <a:ext uri="{FF2B5EF4-FFF2-40B4-BE49-F238E27FC236}">
                <a16:creationId xmlns:a16="http://schemas.microsoft.com/office/drawing/2014/main" id="{56D78498-848B-4FFE-B490-E890DC32E63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CO" sz="2000" dirty="0"/>
              <a:t>Los responsables del Análisis de requerimientos son:</a:t>
            </a:r>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323439"/>
          </a:xfrm>
          <a:prstGeom prst="rect">
            <a:avLst/>
          </a:prstGeom>
          <a:noFill/>
        </p:spPr>
        <p:txBody>
          <a:bodyPr wrap="square" rtlCol="0">
            <a:spAutoFit/>
          </a:bodyPr>
          <a:lstStyle/>
          <a:p>
            <a:pPr lvl="0" algn="just"/>
            <a:r>
              <a:rPr lang="es-CO" sz="2000" dirty="0"/>
              <a:t>a. Los Ingenieros de SYSTEMSW.</a:t>
            </a:r>
          </a:p>
          <a:p>
            <a:pPr lvl="0" algn="just"/>
            <a:r>
              <a:rPr lang="es-CO" sz="2000" dirty="0"/>
              <a:t>b. Los funcionarios de </a:t>
            </a:r>
            <a:r>
              <a:rPr lang="es-CO" sz="2000" dirty="0" err="1"/>
              <a:t>OffsetGraphic</a:t>
            </a:r>
            <a:r>
              <a:rPr lang="es-CO" sz="2000" dirty="0"/>
              <a:t>.</a:t>
            </a:r>
          </a:p>
          <a:p>
            <a:pPr lvl="0" algn="just"/>
            <a:r>
              <a:rPr lang="es-CO" sz="2000" dirty="0"/>
              <a:t>c. El gerente de SYSTEMSW.</a:t>
            </a:r>
          </a:p>
          <a:p>
            <a:pPr lvl="0" algn="just"/>
            <a:r>
              <a:rPr lang="es-CO" sz="2000" dirty="0"/>
              <a:t>d. Los clientes de </a:t>
            </a:r>
            <a:r>
              <a:rPr lang="es-CO" sz="2000" dirty="0" err="1"/>
              <a:t>OffsetGraphic</a:t>
            </a:r>
            <a:r>
              <a:rPr lang="es-CO" sz="2000" dirty="0"/>
              <a:t>.</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48EE3AB0-830D-471D-A96B-6FF166DEB0F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CO" sz="2000" dirty="0"/>
              <a:t>Observe la siguiente gráfica.</a:t>
            </a:r>
          </a:p>
        </p:txBody>
      </p:sp>
      <p:pic>
        <p:nvPicPr>
          <p:cNvPr id="5"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600" y="1145248"/>
            <a:ext cx="6798136" cy="3750814"/>
          </a:xfrm>
          <a:prstGeom prst="rect">
            <a:avLst/>
          </a:prstGeom>
        </p:spPr>
      </p:pic>
      <p:pic>
        <p:nvPicPr>
          <p:cNvPr id="6" name="Imagen 5">
            <a:extLst>
              <a:ext uri="{FF2B5EF4-FFF2-40B4-BE49-F238E27FC236}">
                <a16:creationId xmlns:a16="http://schemas.microsoft.com/office/drawing/2014/main" id="{E4706CC3-08DB-46BB-9495-3DF9D643BF51}"/>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Analizando las siguientes </a:t>
            </a:r>
            <a:r>
              <a:rPr lang="es-CO" sz="2000" dirty="0" err="1"/>
              <a:t>tuplas</a:t>
            </a:r>
            <a:r>
              <a:rPr lang="es-CO" sz="2000" dirty="0"/>
              <a:t> indique en que forma normal esta?</a:t>
            </a:r>
          </a:p>
          <a:p>
            <a:pPr algn="just"/>
            <a:endParaRPr lang="es-CO" sz="2000" dirty="0"/>
          </a:p>
        </p:txBody>
      </p:sp>
      <p:sp>
        <p:nvSpPr>
          <p:cNvPr id="4" name="CuadroTexto 3"/>
          <p:cNvSpPr txBox="1"/>
          <p:nvPr/>
        </p:nvSpPr>
        <p:spPr>
          <a:xfrm>
            <a:off x="238562" y="11344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689183"/>
            <a:ext cx="7590988" cy="1200329"/>
          </a:xfrm>
          <a:prstGeom prst="rect">
            <a:avLst/>
          </a:prstGeom>
          <a:noFill/>
        </p:spPr>
        <p:txBody>
          <a:bodyPr wrap="square" rtlCol="0">
            <a:spAutoFit/>
          </a:bodyPr>
          <a:lstStyle/>
          <a:p>
            <a:pPr lvl="0" algn="just"/>
            <a:r>
              <a:rPr lang="de-DE" dirty="0"/>
              <a:t>a. 1FN.</a:t>
            </a:r>
          </a:p>
          <a:p>
            <a:pPr lvl="0" algn="just"/>
            <a:r>
              <a:rPr lang="de-DE" dirty="0"/>
              <a:t>b. 2FN.</a:t>
            </a:r>
          </a:p>
          <a:p>
            <a:pPr lvl="0" algn="just"/>
            <a:r>
              <a:rPr lang="de-DE" dirty="0"/>
              <a:t>c. 3FN.</a:t>
            </a:r>
          </a:p>
          <a:p>
            <a:pPr lvl="0" algn="just"/>
            <a:r>
              <a:rPr lang="de-DE" dirty="0"/>
              <a:t>d. 4FN</a:t>
            </a:r>
            <a:r>
              <a:rPr lang="de-DE" sz="1600" dirty="0"/>
              <a:t>.</a:t>
            </a:r>
            <a:endParaRPr lang="es-CO" sz="16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c</a:t>
            </a:r>
            <a:endParaRPr lang="es-CO" b="1" dirty="0"/>
          </a:p>
        </p:txBody>
      </p:sp>
      <p:pic>
        <p:nvPicPr>
          <p:cNvPr id="8" name="Imagen 7">
            <a:extLst>
              <a:ext uri="{FF2B5EF4-FFF2-40B4-BE49-F238E27FC236}">
                <a16:creationId xmlns:a16="http://schemas.microsoft.com/office/drawing/2014/main" id="{6865B406-E8E8-4248-B1D1-7A7486F8382A}"/>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C2B26D-812E-4A75-B6FE-0B021C943780}"/>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CFF745D6-13F3-4AB4-BD07-40E3A7F64A92}"/>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436C00E5-FFC0-4360-950B-9F85647A9FAE}"/>
              </a:ext>
            </a:extLst>
          </p:cNvPr>
          <p:cNvPicPr>
            <a:picLocks noChangeAspect="1"/>
          </p:cNvPicPr>
          <p:nvPr/>
        </p:nvPicPr>
        <p:blipFill>
          <a:blip r:embed="rId2"/>
          <a:stretch>
            <a:fillRect/>
          </a:stretch>
        </p:blipFill>
        <p:spPr>
          <a:xfrm>
            <a:off x="0" y="-2658"/>
            <a:ext cx="9144000" cy="5146158"/>
          </a:xfrm>
          <a:prstGeom prst="rect">
            <a:avLst/>
          </a:prstGeom>
        </p:spPr>
      </p:pic>
    </p:spTree>
    <p:extLst>
      <p:ext uri="{BB962C8B-B14F-4D97-AF65-F5344CB8AC3E}">
        <p14:creationId xmlns:p14="http://schemas.microsoft.com/office/powerpoint/2010/main" val="726903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BED5FDD3-B9BB-468F-93C8-BA0CF532826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2308324"/>
          </a:xfrm>
          <a:prstGeom prst="rect">
            <a:avLst/>
          </a:prstGeom>
          <a:noFill/>
        </p:spPr>
        <p:txBody>
          <a:bodyPr wrap="square" rtlCol="0">
            <a:spAutoFit/>
          </a:bodyPr>
          <a:lstStyle/>
          <a:p>
            <a:pPr algn="just"/>
            <a:r>
              <a:rPr lang="es-CO" sz="2400" dirty="0"/>
              <a:t>En el proyecto: Desarrollo de  una interfaz gráfica que permita facilitar la consulta de datos de los archivos LOG que arroja el agente NAC (Network Access Control) den el BANCO INTERNATIONAL , que permita hacer el correcto filtrado de la información para que esté disponible para las diferentes áreas que requieran información específica. </a:t>
            </a:r>
          </a:p>
        </p:txBody>
      </p:sp>
      <p:pic>
        <p:nvPicPr>
          <p:cNvPr id="5" name="Imagen 4">
            <a:extLst>
              <a:ext uri="{FF2B5EF4-FFF2-40B4-BE49-F238E27FC236}">
                <a16:creationId xmlns:a16="http://schemas.microsoft.com/office/drawing/2014/main" id="{358A41E0-51C0-4D35-8274-7A2FCC3254E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CO" sz="2000" dirty="0"/>
              <a:t>Un Requerimiento Funcional es:</a:t>
            </a: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1200329"/>
          </a:xfrm>
          <a:prstGeom prst="rect">
            <a:avLst/>
          </a:prstGeom>
          <a:noFill/>
        </p:spPr>
        <p:txBody>
          <a:bodyPr wrap="square" rtlCol="0">
            <a:spAutoFit/>
          </a:bodyPr>
          <a:lstStyle/>
          <a:p>
            <a:pPr lvl="0" algn="just"/>
            <a:r>
              <a:rPr lang="es-CO" dirty="0"/>
              <a:t>a. Autenticación de los usuarios de la interfaz por rol.</a:t>
            </a:r>
          </a:p>
          <a:p>
            <a:pPr lvl="0" algn="just"/>
            <a:r>
              <a:rPr lang="es-CO" dirty="0"/>
              <a:t>b. Reportes de Usuarios.</a:t>
            </a:r>
          </a:p>
          <a:p>
            <a:pPr lvl="0" algn="just"/>
            <a:r>
              <a:rPr lang="es-CO" dirty="0"/>
              <a:t>c. Consultas por usuario.</a:t>
            </a:r>
          </a:p>
          <a:p>
            <a:pPr lvl="0" algn="just"/>
            <a:r>
              <a:rPr lang="es-CO" dirty="0"/>
              <a:t>d. Reportes de horas de acceso de los usuarios.</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BF87A0BB-6157-4B9F-9B6D-0786A6F6A51C}"/>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4247317"/>
          </a:xfrm>
          <a:prstGeom prst="rect">
            <a:avLst/>
          </a:prstGeom>
          <a:noFill/>
        </p:spPr>
        <p:txBody>
          <a:bodyPr wrap="square" rtlCol="0">
            <a:spAutoFit/>
          </a:bodyPr>
          <a:lstStyle/>
          <a:p>
            <a:pPr algn="just"/>
            <a:r>
              <a:rPr lang="es-CO" dirty="0"/>
              <a:t>La empresa del sector grafico </a:t>
            </a:r>
            <a:r>
              <a:rPr lang="es-CO" dirty="0" err="1"/>
              <a:t>OffsetGraphic</a:t>
            </a:r>
            <a:r>
              <a:rPr lang="es-CO" dirty="0"/>
              <a:t>  requiere la adquisición de un sistema de información para la gestión de todos sus procesos desde el ingreso de materias primas, el manejo de proveedores e inventarios de materias primas, inventarios de producto terminado, clientes, cotizaciones, ordenes de compra, facturación. La planeación de la producción manejándola automatizada, consolidación contable, manejo presupuestal, inteligencia de negocios mediante un cuadro de mando de indicadores de cada proceso.  Usted es Ingeniero de la empresa SYTEMSW  que tiene como producto de software un sistema de información que maneja CLIENTES, PROVEEDORES, PRODUCTOS, MATERIALES, COTIZACIONES, FACTURAS, PAGOS, CONTABILIDAD, NOMINA. La empresa OFFSET GRAFICO, requiere entregas rápidas y existe un grupo de usuarios (Ingenieros, y Usuarios Finales) para que interactué permanentemente con los ingenieros de SYSTEMSW  con el propósito de mejorar sistema propuesto y lograr su implantación en el menor tiempo posible. </a:t>
            </a:r>
          </a:p>
        </p:txBody>
      </p:sp>
      <p:pic>
        <p:nvPicPr>
          <p:cNvPr id="5" name="Imagen 4">
            <a:extLst>
              <a:ext uri="{FF2B5EF4-FFF2-40B4-BE49-F238E27FC236}">
                <a16:creationId xmlns:a16="http://schemas.microsoft.com/office/drawing/2014/main" id="{BC0AB146-B63C-490F-9DC4-A6896B2467E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CO" sz="2000" dirty="0"/>
              <a:t>Los responsables de la etapa de definición de requerimientos son:</a:t>
            </a:r>
          </a:p>
        </p:txBody>
      </p:sp>
      <p:sp>
        <p:nvSpPr>
          <p:cNvPr id="4" name="CuadroTexto 3"/>
          <p:cNvSpPr txBox="1"/>
          <p:nvPr/>
        </p:nvSpPr>
        <p:spPr>
          <a:xfrm>
            <a:off x="238562" y="121423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769009"/>
            <a:ext cx="7590988" cy="1200329"/>
          </a:xfrm>
          <a:prstGeom prst="rect">
            <a:avLst/>
          </a:prstGeom>
          <a:noFill/>
        </p:spPr>
        <p:txBody>
          <a:bodyPr wrap="square" rtlCol="0">
            <a:spAutoFit/>
          </a:bodyPr>
          <a:lstStyle/>
          <a:p>
            <a:pPr lvl="0" algn="just"/>
            <a:r>
              <a:rPr lang="es-CO" dirty="0"/>
              <a:t>a. Los Ingenieros de SYSTEMSW.</a:t>
            </a:r>
          </a:p>
          <a:p>
            <a:pPr lvl="0" algn="just"/>
            <a:r>
              <a:rPr lang="es-CO" dirty="0"/>
              <a:t>b. Los funcionarios de </a:t>
            </a:r>
            <a:r>
              <a:rPr lang="es-CO" dirty="0" err="1"/>
              <a:t>OffsetGraphic</a:t>
            </a:r>
            <a:r>
              <a:rPr lang="es-CO" dirty="0"/>
              <a:t>.</a:t>
            </a:r>
          </a:p>
          <a:p>
            <a:pPr lvl="0" algn="just"/>
            <a:r>
              <a:rPr lang="es-CO" dirty="0"/>
              <a:t>c. El gerente de SYSTEMSW.</a:t>
            </a:r>
          </a:p>
          <a:p>
            <a:pPr lvl="0" algn="just"/>
            <a:r>
              <a:rPr lang="es-CO" dirty="0"/>
              <a:t>d. Los clientes de </a:t>
            </a:r>
            <a:r>
              <a:rPr lang="es-CO" dirty="0" err="1"/>
              <a:t>OffsetGraphic</a:t>
            </a:r>
            <a:r>
              <a:rPr lang="es-CO" dirty="0"/>
              <a:t>.</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39A1DD57-1D81-4011-A8AD-F1B6CAA46BC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4247317"/>
          </a:xfrm>
          <a:prstGeom prst="rect">
            <a:avLst/>
          </a:prstGeom>
          <a:noFill/>
        </p:spPr>
        <p:txBody>
          <a:bodyPr wrap="square" rtlCol="0">
            <a:spAutoFit/>
          </a:bodyPr>
          <a:lstStyle/>
          <a:p>
            <a:pPr algn="just"/>
            <a:r>
              <a:rPr lang="es-CO" dirty="0"/>
              <a:t>La empresa del sector grafico </a:t>
            </a:r>
            <a:r>
              <a:rPr lang="es-CO" dirty="0" err="1"/>
              <a:t>OffsetGraphic</a:t>
            </a:r>
            <a:r>
              <a:rPr lang="es-CO" dirty="0"/>
              <a:t>  requiere la adquisición de un sistema de información para la gestión de todos sus procesos desde el ingreso de materias primas, el manejo de proveedores e inventarios de materias primas, inventarios de producto terminado, clientes, cotizaciones, ordenes de compra, facturación. La planeación de la producción manejándola automatizada, consolidación contable, manejo presupuestal, inteligencia de negocios mediante un cuadro de mando de indicadores de cada proceso.  Usted es Ingeniero de la empresa SYTEMSW  que tiene como producto de software un sistema de información que maneja CLIENTES, PROVEEDORES, PRODUCTOS, MATERIALES, COTIZACIONES, FACTURAS, PAGOS, CONTABILIDAD, NOMINA. La empresa OFFSET GRAFICO, requiere entregas rápidas y existe un grupo de usuarios (Ingenieros, y Usuarios Finales) para que interactué permanentemente con los ingenieros de SYSTEMSW  con el propósito de mejorar sistema propuesto y lograr su implantación en el menor tiempo posible. </a:t>
            </a:r>
          </a:p>
        </p:txBody>
      </p:sp>
      <p:pic>
        <p:nvPicPr>
          <p:cNvPr id="5" name="Imagen 4">
            <a:extLst>
              <a:ext uri="{FF2B5EF4-FFF2-40B4-BE49-F238E27FC236}">
                <a16:creationId xmlns:a16="http://schemas.microsoft.com/office/drawing/2014/main" id="{4D6BC103-300C-4790-BA0C-F7279AE8BB9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El  modelo de ciclo de vida que más se ajusta para el desarrollo del sistema de información es: </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631216"/>
          </a:xfrm>
          <a:prstGeom prst="rect">
            <a:avLst/>
          </a:prstGeom>
          <a:noFill/>
        </p:spPr>
        <p:txBody>
          <a:bodyPr wrap="square" rtlCol="0">
            <a:spAutoFit/>
          </a:bodyPr>
          <a:lstStyle/>
          <a:p>
            <a:pPr lvl="0" algn="just"/>
            <a:r>
              <a:rPr lang="es-CO" sz="2000" dirty="0"/>
              <a:t>a. Prototipo.</a:t>
            </a:r>
          </a:p>
          <a:p>
            <a:pPr lvl="0" algn="just"/>
            <a:r>
              <a:rPr lang="es-CO" sz="2000" dirty="0"/>
              <a:t>b. Lineal.</a:t>
            </a:r>
          </a:p>
          <a:p>
            <a:pPr lvl="0" algn="just"/>
            <a:r>
              <a:rPr lang="es-CO" sz="2000" dirty="0"/>
              <a:t>c. Interactivo.</a:t>
            </a:r>
          </a:p>
          <a:p>
            <a:pPr lvl="0" algn="just"/>
            <a:r>
              <a:rPr lang="es-CO" sz="2000" dirty="0"/>
              <a:t>d. Espiral.</a:t>
            </a:r>
          </a:p>
          <a:p>
            <a:pPr algn="just"/>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67920C7C-4C81-437F-AAD1-4544FA31280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893</Words>
  <Application>Microsoft Office PowerPoint</Application>
  <PresentationFormat>Presentación en pantalla (16:9)</PresentationFormat>
  <Paragraphs>63</Paragraphs>
  <Slides>14</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27</cp:revision>
  <dcterms:created xsi:type="dcterms:W3CDTF">2018-10-16T22:27:03Z</dcterms:created>
  <dcterms:modified xsi:type="dcterms:W3CDTF">2022-01-12T16:55:17Z</dcterms:modified>
</cp:coreProperties>
</file>