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Desarrollo Web</a:t>
            </a:r>
            <a:endParaRPr lang="es-ES" sz="2400" dirty="0">
              <a:solidFill>
                <a:schemeClr val="bg1"/>
              </a:solidFill>
            </a:endParaRPr>
          </a:p>
        </p:txBody>
      </p:sp>
      <p:pic>
        <p:nvPicPr>
          <p:cNvPr id="7" name="Imagen 6">
            <a:extLst>
              <a:ext uri="{FF2B5EF4-FFF2-40B4-BE49-F238E27FC236}">
                <a16:creationId xmlns:a16="http://schemas.microsoft.com/office/drawing/2014/main" id="{F047EC01-3BCE-45AE-9AE2-DABEE4B7D713}"/>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3046988"/>
          </a:xfrm>
          <a:prstGeom prst="rect">
            <a:avLst/>
          </a:prstGeom>
          <a:noFill/>
        </p:spPr>
        <p:txBody>
          <a:bodyPr wrap="square" rtlCol="0">
            <a:spAutoFit/>
          </a:bodyPr>
          <a:lstStyle/>
          <a:p>
            <a:pPr algn="just"/>
            <a:r>
              <a:rPr lang="es-CO" sz="2400" dirty="0"/>
              <a:t>Se requiere realizar una implementación de una solución Web económica y que permita poder desplegarse en un entorno de producción donde las condiciones de seguridad no exigen un alto nivel de control </a:t>
            </a:r>
            <a:r>
              <a:rPr lang="es-CO" sz="2400" dirty="0" err="1"/>
              <a:t>dew</a:t>
            </a:r>
            <a:r>
              <a:rPr lang="es-CO" sz="2400" dirty="0"/>
              <a:t> de las aplicaciones, pero si un efectivo manejo de los datos.  Se postula por lo tanto, desarrollar una solución basada en uso de etiquetas HTML y código fuente en el lado del servidor establecido en JavaScript. </a:t>
            </a:r>
          </a:p>
        </p:txBody>
      </p:sp>
      <p:pic>
        <p:nvPicPr>
          <p:cNvPr id="5" name="Imagen 4">
            <a:extLst>
              <a:ext uri="{FF2B5EF4-FFF2-40B4-BE49-F238E27FC236}">
                <a16:creationId xmlns:a16="http://schemas.microsoft.com/office/drawing/2014/main" id="{5656D0E2-6571-4D88-A57A-89B5C6F3EC4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Considerando los criterios expuestos en el problema, ¿por qué es posible usar dicho lenguaje JavaScript?</a:t>
            </a:r>
          </a:p>
        </p:txBody>
      </p:sp>
      <p:sp>
        <p:nvSpPr>
          <p:cNvPr id="4" name="CuadroTexto 3"/>
          <p:cNvSpPr txBox="1"/>
          <p:nvPr/>
        </p:nvSpPr>
        <p:spPr>
          <a:xfrm>
            <a:off x="238562" y="129584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738523"/>
            <a:ext cx="7324823" cy="3416320"/>
          </a:xfrm>
          <a:prstGeom prst="rect">
            <a:avLst/>
          </a:prstGeom>
          <a:noFill/>
        </p:spPr>
        <p:txBody>
          <a:bodyPr wrap="square" rtlCol="0">
            <a:spAutoFit/>
          </a:bodyPr>
          <a:lstStyle/>
          <a:p>
            <a:pPr lvl="0" algn="just"/>
            <a:r>
              <a:rPr lang="es-CO" dirty="0"/>
              <a:t>a. Porque es un lenguaje de programación compilado.  Se define como no orientado a objetos, basado en sentencias, no imperativo, altamente </a:t>
            </a:r>
            <a:r>
              <a:rPr lang="es-CO" dirty="0" err="1"/>
              <a:t>tipado</a:t>
            </a:r>
            <a:r>
              <a:rPr lang="es-CO" dirty="0"/>
              <a:t> y estático.</a:t>
            </a:r>
          </a:p>
          <a:p>
            <a:pPr lvl="0" algn="just"/>
            <a:r>
              <a:rPr lang="es-CO" dirty="0"/>
              <a:t>b. Porque es un lenguaje de programación interpretado.  Se define como orientado a objetos, basado en prototipos, imperativo, débilmente </a:t>
            </a:r>
            <a:r>
              <a:rPr lang="es-CO" dirty="0" err="1"/>
              <a:t>tipado</a:t>
            </a:r>
            <a:r>
              <a:rPr lang="es-CO" dirty="0"/>
              <a:t> y dinámico.</a:t>
            </a:r>
          </a:p>
          <a:p>
            <a:pPr lvl="0" algn="just"/>
            <a:r>
              <a:rPr lang="es-CO" dirty="0"/>
              <a:t>c.  Porque es un lenguaje de programación compilado.  Se define como orientado a objetos, basado en sentencias, imperativo, altamente </a:t>
            </a:r>
            <a:r>
              <a:rPr lang="es-CO" dirty="0" err="1"/>
              <a:t>tipado</a:t>
            </a:r>
            <a:r>
              <a:rPr lang="es-CO" dirty="0"/>
              <a:t> y estático.</a:t>
            </a:r>
          </a:p>
          <a:p>
            <a:pPr lvl="0" algn="just"/>
            <a:r>
              <a:rPr lang="es-CO" dirty="0"/>
              <a:t>d. Porque es un lenguaje de programación interpretado.  Se define como no orientado a objetos, no basado en prototipos, imperativo, altamente </a:t>
            </a:r>
            <a:r>
              <a:rPr lang="es-CO" dirty="0" err="1"/>
              <a:t>tipado</a:t>
            </a:r>
            <a:r>
              <a:rPr lang="es-CO" dirty="0"/>
              <a:t> y dinámico.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C6586A95-C0DD-4361-8478-D5F5E76D3CB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3416320"/>
          </a:xfrm>
          <a:prstGeom prst="rect">
            <a:avLst/>
          </a:prstGeom>
          <a:noFill/>
        </p:spPr>
        <p:txBody>
          <a:bodyPr wrap="square" rtlCol="0">
            <a:spAutoFit/>
          </a:bodyPr>
          <a:lstStyle/>
          <a:p>
            <a:pPr algn="just"/>
            <a:r>
              <a:rPr lang="es-CO" sz="2400" dirty="0"/>
              <a:t>Se está realizando una implementación de desarrollo para una solución Web basada en capas en la tecnología de desarrollo del Framework Java Enterprise </a:t>
            </a:r>
            <a:r>
              <a:rPr lang="es-CO" sz="2400" dirty="0" err="1"/>
              <a:t>Edition</a:t>
            </a:r>
            <a:r>
              <a:rPr lang="es-CO" sz="2400" dirty="0"/>
              <a:t>.  Se solicita que el equipo de desarrollo presente un modelo arquitectónico de la solución, con el fin de verificar el proceso necesario para la construcción de todos los componentes de la aplicación y del </a:t>
            </a:r>
            <a:r>
              <a:rPr lang="es-CO" sz="2400" dirty="0" err="1"/>
              <a:t>core</a:t>
            </a:r>
            <a:r>
              <a:rPr lang="es-CO" sz="2400" dirty="0"/>
              <a:t> de servicios de lógica necesarios para alimentar fuentes externas de consumo de datos. </a:t>
            </a:r>
          </a:p>
        </p:txBody>
      </p:sp>
      <p:pic>
        <p:nvPicPr>
          <p:cNvPr id="5" name="Imagen 4">
            <a:extLst>
              <a:ext uri="{FF2B5EF4-FFF2-40B4-BE49-F238E27FC236}">
                <a16:creationId xmlns:a16="http://schemas.microsoft.com/office/drawing/2014/main" id="{D2CEFC89-13CB-4811-93EE-DD2301FAF77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906" y="-69751"/>
            <a:ext cx="4616694" cy="400110"/>
          </a:xfrm>
          <a:prstGeom prst="rect">
            <a:avLst/>
          </a:prstGeom>
          <a:noFill/>
        </p:spPr>
        <p:txBody>
          <a:bodyPr wrap="square" rtlCol="0">
            <a:spAutoFit/>
          </a:bodyPr>
          <a:lstStyle/>
          <a:p>
            <a:r>
              <a:rPr lang="es-ES" sz="2000" b="1" dirty="0"/>
              <a:t>Enunciado</a:t>
            </a:r>
          </a:p>
        </p:txBody>
      </p:sp>
      <p:sp>
        <p:nvSpPr>
          <p:cNvPr id="3" name="CuadroTexto 2"/>
          <p:cNvSpPr txBox="1"/>
          <p:nvPr/>
        </p:nvSpPr>
        <p:spPr>
          <a:xfrm>
            <a:off x="238562" y="289330"/>
            <a:ext cx="7590988" cy="523220"/>
          </a:xfrm>
          <a:prstGeom prst="rect">
            <a:avLst/>
          </a:prstGeom>
          <a:noFill/>
        </p:spPr>
        <p:txBody>
          <a:bodyPr wrap="square" rtlCol="0">
            <a:spAutoFit/>
          </a:bodyPr>
          <a:lstStyle/>
          <a:p>
            <a:pPr algn="just"/>
            <a:r>
              <a:rPr lang="es-CO" sz="1400" dirty="0"/>
              <a:t>¿Cuáles son las capas mínimas que debería implementar dicho sistema, independientemente de los requisitos funcionales que deban ser implementados en el mismo?</a:t>
            </a:r>
          </a:p>
        </p:txBody>
      </p:sp>
      <p:sp>
        <p:nvSpPr>
          <p:cNvPr id="4" name="CuadroTexto 3"/>
          <p:cNvSpPr txBox="1"/>
          <p:nvPr/>
        </p:nvSpPr>
        <p:spPr>
          <a:xfrm>
            <a:off x="238562" y="730494"/>
            <a:ext cx="4616694" cy="400110"/>
          </a:xfrm>
          <a:prstGeom prst="rect">
            <a:avLst/>
          </a:prstGeom>
          <a:noFill/>
        </p:spPr>
        <p:txBody>
          <a:bodyPr wrap="square" rtlCol="0">
            <a:spAutoFit/>
          </a:bodyPr>
          <a:lstStyle/>
          <a:p>
            <a:r>
              <a:rPr lang="es-ES" sz="2000" b="1" dirty="0"/>
              <a:t>Opciones de respuesta</a:t>
            </a:r>
          </a:p>
        </p:txBody>
      </p:sp>
      <p:sp>
        <p:nvSpPr>
          <p:cNvPr id="5" name="CuadroTexto 4"/>
          <p:cNvSpPr txBox="1"/>
          <p:nvPr/>
        </p:nvSpPr>
        <p:spPr>
          <a:xfrm>
            <a:off x="237343" y="1048547"/>
            <a:ext cx="7324823" cy="4185761"/>
          </a:xfrm>
          <a:prstGeom prst="rect">
            <a:avLst/>
          </a:prstGeom>
          <a:noFill/>
        </p:spPr>
        <p:txBody>
          <a:bodyPr wrap="square" rtlCol="0">
            <a:spAutoFit/>
          </a:bodyPr>
          <a:lstStyle/>
          <a:p>
            <a:pPr lvl="0" algn="just"/>
            <a:r>
              <a:rPr lang="es-CO" sz="1400" dirty="0"/>
              <a:t>a. Una capa de presentación basada en páginas ASP/PHJ, un sistema de control de solicitudes y peticiones implementada en tecnología Enterprise JavaBeans, y un </a:t>
            </a:r>
            <a:r>
              <a:rPr lang="es-CO" sz="1400" dirty="0" err="1"/>
              <a:t>core</a:t>
            </a:r>
            <a:r>
              <a:rPr lang="es-CO" sz="1400" dirty="0"/>
              <a:t> de servicios de negocio basado en tecnología ADO.NET y ActiveX para la publicación de procesos de negocio a los clientes internos y externos.</a:t>
            </a:r>
          </a:p>
          <a:p>
            <a:pPr lvl="0" algn="just"/>
            <a:endParaRPr lang="es-CO" sz="1400" dirty="0"/>
          </a:p>
          <a:p>
            <a:pPr lvl="0" algn="just"/>
            <a:r>
              <a:rPr lang="es-CO" sz="1400" dirty="0"/>
              <a:t>b. Una capa de presentación basada en páginas JSP/JSF, un sistema de control de solicitudes y peticiones implementada en tecnología Java </a:t>
            </a:r>
            <a:r>
              <a:rPr lang="es-CO" sz="1400" dirty="0" err="1"/>
              <a:t>Servlet</a:t>
            </a:r>
            <a:r>
              <a:rPr lang="es-CO" sz="1400" dirty="0"/>
              <a:t>, y un </a:t>
            </a:r>
            <a:r>
              <a:rPr lang="es-CO" sz="1400" dirty="0" err="1"/>
              <a:t>core</a:t>
            </a:r>
            <a:r>
              <a:rPr lang="es-CO" sz="1400" dirty="0"/>
              <a:t> de servicios de negocio basado en tecnología Enterprise JavaBeans y servicios Web XML para la publicación de procesos de negocio a los clientes internos y externos.</a:t>
            </a:r>
          </a:p>
          <a:p>
            <a:pPr lvl="0" algn="just"/>
            <a:endParaRPr lang="es-CO" sz="1400" dirty="0"/>
          </a:p>
          <a:p>
            <a:pPr lvl="0" algn="just"/>
            <a:r>
              <a:rPr lang="es-CO" sz="1400" dirty="0"/>
              <a:t>c. Una capa de presentación basada en páginas de tecnología Java </a:t>
            </a:r>
            <a:r>
              <a:rPr lang="es-CO" sz="1400" dirty="0" err="1"/>
              <a:t>Servlet</a:t>
            </a:r>
            <a:r>
              <a:rPr lang="es-CO" sz="1400" dirty="0"/>
              <a:t>, un sistema de control de solicitudes y peticiones implementada en PHP </a:t>
            </a:r>
            <a:r>
              <a:rPr lang="es-CO" sz="1400" dirty="0" err="1"/>
              <a:t>Components</a:t>
            </a:r>
            <a:r>
              <a:rPr lang="es-CO" sz="1400" dirty="0"/>
              <a:t>, y un </a:t>
            </a:r>
            <a:r>
              <a:rPr lang="es-CO" sz="1400" dirty="0" err="1"/>
              <a:t>core</a:t>
            </a:r>
            <a:r>
              <a:rPr lang="es-CO" sz="1400" dirty="0"/>
              <a:t> de servicios de negocio basado en tecnología JSP/</a:t>
            </a:r>
            <a:r>
              <a:rPr lang="es-CO" sz="1400" dirty="0" err="1"/>
              <a:t>Managed</a:t>
            </a:r>
            <a:r>
              <a:rPr lang="es-CO" sz="1400" dirty="0"/>
              <a:t> </a:t>
            </a:r>
            <a:r>
              <a:rPr lang="es-CO" sz="1400" dirty="0" err="1"/>
              <a:t>Beans</a:t>
            </a:r>
            <a:r>
              <a:rPr lang="es-CO" sz="1400" dirty="0"/>
              <a:t> y servicios Axis .NET para la publicación de procesos de negocio a los clientes internos y externos.</a:t>
            </a:r>
          </a:p>
          <a:p>
            <a:pPr lvl="0" algn="just"/>
            <a:endParaRPr lang="es-CO" sz="1400" dirty="0"/>
          </a:p>
          <a:p>
            <a:pPr lvl="0" algn="just"/>
            <a:r>
              <a:rPr lang="es-CO" sz="1400" dirty="0"/>
              <a:t>d. Una capa de presentación basada en páginas de tecnología JSP/JSF, un sistema de control de solicitudes y peticiones implementada en ADO.NET, y un </a:t>
            </a:r>
            <a:r>
              <a:rPr lang="es-CO" sz="1400" dirty="0" err="1"/>
              <a:t>core</a:t>
            </a:r>
            <a:r>
              <a:rPr lang="es-CO" sz="1400" dirty="0"/>
              <a:t> de servicios de negocio basado en tecnología Enterprise JavaBeans y servicios Web XML para la publicación de procesos de negocio a los clientes internos y externos.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b</a:t>
            </a:r>
            <a:endParaRPr lang="es-CO" b="1" dirty="0"/>
          </a:p>
        </p:txBody>
      </p:sp>
      <p:pic>
        <p:nvPicPr>
          <p:cNvPr id="8" name="Imagen 7">
            <a:extLst>
              <a:ext uri="{FF2B5EF4-FFF2-40B4-BE49-F238E27FC236}">
                <a16:creationId xmlns:a16="http://schemas.microsoft.com/office/drawing/2014/main" id="{08B3B14F-09C8-4CBF-B4CD-F9144007F62C}"/>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B1B7E3-1E6D-43FF-8814-CE0D2F82274E}"/>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DFF61500-7693-4AF6-B2BC-11DBBD2A88C1}"/>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D3D896BA-2F46-41D4-8689-F4563D93A08B}"/>
              </a:ext>
            </a:extLst>
          </p:cNvPr>
          <p:cNvPicPr>
            <a:picLocks noChangeAspect="1"/>
          </p:cNvPicPr>
          <p:nvPr/>
        </p:nvPicPr>
        <p:blipFill>
          <a:blip r:embed="rId2"/>
          <a:stretch>
            <a:fillRect/>
          </a:stretch>
        </p:blipFill>
        <p:spPr>
          <a:xfrm>
            <a:off x="0" y="-2658"/>
            <a:ext cx="9144000" cy="5146158"/>
          </a:xfrm>
          <a:prstGeom prst="rect">
            <a:avLst/>
          </a:prstGeom>
        </p:spPr>
      </p:pic>
    </p:spTree>
    <p:extLst>
      <p:ext uri="{BB962C8B-B14F-4D97-AF65-F5344CB8AC3E}">
        <p14:creationId xmlns:p14="http://schemas.microsoft.com/office/powerpoint/2010/main" val="2479418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FAFEB12E-98AE-473C-9DF2-F8AE1B46E8E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1200329"/>
          </a:xfrm>
          <a:prstGeom prst="rect">
            <a:avLst/>
          </a:prstGeom>
          <a:noFill/>
        </p:spPr>
        <p:txBody>
          <a:bodyPr wrap="square" rtlCol="0">
            <a:spAutoFit/>
          </a:bodyPr>
          <a:lstStyle/>
          <a:p>
            <a:pPr algn="just"/>
            <a:r>
              <a:rPr lang="es-CO" sz="2400" dirty="0"/>
              <a:t>Considere el siguiente escenario.  Un administrador de servidores Web se encuentra en la situación de configurar un entorno para el despliegue de aplicaciones de tipo PHP. </a:t>
            </a:r>
          </a:p>
        </p:txBody>
      </p:sp>
      <p:pic>
        <p:nvPicPr>
          <p:cNvPr id="5" name="Imagen 4">
            <a:extLst>
              <a:ext uri="{FF2B5EF4-FFF2-40B4-BE49-F238E27FC236}">
                <a16:creationId xmlns:a16="http://schemas.microsoft.com/office/drawing/2014/main" id="{B6FD0B98-0832-49CE-8493-FEFB5F02A8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¿Qué criterios mínimos deben tenerse en cuenta para el montaje de dicha infraestructura de despliegue?</a:t>
            </a: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324126" cy="3046988"/>
          </a:xfrm>
          <a:prstGeom prst="rect">
            <a:avLst/>
          </a:prstGeom>
          <a:noFill/>
        </p:spPr>
        <p:txBody>
          <a:bodyPr wrap="square" rtlCol="0">
            <a:spAutoFit/>
          </a:bodyPr>
          <a:lstStyle/>
          <a:p>
            <a:pPr lvl="0" algn="just"/>
            <a:r>
              <a:rPr lang="es-CO" sz="1600" dirty="0"/>
              <a:t>a.  Configurar un entorno Apache </a:t>
            </a:r>
            <a:r>
              <a:rPr lang="es-CO" sz="1600" dirty="0" err="1"/>
              <a:t>Tomcat</a:t>
            </a:r>
            <a:r>
              <a:rPr lang="es-CO" sz="1600" dirty="0"/>
              <a:t> para las aplicaciones, habilitar las extensiones PHP del servidor y establecer los orígenes de datos ODBC para las bases de datos de los aplicativos.</a:t>
            </a:r>
          </a:p>
          <a:p>
            <a:pPr lvl="0" algn="just"/>
            <a:r>
              <a:rPr lang="es-CO" sz="1600" dirty="0"/>
              <a:t>b. Configurar un entorno Apache para las aplicaciones, habilitar las extensiones PHP del servidor y configurar los mecanismos de conexión para conexión a un motor de base de datos </a:t>
            </a:r>
            <a:r>
              <a:rPr lang="es-CO" sz="1600" dirty="0" err="1"/>
              <a:t>mySQL</a:t>
            </a:r>
            <a:r>
              <a:rPr lang="es-CO" sz="1600" dirty="0"/>
              <a:t>.</a:t>
            </a:r>
          </a:p>
          <a:p>
            <a:pPr lvl="0" algn="just"/>
            <a:r>
              <a:rPr lang="es-CO" sz="1600" dirty="0"/>
              <a:t>c.  Configurar un entorno Apache </a:t>
            </a:r>
            <a:r>
              <a:rPr lang="es-CO" sz="1600" dirty="0" err="1"/>
              <a:t>Tomcat</a:t>
            </a:r>
            <a:r>
              <a:rPr lang="es-CO" sz="1600" dirty="0"/>
              <a:t> para las aplicaciones, habilitar las extensiones PHP4 del servidor y configurar los mecanismos de conexión para conexión a un motor de base de datos </a:t>
            </a:r>
            <a:r>
              <a:rPr lang="es-CO" sz="1600" dirty="0" err="1"/>
              <a:t>mySQL</a:t>
            </a:r>
            <a:r>
              <a:rPr lang="es-CO" sz="1600" dirty="0"/>
              <a:t>.</a:t>
            </a:r>
          </a:p>
          <a:p>
            <a:pPr lvl="0" algn="just"/>
            <a:r>
              <a:rPr lang="es-CO" sz="1600" dirty="0"/>
              <a:t>d.  Configurar un entorno Apache para las aplicaciones, habilitar las extensiones PHP4 del servidor y establecer los orígenes de datos ODBC para las bases de datos de los aplicativos.</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A165222C-DCBA-4B51-B54A-3030C2F105BD}"/>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Se define que una casa de Software requiere comenzar el diseño de portales y páginas Web como un conjunto de servicios de negocio, orientados a la satisfacción de los requisitos funcionales de un conjunto de clientes, que desean llevar sus procesos actuales a un sitio Web encargado de reflejar sus elementos de identidad corporativa y esquemas misionales de procesos.</a:t>
            </a:r>
          </a:p>
        </p:txBody>
      </p:sp>
      <p:pic>
        <p:nvPicPr>
          <p:cNvPr id="5" name="Imagen 4">
            <a:extLst>
              <a:ext uri="{FF2B5EF4-FFF2-40B4-BE49-F238E27FC236}">
                <a16:creationId xmlns:a16="http://schemas.microsoft.com/office/drawing/2014/main" id="{38E76023-DE75-44DC-BE41-6E7491944E5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Si se está diseñando una página Web para una empresa cliente, que debe implementar un menú con ítems que deben direccionar a otras páginas dentro de un sitio o aplicación Web, encargada de implementar el modelo de negocio de dicha organización, cuáles serían las etiquetas más pertinentes para implementarlo?</a:t>
            </a:r>
          </a:p>
        </p:txBody>
      </p:sp>
      <p:sp>
        <p:nvSpPr>
          <p:cNvPr id="4" name="CuadroTexto 3"/>
          <p:cNvSpPr txBox="1"/>
          <p:nvPr/>
        </p:nvSpPr>
        <p:spPr>
          <a:xfrm>
            <a:off x="348290" y="2632033"/>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48290" y="3095512"/>
            <a:ext cx="7590988" cy="1200329"/>
          </a:xfrm>
          <a:prstGeom prst="rect">
            <a:avLst/>
          </a:prstGeom>
          <a:noFill/>
        </p:spPr>
        <p:txBody>
          <a:bodyPr wrap="square" rtlCol="0">
            <a:spAutoFit/>
          </a:bodyPr>
          <a:lstStyle/>
          <a:p>
            <a:pPr lvl="0" algn="just"/>
            <a:r>
              <a:rPr lang="es-CO" dirty="0"/>
              <a:t>a. &lt;h1&gt;,&lt;</a:t>
            </a:r>
            <a:r>
              <a:rPr lang="es-CO" dirty="0" err="1"/>
              <a:t>ol</a:t>
            </a:r>
            <a:r>
              <a:rPr lang="es-CO" dirty="0"/>
              <a:t>&gt; y &lt;a link&gt;.</a:t>
            </a:r>
          </a:p>
          <a:p>
            <a:pPr lvl="0" algn="just"/>
            <a:r>
              <a:rPr lang="es-CO" dirty="0"/>
              <a:t>b.  &lt;</a:t>
            </a:r>
            <a:r>
              <a:rPr lang="es-CO" dirty="0" err="1"/>
              <a:t>ul</a:t>
            </a:r>
            <a:r>
              <a:rPr lang="es-CO" dirty="0"/>
              <a:t>&gt;, &lt;</a:t>
            </a:r>
            <a:r>
              <a:rPr lang="es-CO" dirty="0" err="1"/>
              <a:t>il</a:t>
            </a:r>
            <a:r>
              <a:rPr lang="es-CO" dirty="0"/>
              <a:t>&gt; y &lt;a link&gt;.</a:t>
            </a:r>
          </a:p>
          <a:p>
            <a:pPr lvl="0" algn="just"/>
            <a:r>
              <a:rPr lang="es-CO" dirty="0"/>
              <a:t>c. &lt;h1&gt;, &lt;</a:t>
            </a:r>
            <a:r>
              <a:rPr lang="es-CO" dirty="0" err="1"/>
              <a:t>ul</a:t>
            </a:r>
            <a:r>
              <a:rPr lang="es-CO" dirty="0"/>
              <a:t>&gt; y &lt;a </a:t>
            </a:r>
            <a:r>
              <a:rPr lang="es-CO" dirty="0" err="1"/>
              <a:t>href</a:t>
            </a:r>
            <a:r>
              <a:rPr lang="es-CO" dirty="0"/>
              <a:t>&gt;.</a:t>
            </a:r>
          </a:p>
          <a:p>
            <a:pPr lvl="0" algn="just"/>
            <a:r>
              <a:rPr lang="es-CO" dirty="0"/>
              <a:t>d. &lt;</a:t>
            </a:r>
            <a:r>
              <a:rPr lang="es-CO" dirty="0" err="1"/>
              <a:t>ul</a:t>
            </a:r>
            <a:r>
              <a:rPr lang="es-CO" dirty="0"/>
              <a:t>&gt;, &lt;li&gt; y &lt;a </a:t>
            </a:r>
            <a:r>
              <a:rPr lang="es-CO" dirty="0" err="1"/>
              <a:t>href</a:t>
            </a:r>
            <a:r>
              <a:rPr lang="es-CO" dirty="0"/>
              <a:t>&gt;.</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1C385517-B702-465C-9ABB-4E0EEE2FEC4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400" dirty="0"/>
              <a:t>Se está desarrollando un conjunto de páginas Web para procesar información de solicitudes de un cliente.  La empresa que encargó el desarrollo de la solución Web exige que antes de que el formulario sea enviado, se debe implementar un estricto control de validación de los datos.</a:t>
            </a:r>
          </a:p>
        </p:txBody>
      </p:sp>
      <p:pic>
        <p:nvPicPr>
          <p:cNvPr id="5" name="Imagen 4">
            <a:extLst>
              <a:ext uri="{FF2B5EF4-FFF2-40B4-BE49-F238E27FC236}">
                <a16:creationId xmlns:a16="http://schemas.microsoft.com/office/drawing/2014/main" id="{A26031E8-06C5-4E5C-BA5E-35578067A29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214" y="-47196"/>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214" y="373874"/>
            <a:ext cx="7590988" cy="307777"/>
          </a:xfrm>
          <a:prstGeom prst="rect">
            <a:avLst/>
          </a:prstGeom>
          <a:noFill/>
        </p:spPr>
        <p:txBody>
          <a:bodyPr wrap="square" rtlCol="0">
            <a:spAutoFit/>
          </a:bodyPr>
          <a:lstStyle/>
          <a:p>
            <a:pPr algn="just"/>
            <a:r>
              <a:rPr lang="es-CO" sz="1400" dirty="0"/>
              <a:t>¿Qué criterios deben tenerse en cuenta para la construcción de este formulario?</a:t>
            </a:r>
          </a:p>
        </p:txBody>
      </p:sp>
      <p:sp>
        <p:nvSpPr>
          <p:cNvPr id="4" name="CuadroTexto 3"/>
          <p:cNvSpPr txBox="1"/>
          <p:nvPr/>
        </p:nvSpPr>
        <p:spPr>
          <a:xfrm>
            <a:off x="238214" y="59547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214" y="1005710"/>
            <a:ext cx="7325171" cy="4185761"/>
          </a:xfrm>
          <a:prstGeom prst="rect">
            <a:avLst/>
          </a:prstGeom>
          <a:noFill/>
        </p:spPr>
        <p:txBody>
          <a:bodyPr wrap="square" rtlCol="0">
            <a:spAutoFit/>
          </a:bodyPr>
          <a:lstStyle/>
          <a:p>
            <a:pPr lvl="0" algn="just"/>
            <a:r>
              <a:rPr lang="es-CO" sz="1400" dirty="0"/>
              <a:t>a. Desarrollar un archivo con extensión .</a:t>
            </a:r>
            <a:r>
              <a:rPr lang="es-CO" sz="1400" dirty="0" err="1"/>
              <a:t>js</a:t>
            </a:r>
            <a:r>
              <a:rPr lang="es-CO" sz="1400" dirty="0"/>
              <a:t> que implemente la función maestra de validación, considerar las validaciones de longitud de tamaño de cada campo, así como de obligatoriedad de los mismos, y finalmente, generar mediante secuencias de scripting, los mensajes adecuados para invitar al usuario a diligenciar correctamente los campos.</a:t>
            </a:r>
          </a:p>
          <a:p>
            <a:pPr lvl="0" algn="just"/>
            <a:endParaRPr lang="es-CO" sz="1400" dirty="0"/>
          </a:p>
          <a:p>
            <a:pPr lvl="0" algn="just"/>
            <a:r>
              <a:rPr lang="es-CO" sz="1400" dirty="0"/>
              <a:t>b.  Desarrollar un archivo con extensión .val que implemente la función central de validación, considerar las validaciones de escritura de valores en los campos, así como de alternancia de cada uno de ellos, y finalmente, generar mediante secuencias de HTML, los mensajes adecuados para invitar al usuario a que diligencie solo los campos necesarios.</a:t>
            </a:r>
          </a:p>
          <a:p>
            <a:pPr lvl="0" algn="just"/>
            <a:endParaRPr lang="es-CO" sz="1400" dirty="0"/>
          </a:p>
          <a:p>
            <a:pPr lvl="0" algn="just"/>
            <a:r>
              <a:rPr lang="es-CO" sz="1400" dirty="0"/>
              <a:t>c.  Desarrollar un archivo con extensión .</a:t>
            </a:r>
            <a:r>
              <a:rPr lang="es-CO" sz="1400" dirty="0" err="1"/>
              <a:t>js</a:t>
            </a:r>
            <a:r>
              <a:rPr lang="es-CO" sz="1400" dirty="0"/>
              <a:t> que la función central de validación, considerar las validaciones de escritura de valores en los campos así como de verificación de la consistencia de cada valor, y finalmente, generar mediante secuencias de HTML, los mensajes adecuados para invitar al usuario a verificar el ingreso de datos en los campos.</a:t>
            </a:r>
          </a:p>
          <a:p>
            <a:pPr lvl="0" algn="just"/>
            <a:endParaRPr lang="es-CO" sz="1400" dirty="0"/>
          </a:p>
          <a:p>
            <a:pPr lvl="0" algn="just"/>
            <a:r>
              <a:rPr lang="es-CO" sz="1400" dirty="0"/>
              <a:t>d.  Desarrollar un archivo con extensión .val que implemente la función maestra de validación, considerar las validaciones de longitud de tamaño de cada campo, así como de alternancia de los mismos, y finalmente, generar mediante secuencias de scripting, los mensajes adecuados para invitar al usuario a diligenciar solo los campos necesarios.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346F3EC9-4615-46DE-A5CF-9FB39744E75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1343</Words>
  <Application>Microsoft Office PowerPoint</Application>
  <PresentationFormat>Presentación en pantalla (16:9)</PresentationFormat>
  <Paragraphs>69</Paragraphs>
  <Slides>14</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25</cp:revision>
  <dcterms:created xsi:type="dcterms:W3CDTF">2018-10-16T22:27:03Z</dcterms:created>
  <dcterms:modified xsi:type="dcterms:W3CDTF">2022-01-12T16:56:43Z</dcterms:modified>
</cp:coreProperties>
</file>