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80" r:id="rId8"/>
    <p:sldId id="279" r:id="rId9"/>
    <p:sldId id="281" r:id="rId10"/>
    <p:sldId id="278" r:id="rId11"/>
    <p:sldId id="282" r:id="rId12"/>
    <p:sldId id="277" r:id="rId13"/>
    <p:sldId id="283"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Derecho Empresarial </a:t>
            </a:r>
            <a:endParaRPr lang="es-ES" sz="24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678490"/>
            <a:ext cx="7495738" cy="4401205"/>
          </a:xfrm>
          <a:prstGeom prst="rect">
            <a:avLst/>
          </a:prstGeom>
          <a:noFill/>
        </p:spPr>
        <p:txBody>
          <a:bodyPr wrap="square" rtlCol="0">
            <a:spAutoFit/>
          </a:bodyPr>
          <a:lstStyle/>
          <a:p>
            <a:pPr algn="just"/>
            <a:r>
              <a:rPr lang="es-CO" sz="2000" dirty="0"/>
              <a:t> </a:t>
            </a:r>
            <a:r>
              <a:rPr lang="es-ES" sz="2000" dirty="0"/>
              <a:t>El Estado Colombiano exige a las personas dinero de su patrimonio propio con destino al erario público. Este dinero se emplea para el cumplimiento de sus fines estatales. Los ingresos del Estado se generan entre otras fuentes, de los tributos, que se pueden definir como las prestaciones obligatorias en virtud de su potestad de imperio y para atender sus necesidades y realizar sus fines políticos económicos y sociales.</a:t>
            </a:r>
          </a:p>
          <a:p>
            <a:pPr algn="just"/>
            <a:endParaRPr lang="es-ES" sz="2000" dirty="0"/>
          </a:p>
          <a:p>
            <a:pPr algn="just"/>
            <a:r>
              <a:rPr lang="es-ES" sz="2000" dirty="0"/>
              <a:t>La Constitución Política señala como fundamento para tributar el deber de toda persona de "contribuir al financiamiento de los gastos e inversiones del Estado dentro de conceptos de justicia y equidad". Y que, en tiempo de paz, el poder de legislar le está otorgado por mandato constitucional para imponer contribuciones fiscales o parafiscales al poder legislativo.</a:t>
            </a:r>
          </a:p>
        </p:txBody>
      </p:sp>
    </p:spTree>
    <p:extLst>
      <p:ext uri="{BB962C8B-B14F-4D97-AF65-F5344CB8AC3E}">
        <p14:creationId xmlns:p14="http://schemas.microsoft.com/office/powerpoint/2010/main" val="33771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b="1" dirty="0"/>
              <a:t> </a:t>
            </a:r>
            <a:endParaRPr lang="es-CO" sz="2000" dirty="0"/>
          </a:p>
          <a:p>
            <a:r>
              <a:rPr lang="es-CO" sz="2000" dirty="0"/>
              <a:t>De la anterior,  puede usted afirmar que solamente puede imponer contribuciones fiscales a nivel Nacional:</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r>
              <a:rPr lang="es-ES" sz="2000" dirty="0"/>
              <a:t>a. El presidente de la república.</a:t>
            </a:r>
          </a:p>
          <a:p>
            <a:r>
              <a:rPr lang="es-ES" sz="2000" dirty="0"/>
              <a:t>b. El congreso de la república.</a:t>
            </a:r>
          </a:p>
          <a:p>
            <a:r>
              <a:rPr lang="es-ES" sz="2000" dirty="0"/>
              <a:t>c. La corte constitucional.</a:t>
            </a:r>
          </a:p>
          <a:p>
            <a:r>
              <a:rPr lang="es-ES" sz="2000" dirty="0"/>
              <a:t>d. Ministerio de Hacienda y Crédito Pública.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82050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07830"/>
            <a:ext cx="7495738" cy="4401205"/>
          </a:xfrm>
          <a:prstGeom prst="rect">
            <a:avLst/>
          </a:prstGeom>
          <a:noFill/>
        </p:spPr>
        <p:txBody>
          <a:bodyPr wrap="square" rtlCol="0">
            <a:spAutoFit/>
          </a:bodyPr>
          <a:lstStyle/>
          <a:p>
            <a:pPr algn="just"/>
            <a:r>
              <a:rPr lang="es-ES" sz="2000" dirty="0"/>
              <a:t>Almacenes Éxito como empresa de grandes superficies que se dedica a la comercialización de bienes y servicios, en determinadas temporadas del año requiere personal técnico y especializado para atender tanto la demanda de proveedores como de potenciales clientes que visitan sus tiendas.</a:t>
            </a:r>
          </a:p>
          <a:p>
            <a:pPr algn="just"/>
            <a:endParaRPr lang="es-ES" sz="2000" dirty="0"/>
          </a:p>
          <a:p>
            <a:pPr algn="just"/>
            <a:r>
              <a:rPr lang="es-ES" sz="2000" dirty="0"/>
              <a:t>Usted es el encargado de contratación en Almacenes Éxito, el jefe de mercadeo, le encarga elaborar el contrato de trabajo a ochenta (80) nuevos empleados para que laboren únicamente en la temporada decembrina, comprendida entre el 1o de octubre y el 31 de enero del año siguiente, en todas las tiendas ubicadas en las diferentes partes del territorio nacional donde hacen presencia. Adicionalmente, solicita la celebración de 10 contratos civiles de prestación de servicios profesionales para asesores externos.</a:t>
            </a:r>
          </a:p>
        </p:txBody>
      </p:sp>
    </p:spTree>
    <p:extLst>
      <p:ext uri="{BB962C8B-B14F-4D97-AF65-F5344CB8AC3E}">
        <p14:creationId xmlns:p14="http://schemas.microsoft.com/office/powerpoint/2010/main" val="227320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r>
              <a:rPr lang="es-ES" sz="2400" dirty="0"/>
              <a:t>Al realizar el pago de los honorarios mensuales $3.900.000 a los 10 asesores en Bogotá, ¿Qué deducciones debe aplicarle?</a:t>
            </a:r>
            <a:endParaRPr lang="es-CO" sz="24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938992"/>
          </a:xfrm>
          <a:prstGeom prst="rect">
            <a:avLst/>
          </a:prstGeom>
          <a:noFill/>
        </p:spPr>
        <p:txBody>
          <a:bodyPr wrap="square" rtlCol="0">
            <a:spAutoFit/>
          </a:bodyPr>
          <a:lstStyle/>
          <a:p>
            <a:pPr algn="just"/>
            <a:r>
              <a:rPr lang="es-ES" sz="2400" dirty="0"/>
              <a:t>a. Impuesto de renta, Retención en la fuente y timbre nacional.</a:t>
            </a:r>
          </a:p>
          <a:p>
            <a:pPr algn="just"/>
            <a:r>
              <a:rPr lang="es-ES" sz="2400" dirty="0"/>
              <a:t>b. Impuesto de renta, Ventas y retención en la fuente.</a:t>
            </a:r>
          </a:p>
          <a:p>
            <a:pPr algn="just"/>
            <a:r>
              <a:rPr lang="es-ES" sz="2400" dirty="0"/>
              <a:t>c. Retención en la fuente e ICA.</a:t>
            </a:r>
          </a:p>
          <a:p>
            <a:pPr algn="just"/>
            <a:r>
              <a:rPr lang="es-ES" sz="2400" dirty="0"/>
              <a:t>d. Impuesto de timbre y Retención en la fuente.</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c</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31384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417588"/>
            <a:ext cx="7495738" cy="2308324"/>
          </a:xfrm>
          <a:prstGeom prst="rect">
            <a:avLst/>
          </a:prstGeom>
          <a:noFill/>
        </p:spPr>
        <p:txBody>
          <a:bodyPr wrap="square" rtlCol="0">
            <a:spAutoFit/>
          </a:bodyPr>
          <a:lstStyle/>
          <a:p>
            <a:pPr algn="just"/>
            <a:r>
              <a:rPr lang="es-ES" sz="2400" dirty="0"/>
              <a:t>El Código de Comercio define a los comerciantes como las personas que profesionalmente se ocupan en alguna de las actividades que la ley considera mercantiles. Adicionalmente, señala que la calidad de comerciante se adquiere, aunque la actividad mercantil se ejerza por medio de apoderado, intermediario o interpuesta persona.</a:t>
            </a:r>
            <a:endParaRPr lang="es-CO" sz="28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646331"/>
          </a:xfrm>
          <a:prstGeom prst="rect">
            <a:avLst/>
          </a:prstGeom>
          <a:noFill/>
        </p:spPr>
        <p:txBody>
          <a:bodyPr wrap="square" rtlCol="0">
            <a:spAutoFit/>
          </a:bodyPr>
          <a:lstStyle/>
          <a:p>
            <a:pPr marL="0" algn="l" rtl="0" eaLnBrk="1" latinLnBrk="0" hangingPunct="1">
              <a:spcBef>
                <a:spcPts val="0"/>
              </a:spcBef>
              <a:spcAft>
                <a:spcPts val="0"/>
              </a:spcAft>
            </a:pPr>
            <a:r>
              <a:rPr lang="es-CO" sz="1800" kern="1200" dirty="0">
                <a:solidFill>
                  <a:srgbClr val="000000"/>
                </a:solidFill>
                <a:effectLst/>
                <a:latin typeface="Calibri" panose="020F0502020204030204" pitchFamily="34" charset="0"/>
                <a:ea typeface="+mn-ea"/>
                <a:cs typeface="+mn-cs"/>
              </a:rPr>
              <a:t>De acuerdo con la definición normativa, ¿cuándo presume la ley que una persona ejerce la actividad comercial?.</a:t>
            </a:r>
            <a:endParaRPr lang="es-419" sz="2000" dirty="0">
              <a:effectLst/>
            </a:endParaRPr>
          </a:p>
        </p:txBody>
      </p:sp>
      <p:sp>
        <p:nvSpPr>
          <p:cNvPr id="4" name="CuadroTexto 3"/>
          <p:cNvSpPr txBox="1"/>
          <p:nvPr/>
        </p:nvSpPr>
        <p:spPr>
          <a:xfrm>
            <a:off x="238562" y="16020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84906"/>
            <a:ext cx="7590988" cy="2585323"/>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a.  Cuando se halle inscrita en el registro mercantil; cuando tenga establecimiento de comercio abierto, y cuando se anuncie al público como comerciante por cualquier medio.</a:t>
            </a:r>
          </a:p>
          <a:p>
            <a:pPr algn="just"/>
            <a:r>
              <a:rPr lang="es-ES" dirty="0">
                <a:solidFill>
                  <a:srgbClr val="000000"/>
                </a:solidFill>
                <a:latin typeface="Calibri" panose="020F0502020204030204" pitchFamily="34" charset="0"/>
              </a:rPr>
              <a:t>b.  Cuando tenga establecimiento de comercio abierto y cuando se anuncie al público como comerciante por cualquier medio.</a:t>
            </a:r>
          </a:p>
          <a:p>
            <a:pPr algn="just"/>
            <a:r>
              <a:rPr lang="es-ES" dirty="0">
                <a:solidFill>
                  <a:srgbClr val="000000"/>
                </a:solidFill>
                <a:latin typeface="Calibri" panose="020F0502020204030204" pitchFamily="34" charset="0"/>
              </a:rPr>
              <a:t>c.  Cuando se halle inscrita en el registro mercantil y cuando se anuncie al público como comerciante por cualquier medio.</a:t>
            </a:r>
          </a:p>
          <a:p>
            <a:pPr algn="just"/>
            <a:r>
              <a:rPr lang="es-ES" dirty="0">
                <a:solidFill>
                  <a:srgbClr val="000000"/>
                </a:solidFill>
                <a:latin typeface="Calibri" panose="020F0502020204030204" pitchFamily="34" charset="0"/>
              </a:rPr>
              <a:t>d.  Cuando se halle inscrita en el registro mercantil y cuando tenga establecimiento de comercio abierto.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048256"/>
            <a:ext cx="7495738" cy="3046988"/>
          </a:xfrm>
          <a:prstGeom prst="rect">
            <a:avLst/>
          </a:prstGeom>
          <a:noFill/>
        </p:spPr>
        <p:txBody>
          <a:bodyPr wrap="square" rtlCol="0">
            <a:spAutoFit/>
          </a:bodyPr>
          <a:lstStyle/>
          <a:p>
            <a:pPr algn="just"/>
            <a:r>
              <a:rPr lang="es-ES" sz="2400" dirty="0"/>
              <a:t>Francisco Javier Mateus Rojas está afiliado al seguro social.   Su capacidad laboral se encuentra menguada en razón a su enfermedad de las piernas y en especial las rótulas que le impiden movilizarse, y desempeñar en debida forma su labor. Por esa enfermedad ha solicitado su pensión por invalidez, pero hasta el momento no le han dado respuesta alguna. El señor Mateus manifiesta que llena los requisitos para que le sea reconocida la pensión por invalidez. </a:t>
            </a:r>
            <a:endParaRPr lang="es-CO" sz="2400" dirty="0"/>
          </a:p>
        </p:txBody>
      </p:sp>
    </p:spTree>
    <p:extLst>
      <p:ext uri="{BB962C8B-B14F-4D97-AF65-F5344CB8AC3E}">
        <p14:creationId xmlns:p14="http://schemas.microsoft.com/office/powerpoint/2010/main" val="184110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¿Si usted fuera el representante legal del ISS, para tomar la decisión, en cuál de los siguientes cuatro (4) Derechos constitucionales debe apoyarse?:</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r>
              <a:rPr lang="es-ES" sz="2000" dirty="0"/>
              <a:t>a.  Individual y colectivo.</a:t>
            </a:r>
          </a:p>
          <a:p>
            <a:r>
              <a:rPr lang="es-ES" sz="2000" dirty="0"/>
              <a:t>b. Social, económico y cultural.</a:t>
            </a:r>
          </a:p>
          <a:p>
            <a:r>
              <a:rPr lang="es-ES" sz="2000" dirty="0"/>
              <a:t>c. Colectivo, social y cultural.</a:t>
            </a:r>
          </a:p>
          <a:p>
            <a:r>
              <a:rPr lang="es-ES" sz="2000" dirty="0"/>
              <a:t>d. Reglamentario e individual.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8203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863590"/>
            <a:ext cx="7495738" cy="3416320"/>
          </a:xfrm>
          <a:prstGeom prst="rect">
            <a:avLst/>
          </a:prstGeom>
          <a:noFill/>
        </p:spPr>
        <p:txBody>
          <a:bodyPr wrap="square" rtlCol="0">
            <a:spAutoFit/>
          </a:bodyPr>
          <a:lstStyle/>
          <a:p>
            <a:pPr algn="just"/>
            <a:r>
              <a:rPr lang="es-ES" sz="2400" dirty="0"/>
              <a:t>Francisco Javier Mateus Rojas está afiliado al seguro social.   Su capacidad laboral se encuentra menguada en razón a su enfermedad de las piernas y en especial las rótulas que le impiden movilizarse, y desempeñar en debida forma su labor. Por esa enfermedad ha solicitado su pensión por invalidez, la cual hasta el momento no le han dado respuesta alguna. El señor Mateus manifiesta que llena los requisitos para que le sea reconocida la pensión por invalidez. </a:t>
            </a:r>
            <a:endParaRPr lang="es-CO" sz="2400" dirty="0"/>
          </a:p>
        </p:txBody>
      </p:sp>
    </p:spTree>
    <p:extLst>
      <p:ext uri="{BB962C8B-B14F-4D97-AF65-F5344CB8AC3E}">
        <p14:creationId xmlns:p14="http://schemas.microsoft.com/office/powerpoint/2010/main" val="20179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r>
              <a:rPr lang="es-CO" sz="2000" dirty="0"/>
              <a:t>¿Si usted fuese el señor Mateus Rojas a cuál de las siguientes entidades, se dirigiría a solicitar una valoración médica con el fin de que se determine si es legalmente inválido y a partir de que fecha se configuró dicho estado?. </a:t>
            </a:r>
          </a:p>
        </p:txBody>
      </p:sp>
      <p:sp>
        <p:nvSpPr>
          <p:cNvPr id="4" name="CuadroTexto 3"/>
          <p:cNvSpPr txBox="1"/>
          <p:nvPr/>
        </p:nvSpPr>
        <p:spPr>
          <a:xfrm>
            <a:off x="238562" y="204444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71750"/>
            <a:ext cx="7590988" cy="1323439"/>
          </a:xfrm>
          <a:prstGeom prst="rect">
            <a:avLst/>
          </a:prstGeom>
          <a:noFill/>
        </p:spPr>
        <p:txBody>
          <a:bodyPr wrap="square" rtlCol="0">
            <a:spAutoFit/>
          </a:bodyPr>
          <a:lstStyle/>
          <a:p>
            <a:r>
              <a:rPr lang="es-ES" sz="2000" dirty="0"/>
              <a:t>a. A la empresa promotora de salud.</a:t>
            </a:r>
          </a:p>
          <a:p>
            <a:r>
              <a:rPr lang="es-ES" sz="2000" dirty="0"/>
              <a:t>b. A la junta central médica de valoración.</a:t>
            </a:r>
          </a:p>
          <a:p>
            <a:r>
              <a:rPr lang="es-ES" sz="2000" dirty="0"/>
              <a:t>c. A la administradora de pensiones obligatoria.</a:t>
            </a:r>
          </a:p>
          <a:p>
            <a:r>
              <a:rPr lang="es-ES" sz="2000" dirty="0"/>
              <a:t>d. A la administradora de riesgos laborales.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13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TotalTime>
  <Words>998</Words>
  <Application>Microsoft Office PowerPoint</Application>
  <PresentationFormat>Presentación en pantalla (16:9)</PresentationFormat>
  <Paragraphs>64</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40</cp:revision>
  <dcterms:created xsi:type="dcterms:W3CDTF">2018-10-16T22:27:03Z</dcterms:created>
  <dcterms:modified xsi:type="dcterms:W3CDTF">2022-01-11T17:17:22Z</dcterms:modified>
</cp:coreProperties>
</file>