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8" r:id="rId3"/>
    <p:sldId id="262" r:id="rId4"/>
    <p:sldId id="273" r:id="rId5"/>
    <p:sldId id="282" r:id="rId6"/>
    <p:sldId id="283" r:id="rId7"/>
    <p:sldId id="284" r:id="rId8"/>
    <p:sldId id="263" r:id="rId9"/>
    <p:sldId id="275" r:id="rId10"/>
    <p:sldId id="276" r:id="rId11"/>
    <p:sldId id="277" r:id="rId12"/>
    <p:sldId id="278" r:id="rId13"/>
    <p:sldId id="279" r:id="rId14"/>
    <p:sldId id="280" r:id="rId15"/>
    <p:sldId id="281" r:id="rId16"/>
    <p:sldId id="285"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8</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15</a:t>
            </a:fld>
            <a:endParaRPr lang="es-CO"/>
          </a:p>
        </p:txBody>
      </p:sp>
    </p:spTree>
    <p:extLst>
      <p:ext uri="{BB962C8B-B14F-4D97-AF65-F5344CB8AC3E}">
        <p14:creationId xmlns:p14="http://schemas.microsoft.com/office/powerpoint/2010/main" val="110487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16</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583514"/>
            <a:ext cx="4616694" cy="461665"/>
          </a:xfrm>
          <a:prstGeom prst="rect">
            <a:avLst/>
          </a:prstGeom>
          <a:noFill/>
        </p:spPr>
        <p:txBody>
          <a:bodyPr wrap="square" rtlCol="0">
            <a:spAutoFit/>
          </a:bodyPr>
          <a:lstStyle/>
          <a:p>
            <a:pPr algn="r"/>
            <a:r>
              <a:rPr lang="es-ES" sz="2400" b="1" dirty="0">
                <a:solidFill>
                  <a:schemeClr val="bg1"/>
                </a:solidFill>
              </a:rPr>
              <a:t>Cultura del Emprendimiento I</a:t>
            </a:r>
          </a:p>
        </p:txBody>
      </p:sp>
      <p:pic>
        <p:nvPicPr>
          <p:cNvPr id="7" name="Imagen 6">
            <a:extLst>
              <a:ext uri="{FF2B5EF4-FFF2-40B4-BE49-F238E27FC236}">
                <a16:creationId xmlns:a16="http://schemas.microsoft.com/office/drawing/2014/main" id="{F09DC500-595F-4BAE-8706-633367D7CF4D}"/>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511457"/>
          </a:xfrm>
          <a:prstGeom prst="rect">
            <a:avLst/>
          </a:prstGeom>
          <a:noFill/>
        </p:spPr>
        <p:txBody>
          <a:bodyPr wrap="square" rtlCol="0">
            <a:spAutoFit/>
          </a:bodyPr>
          <a:lstStyle/>
          <a:p>
            <a:pPr algn="just">
              <a:lnSpc>
                <a:spcPct val="115000"/>
              </a:lnSpc>
              <a:spcAft>
                <a:spcPts val="1200"/>
              </a:spcAft>
            </a:pPr>
            <a:r>
              <a:rPr lang="es-CO" sz="1600" dirty="0"/>
              <a:t>El problema de los 9 puntos es un viejo conocido en los programas de formación y desarrollo de la creatividad. ¿Por qué? Obvio en este caso: porque hace evidente los esquemas rígidos de pensamiento que hemos ido desarrollando y que solemos seguir cuando se nos presenta un problema. Y en este ejercicio lo habitual es buscar la solución trazando líneas dentro del área cuadrada que forman los 9 puntos. Así pues, la opción es vencer ese bloqueo yendo más allá de los límites que asumimos sin darnos cuenta.</a:t>
            </a:r>
          </a:p>
          <a:p>
            <a:pPr algn="just">
              <a:lnSpc>
                <a:spcPct val="115000"/>
              </a:lnSpc>
              <a:spcAft>
                <a:spcPts val="1200"/>
              </a:spcAft>
            </a:pPr>
            <a:r>
              <a:rPr lang="es-CO" sz="1600" dirty="0"/>
              <a:t>¿Es posible que en nuestra vida cotidiana y a la hora de percibir y entender la realidad que nos rodea estemos actuando como ante el problema de los 9 puntos? :</a:t>
            </a:r>
            <a:endParaRPr lang="es-CO" sz="14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2989720" y="3338576"/>
            <a:ext cx="1581697" cy="1174290"/>
          </a:xfrm>
          <a:prstGeom prst="rect">
            <a:avLst/>
          </a:prstGeom>
        </p:spPr>
      </p:pic>
      <p:pic>
        <p:nvPicPr>
          <p:cNvPr id="6" name="Imagen 5">
            <a:extLst>
              <a:ext uri="{FF2B5EF4-FFF2-40B4-BE49-F238E27FC236}">
                <a16:creationId xmlns:a16="http://schemas.microsoft.com/office/drawing/2014/main" id="{E0E4C51C-54C1-415F-994A-3A68D78A8D7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Con cuantas líneas rectas, como mínimo, se pueden unir los nueve puntos sin levantar el lápiz del papel:</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48995"/>
          </a:xfrm>
          <a:prstGeom prst="rect">
            <a:avLst/>
          </a:prstGeom>
          <a:noFill/>
        </p:spPr>
        <p:txBody>
          <a:bodyPr wrap="square" rtlCol="0">
            <a:spAutoFit/>
          </a:bodyPr>
          <a:lstStyle/>
          <a:p>
            <a:pPr>
              <a:lnSpc>
                <a:spcPct val="115000"/>
              </a:lnSpc>
              <a:spcAft>
                <a:spcPts val="1200"/>
              </a:spcAft>
            </a:pPr>
            <a:r>
              <a:rPr lang="es-CO" sz="2000" dirty="0"/>
              <a:t>a. Cinco líneas.</a:t>
            </a:r>
          </a:p>
          <a:p>
            <a:pPr>
              <a:lnSpc>
                <a:spcPct val="115000"/>
              </a:lnSpc>
              <a:spcAft>
                <a:spcPts val="1200"/>
              </a:spcAft>
            </a:pPr>
            <a:r>
              <a:rPr lang="es-CO" sz="2000" dirty="0"/>
              <a:t>b. Cuatro líneas.</a:t>
            </a:r>
          </a:p>
          <a:p>
            <a:pPr>
              <a:lnSpc>
                <a:spcPct val="115000"/>
              </a:lnSpc>
              <a:spcAft>
                <a:spcPts val="1200"/>
              </a:spcAft>
            </a:pPr>
            <a:r>
              <a:rPr lang="es-CO" sz="2000" dirty="0"/>
              <a:t>c. No tiene solución.</a:t>
            </a:r>
          </a:p>
          <a:p>
            <a:pPr>
              <a:lnSpc>
                <a:spcPct val="115000"/>
              </a:lnSpc>
              <a:spcAft>
                <a:spcPts val="1200"/>
              </a:spcAft>
            </a:pPr>
            <a:r>
              <a:rPr lang="es-CO" sz="2000" dirty="0"/>
              <a:t>d. Seis líneas.</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987E3AA1-DF01-4BBF-9076-53B272D7182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610989"/>
          </a:xfrm>
          <a:prstGeom prst="rect">
            <a:avLst/>
          </a:prstGeom>
          <a:noFill/>
        </p:spPr>
        <p:txBody>
          <a:bodyPr wrap="square" rtlCol="0">
            <a:spAutoFit/>
          </a:bodyPr>
          <a:lstStyle/>
          <a:p>
            <a:pPr algn="just">
              <a:lnSpc>
                <a:spcPct val="115000"/>
              </a:lnSpc>
              <a:spcAft>
                <a:spcPts val="1200"/>
              </a:spcAft>
            </a:pPr>
            <a:r>
              <a:rPr lang="es-CO" sz="2000" dirty="0"/>
              <a:t>“…en los “</a:t>
            </a:r>
            <a:r>
              <a:rPr lang="es-CO" sz="2000" dirty="0" err="1"/>
              <a:t>play</a:t>
            </a:r>
            <a:r>
              <a:rPr lang="es-CO" sz="2000" dirty="0"/>
              <a:t> off” para la “</a:t>
            </a:r>
            <a:r>
              <a:rPr lang="es-CO" sz="2000" dirty="0" err="1"/>
              <a:t>Super</a:t>
            </a:r>
            <a:r>
              <a:rPr lang="es-CO" sz="2000" dirty="0"/>
              <a:t> </a:t>
            </a:r>
            <a:r>
              <a:rPr lang="es-CO" sz="2000" dirty="0" err="1"/>
              <a:t>Bowl</a:t>
            </a:r>
            <a:r>
              <a:rPr lang="es-CO" sz="2000" dirty="0"/>
              <a:t>” entre los Cleveland </a:t>
            </a:r>
            <a:r>
              <a:rPr lang="es-CO" sz="2000" dirty="0" err="1"/>
              <a:t>Browns</a:t>
            </a:r>
            <a:r>
              <a:rPr lang="es-CO" sz="2000" dirty="0"/>
              <a:t> y los Denver Broncos, faltando dos minutos, Cleveland va por delante cuando los Broncos reciben el balón en su línea de dos yardas. Faltan 98 yardas para llegar a la zona de “</a:t>
            </a:r>
            <a:r>
              <a:rPr lang="es-CO" sz="2000" dirty="0" err="1"/>
              <a:t>Touch</a:t>
            </a:r>
            <a:r>
              <a:rPr lang="es-CO" sz="2000" dirty="0"/>
              <a:t> Down”. Antes de empezar la jugada, el capitán del equipo, John Elway les dice a sus compañeros que van a ganar este partido y que lo que deben hacer es permanecer tranquilos y concentrarse en llevar a cabo la tarea asignada. No era la primera vez que Elway les sacaba de apuros, por lo que sus compañeros creían en él. Y así fue, los Broncos cruzaron las 98 yardas y consiguieron el “</a:t>
            </a:r>
            <a:r>
              <a:rPr lang="es-CO" sz="2000" dirty="0" err="1"/>
              <a:t>Touch</a:t>
            </a:r>
            <a:r>
              <a:rPr lang="es-CO" sz="2000" dirty="0"/>
              <a:t> Down”…”</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Imagen 4">
            <a:extLst>
              <a:ext uri="{FF2B5EF4-FFF2-40B4-BE49-F238E27FC236}">
                <a16:creationId xmlns:a16="http://schemas.microsoft.com/office/drawing/2014/main" id="{5263A1B8-4E90-432B-85D1-009285D4116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25501"/>
          </a:xfrm>
          <a:prstGeom prst="rect">
            <a:avLst/>
          </a:prstGeom>
          <a:noFill/>
        </p:spPr>
        <p:txBody>
          <a:bodyPr wrap="square" rtlCol="0">
            <a:spAutoFit/>
          </a:bodyPr>
          <a:lstStyle/>
          <a:p>
            <a:pPr algn="just">
              <a:lnSpc>
                <a:spcPct val="115000"/>
              </a:lnSpc>
              <a:spcAft>
                <a:spcPts val="1200"/>
              </a:spcAft>
            </a:pPr>
            <a:r>
              <a:rPr lang="es-CO" sz="2000" dirty="0"/>
              <a:t>¿Qué buscaba John Elway con sus palabras?</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6522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194383"/>
            <a:ext cx="7590988" cy="2656881"/>
          </a:xfrm>
          <a:prstGeom prst="rect">
            <a:avLst/>
          </a:prstGeom>
          <a:noFill/>
        </p:spPr>
        <p:txBody>
          <a:bodyPr wrap="square" rtlCol="0">
            <a:spAutoFit/>
          </a:bodyPr>
          <a:lstStyle/>
          <a:p>
            <a:pPr>
              <a:lnSpc>
                <a:spcPct val="115000"/>
              </a:lnSpc>
              <a:spcAft>
                <a:spcPts val="1200"/>
              </a:spcAft>
            </a:pPr>
            <a:r>
              <a:rPr lang="es-CO" sz="2000" dirty="0"/>
              <a:t>a. Alcanzar la victoria y cumplir su meta como capitán.</a:t>
            </a:r>
          </a:p>
          <a:p>
            <a:pPr>
              <a:lnSpc>
                <a:spcPct val="115000"/>
              </a:lnSpc>
              <a:spcAft>
                <a:spcPts val="1200"/>
              </a:spcAft>
            </a:pPr>
            <a:r>
              <a:rPr lang="es-CO" sz="2000" dirty="0"/>
              <a:t>b. Orientar acciones al interior del equipo en busca de un objetivo común.</a:t>
            </a:r>
          </a:p>
          <a:p>
            <a:pPr>
              <a:lnSpc>
                <a:spcPct val="115000"/>
              </a:lnSpc>
              <a:spcAft>
                <a:spcPts val="1200"/>
              </a:spcAft>
            </a:pPr>
            <a:r>
              <a:rPr lang="es-CO" sz="2000" dirty="0"/>
              <a:t>c. Lograr que cada miembro del equipo cumpliera con la tarea asignada.</a:t>
            </a:r>
          </a:p>
          <a:p>
            <a:pPr>
              <a:lnSpc>
                <a:spcPct val="115000"/>
              </a:lnSpc>
              <a:spcAft>
                <a:spcPts val="1200"/>
              </a:spcAft>
            </a:pPr>
            <a:r>
              <a:rPr lang="es-CO" sz="2000" dirty="0"/>
              <a:t>d. Dar ánimo y motivación a sus compañeros.</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AB1ECBFD-4C33-44AD-9DB2-7F2D4143179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841273"/>
          </a:xfrm>
          <a:prstGeom prst="rect">
            <a:avLst/>
          </a:prstGeom>
          <a:noFill/>
        </p:spPr>
        <p:txBody>
          <a:bodyPr wrap="square" rtlCol="0">
            <a:spAutoFit/>
          </a:bodyPr>
          <a:lstStyle/>
          <a:p>
            <a:pPr algn="just">
              <a:lnSpc>
                <a:spcPct val="115000"/>
              </a:lnSpc>
              <a:spcAft>
                <a:spcPts val="1200"/>
              </a:spcAft>
            </a:pPr>
            <a:r>
              <a:rPr lang="es-CO" sz="2000" dirty="0"/>
              <a:t>El pensamiento sistémico es la actitud del ser humano, que se basa en la percepción del mundo real en términos de totalidades para su análisis, comprensión y accionar, a diferencia del planteamiento del método científico, que sólo percibe partes de éste y de manera inconexa.</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Picture 22"/>
          <p:cNvPicPr>
            <a:picLocks noChangeAspect="1" noChangeArrowheads="1"/>
          </p:cNvPicPr>
          <p:nvPr/>
        </p:nvPicPr>
        <p:blipFill>
          <a:blip r:embed="rId2"/>
          <a:srcRect/>
          <a:stretch>
            <a:fillRect/>
          </a:stretch>
        </p:blipFill>
        <p:spPr bwMode="auto">
          <a:xfrm>
            <a:off x="1601597" y="2679394"/>
            <a:ext cx="5064125" cy="1456267"/>
          </a:xfrm>
          <a:prstGeom prst="rect">
            <a:avLst/>
          </a:prstGeom>
          <a:noFill/>
        </p:spPr>
      </p:pic>
      <p:pic>
        <p:nvPicPr>
          <p:cNvPr id="6" name="Imagen 5">
            <a:extLst>
              <a:ext uri="{FF2B5EF4-FFF2-40B4-BE49-F238E27FC236}">
                <a16:creationId xmlns:a16="http://schemas.microsoft.com/office/drawing/2014/main" id="{1D67430C-1630-4118-B112-B2F79150360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04090"/>
            <a:ext cx="7590988" cy="779444"/>
          </a:xfrm>
          <a:prstGeom prst="rect">
            <a:avLst/>
          </a:prstGeom>
          <a:noFill/>
        </p:spPr>
        <p:txBody>
          <a:bodyPr wrap="square" rtlCol="0">
            <a:spAutoFit/>
          </a:bodyPr>
          <a:lstStyle/>
          <a:p>
            <a:pPr algn="just">
              <a:lnSpc>
                <a:spcPct val="115000"/>
              </a:lnSpc>
              <a:spcAft>
                <a:spcPts val="1200"/>
              </a:spcAft>
            </a:pPr>
            <a:r>
              <a:rPr lang="es-CO" sz="2000" dirty="0"/>
              <a:t>Según la gráfica anterior se puede concluir que el proceso sistémico de creación de empresa inicia a partir de:</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3085717"/>
          </a:xfrm>
          <a:prstGeom prst="rect">
            <a:avLst/>
          </a:prstGeom>
          <a:noFill/>
        </p:spPr>
        <p:txBody>
          <a:bodyPr wrap="square" rtlCol="0">
            <a:spAutoFit/>
          </a:bodyPr>
          <a:lstStyle/>
          <a:p>
            <a:pPr>
              <a:lnSpc>
                <a:spcPct val="115000"/>
              </a:lnSpc>
              <a:spcAft>
                <a:spcPts val="1200"/>
              </a:spcAft>
            </a:pPr>
            <a:r>
              <a:rPr lang="es-CO" sz="1600" dirty="0"/>
              <a:t>a. La articulación de creencias, valores y actitudes dentro de determinado contexto económico, social, político y cultural, identificando nuevas formas de desarrollo y progreso (nuevas oportunidades).</a:t>
            </a:r>
          </a:p>
          <a:p>
            <a:pPr>
              <a:lnSpc>
                <a:spcPct val="115000"/>
              </a:lnSpc>
              <a:spcAft>
                <a:spcPts val="1200"/>
              </a:spcAft>
            </a:pPr>
            <a:r>
              <a:rPr lang="es-CO" sz="1600" dirty="0"/>
              <a:t>b. Los procesos dinámicos de innovación y mejoramiento continuo generados por el entorno.</a:t>
            </a:r>
          </a:p>
          <a:p>
            <a:pPr>
              <a:lnSpc>
                <a:spcPct val="115000"/>
              </a:lnSpc>
              <a:spcAft>
                <a:spcPts val="1200"/>
              </a:spcAft>
            </a:pPr>
            <a:r>
              <a:rPr lang="es-CO" sz="1600" dirty="0"/>
              <a:t>c. La capacidad de las culturas de identificar múltiples, variadas e inusuales ideas de negocio.</a:t>
            </a:r>
          </a:p>
          <a:p>
            <a:pPr>
              <a:lnSpc>
                <a:spcPct val="115000"/>
              </a:lnSpc>
              <a:spcAft>
                <a:spcPts val="1200"/>
              </a:spcAft>
            </a:pPr>
            <a:r>
              <a:rPr lang="es-CO" sz="1600" dirty="0"/>
              <a:t>d. Las diversas metas de desarrollo económico, en lugares particulares y en momentos de tiempo muy precisos.</a:t>
            </a:r>
            <a:endParaRPr lang="es-CO" sz="16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14238681-43A9-4F42-A1C0-E77AE2FEBA2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lvl="0"/>
            <a:r>
              <a:rPr lang="es-CO" sz="2000" dirty="0"/>
              <a:t>De acuerdo a lo referenciado en el caso, respecto a la crisis del sector, en un ambiente de inestabilidad y especulación del sector financiero y tasas de interés altas; RAYCO Ltda. podría esperar un mayor impacto directo en: </a:t>
            </a:r>
          </a:p>
        </p:txBody>
      </p:sp>
      <p:sp>
        <p:nvSpPr>
          <p:cNvPr id="4" name="CuadroTexto 3"/>
          <p:cNvSpPr txBox="1"/>
          <p:nvPr/>
        </p:nvSpPr>
        <p:spPr>
          <a:xfrm>
            <a:off x="238562" y="213756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6401"/>
            <a:ext cx="7590988" cy="1323439"/>
          </a:xfrm>
          <a:prstGeom prst="rect">
            <a:avLst/>
          </a:prstGeom>
          <a:noFill/>
        </p:spPr>
        <p:txBody>
          <a:bodyPr wrap="square" rtlCol="0">
            <a:spAutoFit/>
          </a:bodyPr>
          <a:lstStyle/>
          <a:p>
            <a:pPr lvl="0"/>
            <a:r>
              <a:rPr lang="es-CO" sz="2000" dirty="0"/>
              <a:t>a. Disminución de sus ventas, y contar con una menor rentabilidad.</a:t>
            </a:r>
          </a:p>
          <a:p>
            <a:pPr lvl="0"/>
            <a:r>
              <a:rPr lang="es-CO" sz="2000" dirty="0"/>
              <a:t>b. Contar con un ambiente laboral decaído, por efecto de la crisis.</a:t>
            </a:r>
          </a:p>
          <a:p>
            <a:pPr lvl="0"/>
            <a:r>
              <a:rPr lang="es-CO" sz="2000" dirty="0"/>
              <a:t>c. El poder de negociación con los bancos y acceso a crédito. </a:t>
            </a:r>
          </a:p>
          <a:p>
            <a:pPr lvl="0"/>
            <a:r>
              <a:rPr lang="es-CO" sz="2000" dirty="0"/>
              <a:t>d. Contar con clientes dispuestos a comprar tecnología de contado.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738F30D1-C797-44E6-A748-B2F24CBC7C61}"/>
              </a:ext>
            </a:extLst>
          </p:cNvPr>
          <p:cNvPicPr>
            <a:picLocks noChangeAspect="1"/>
          </p:cNvPicPr>
          <p:nvPr/>
        </p:nvPicPr>
        <p:blipFill>
          <a:blip r:embed="rId3"/>
          <a:stretch>
            <a:fillRect/>
          </a:stretch>
        </p:blipFill>
        <p:spPr>
          <a:xfrm>
            <a:off x="8105422" y="4670229"/>
            <a:ext cx="959556" cy="339611"/>
          </a:xfrm>
          <a:prstGeom prst="rect">
            <a:avLst/>
          </a:prstGeom>
        </p:spPr>
      </p:pic>
      <p:pic>
        <p:nvPicPr>
          <p:cNvPr id="9" name="Imagen 8">
            <a:extLst>
              <a:ext uri="{FF2B5EF4-FFF2-40B4-BE49-F238E27FC236}">
                <a16:creationId xmlns:a16="http://schemas.microsoft.com/office/drawing/2014/main" id="{C0CA60B9-F7A4-44EB-B3CE-85BF435F3CFF}"/>
              </a:ext>
            </a:extLst>
          </p:cNvPr>
          <p:cNvPicPr>
            <a:picLocks noChangeAspect="1"/>
          </p:cNvPicPr>
          <p:nvPr/>
        </p:nvPicPr>
        <p:blipFill>
          <a:blip r:embed="rId4"/>
          <a:stretch>
            <a:fillRect/>
          </a:stretch>
        </p:blipFill>
        <p:spPr>
          <a:xfrm>
            <a:off x="-24787" y="0"/>
            <a:ext cx="9168787" cy="5142170"/>
          </a:xfrm>
          <a:prstGeom prst="rect">
            <a:avLst/>
          </a:prstGeom>
        </p:spPr>
      </p:pic>
    </p:spTree>
    <p:extLst>
      <p:ext uri="{BB962C8B-B14F-4D97-AF65-F5344CB8AC3E}">
        <p14:creationId xmlns:p14="http://schemas.microsoft.com/office/powerpoint/2010/main" val="30402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A8A84F0-7716-4C75-AFBF-218B69FF7F2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7418014" cy="461665"/>
          </a:xfrm>
          <a:prstGeom prst="rect">
            <a:avLst/>
          </a:prstGeom>
          <a:noFill/>
        </p:spPr>
        <p:txBody>
          <a:bodyPr wrap="square" rtlCol="0">
            <a:spAutoFit/>
          </a:bodyPr>
          <a:lstStyle/>
          <a:p>
            <a:r>
              <a:rPr lang="es-ES" sz="2400" b="1" dirty="0"/>
              <a:t>Caso o situación problémica  ( Preguntas 1 y 2)</a:t>
            </a:r>
          </a:p>
        </p:txBody>
      </p:sp>
      <p:sp>
        <p:nvSpPr>
          <p:cNvPr id="3" name="CuadroTexto 2"/>
          <p:cNvSpPr txBox="1"/>
          <p:nvPr/>
        </p:nvSpPr>
        <p:spPr>
          <a:xfrm>
            <a:off x="238562" y="721008"/>
            <a:ext cx="7590988" cy="3754874"/>
          </a:xfrm>
          <a:prstGeom prst="rect">
            <a:avLst/>
          </a:prstGeom>
          <a:noFill/>
        </p:spPr>
        <p:txBody>
          <a:bodyPr wrap="square" rtlCol="0">
            <a:spAutoFit/>
          </a:bodyPr>
          <a:lstStyle/>
          <a:p>
            <a:pPr algn="just"/>
            <a:r>
              <a:rPr lang="es-CO" sz="1400" dirty="0"/>
              <a:t>Después de navegar por incontables rutas en los mares del mundo, el barco volvió al puerto donde años atrás él se había embarcado por vez primera. Ese día se convirtió en marinero. Pero, en aquel tiempo, su corazón albergaba un sueño: Ser capitán, tener su propio barco, decidir la ruta… </a:t>
            </a:r>
          </a:p>
          <a:p>
            <a:pPr algn="just"/>
            <a:endParaRPr lang="es-CO" sz="1400" dirty="0"/>
          </a:p>
          <a:p>
            <a:pPr algn="just"/>
            <a:r>
              <a:rPr lang="es-CO" sz="1400" dirty="0"/>
              <a:t>A medida que pasaba el tiempo, ese sueño, ser capitán de su propio barco, fue languideciendo hasta desaparecer casi por completo, aunque algunas veces, se resistía a morir del todo y afloraba en su memoria como una débil sombra. El tiempo pasaba implacable y mientras tanto él estuvo muy ocupado mirando hacia fuera, se olvidó de volver a mirar hacia adentro. Nunca más volvió a escuchar el secreto lenguaje de su alma: los sueños. Su deseo se fue diluyendo en la rutina, en la falacia de la seguridad y en la comodidad que le daba la certeza de ser marinero. </a:t>
            </a:r>
          </a:p>
          <a:p>
            <a:pPr algn="just"/>
            <a:endParaRPr lang="es-CO" sz="1400" dirty="0"/>
          </a:p>
          <a:p>
            <a:pPr algn="just"/>
            <a:r>
              <a:rPr lang="es-CO" sz="1400" dirty="0"/>
              <a:t>Embebido en todos estos pensamientos, se sorprendió al darse cuenta de todo el tiempo que llevaba allí siendo marinero. Con tristeza y un poco de rabia consigo mismo, pensaba que había estado gran parte de su vida en un barco ajeno, mientras iba traicionando poco a poco su sueño. Toda la vida había navegado en contra de sí mismo y esto había debilitado su corazón y amargado su alma. No importaba si él quería ir hasta el fin del mundo, no importaba que quisiera explorar otros mares, su capitán era quien tomaba todas estas decisiones y trazaba la ruta.</a:t>
            </a:r>
          </a:p>
        </p:txBody>
      </p:sp>
      <p:pic>
        <p:nvPicPr>
          <p:cNvPr id="5" name="Imagen 4">
            <a:extLst>
              <a:ext uri="{FF2B5EF4-FFF2-40B4-BE49-F238E27FC236}">
                <a16:creationId xmlns:a16="http://schemas.microsoft.com/office/drawing/2014/main" id="{B2ACACB0-78C9-42F0-B7B7-E3E9DB625F3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7418014" cy="461665"/>
          </a:xfrm>
          <a:prstGeom prst="rect">
            <a:avLst/>
          </a:prstGeom>
          <a:noFill/>
        </p:spPr>
        <p:txBody>
          <a:bodyPr wrap="square" rtlCol="0">
            <a:spAutoFit/>
          </a:bodyPr>
          <a:lstStyle/>
          <a:p>
            <a:r>
              <a:rPr lang="es-ES" sz="2400" b="1" dirty="0"/>
              <a:t>Caso o situación problémica  ( Preguntas 1 y 2)</a:t>
            </a:r>
          </a:p>
        </p:txBody>
      </p:sp>
      <p:sp>
        <p:nvSpPr>
          <p:cNvPr id="3" name="CuadroTexto 2"/>
          <p:cNvSpPr txBox="1"/>
          <p:nvPr/>
        </p:nvSpPr>
        <p:spPr>
          <a:xfrm>
            <a:off x="238562" y="721008"/>
            <a:ext cx="7590988" cy="4185761"/>
          </a:xfrm>
          <a:prstGeom prst="rect">
            <a:avLst/>
          </a:prstGeom>
          <a:noFill/>
        </p:spPr>
        <p:txBody>
          <a:bodyPr wrap="square" rtlCol="0">
            <a:spAutoFit/>
          </a:bodyPr>
          <a:lstStyle/>
          <a:p>
            <a:pPr algn="just"/>
            <a:r>
              <a:rPr lang="es-CO" sz="1400" dirty="0"/>
              <a:t>El marinero se acostó pensando en todo esto. Al otro día, muy temprano, con la luz del sol, pensó que volver a aquel sitio donde un día había empezado su vida como marinero, podría ser una señal del universo. Tal vez era la oportunidad de un nuevo comienzo. Entonces empezó a experimentar la alegría y la energía que sentía años atrás, cuando se imaginaba  cumpliendo su sueño.</a:t>
            </a:r>
          </a:p>
          <a:p>
            <a:pPr algn="just"/>
            <a:endParaRPr lang="es-CO" sz="1400" dirty="0"/>
          </a:p>
          <a:p>
            <a:pPr algn="just"/>
            <a:r>
              <a:rPr lang="es-CO" sz="1400" dirty="0"/>
              <a:t>Luego de tomar la decisión de renunciar a su oficio de marinero para convertirse en capitán se fue en busca de algunas cosas para el barco que aún no tenía, pero que en su mente y corazón ya existía. La fuerza recobrada de sus sueños desencadenó e impulsó la generación de la realidad que él deseaba. Sólo cuando el marinero se conectó con lo más profundo de su alma, logró tal sintonía con el universo que encontró todo lo que quería y necesitaba para cumplir su sueño. El marinero ya había recorrido varios sitios en busca de aquello que requería para su proyecto. La brújula era lo primero, ya que necesitaba recordar que al norte estaban los sueños, hacia allá debía navegar siempre, sin perder la ruta.</a:t>
            </a:r>
          </a:p>
          <a:p>
            <a:pPr algn="just"/>
            <a:endParaRPr lang="es-CO" sz="1400" dirty="0"/>
          </a:p>
          <a:p>
            <a:pPr algn="just"/>
            <a:r>
              <a:rPr lang="es-CO" sz="1400" dirty="0"/>
              <a:t>Cuando ya había conseguido la brújula, los mapas y otros instrumentos para la navegación y estando listo para negociar un barco que compraría con sus ahorros; la duda hizo tambalear por unos momentos su decidido comienzo. ¿Y si no me va bien? ¿Y si me encuentro solo frente a grandes tormentas? ¿Y si pierdo el afecto de quienes seguirán siendo marineros? ¿Y si me pierdo en una de las rutas? Y si… Siguió la espiral de miedo disfrazado de preguntas. </a:t>
            </a:r>
          </a:p>
        </p:txBody>
      </p:sp>
      <p:pic>
        <p:nvPicPr>
          <p:cNvPr id="5" name="Imagen 4">
            <a:extLst>
              <a:ext uri="{FF2B5EF4-FFF2-40B4-BE49-F238E27FC236}">
                <a16:creationId xmlns:a16="http://schemas.microsoft.com/office/drawing/2014/main" id="{2460C9BC-3EB1-4D2C-B09D-7A71046D59A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695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7418014" cy="461665"/>
          </a:xfrm>
          <a:prstGeom prst="rect">
            <a:avLst/>
          </a:prstGeom>
          <a:noFill/>
        </p:spPr>
        <p:txBody>
          <a:bodyPr wrap="square" rtlCol="0">
            <a:spAutoFit/>
          </a:bodyPr>
          <a:lstStyle/>
          <a:p>
            <a:r>
              <a:rPr lang="es-ES" sz="2400" b="1" dirty="0"/>
              <a:t>Caso o situación problémica  ( Preguntas 1 y 2)</a:t>
            </a:r>
          </a:p>
        </p:txBody>
      </p:sp>
      <p:sp>
        <p:nvSpPr>
          <p:cNvPr id="3" name="CuadroTexto 2"/>
          <p:cNvSpPr txBox="1"/>
          <p:nvPr/>
        </p:nvSpPr>
        <p:spPr>
          <a:xfrm>
            <a:off x="238562" y="721008"/>
            <a:ext cx="7590988" cy="3323987"/>
          </a:xfrm>
          <a:prstGeom prst="rect">
            <a:avLst/>
          </a:prstGeom>
          <a:noFill/>
        </p:spPr>
        <p:txBody>
          <a:bodyPr wrap="square" rtlCol="0">
            <a:spAutoFit/>
          </a:bodyPr>
          <a:lstStyle/>
          <a:p>
            <a:pPr algn="just"/>
            <a:r>
              <a:rPr lang="es-CO" sz="1400" dirty="0"/>
              <a:t>Mientras el miedo acechaba su sueño, la diosa de la creatividad se presentó en el puerto, con un regalo para el marinero. Se acercó, llevando entre sus manos un cuaderno de bitácora, en el cual podía anotar el estado de la atmósfera, los vientos que reinan, los rumbos que se hacen, la fuerza de las máquinas con que se navega, la velocidad del barco, las distancias navegadas y todos los acontecimientos de importancia que transcurran durante la navegación.</a:t>
            </a:r>
          </a:p>
          <a:p>
            <a:pPr algn="just"/>
            <a:endParaRPr lang="es-CO" sz="1400" dirty="0"/>
          </a:p>
          <a:p>
            <a:pPr algn="just"/>
            <a:r>
              <a:rPr lang="es-CO" sz="1400" dirty="0"/>
              <a:t>Al entregarle el cuaderno de bitácora, la diosa de la creatividad le enseñó al marinero siete principios para su viaje: El primer principio, era la indicación del lugar especial desde el cual debía zarpar: el puerto del autoconocimiento. Sólo allí, y desde allí, podría trazar una ruta coherente con sus fortalezas. Sólo partiendo desde allí, el viento sería favorable para alinear su partida y su norte. El segundo era una recomendación para su trayecto: debía tener en cuenta que, en su viaje, se encontraría en varias ocasiones con el faro de la autorrealización, el cual ayudaría en esa búsqueda permanente de crecimiento, en su navegar hacia el propio ser. El tercer principio se refería a recordar, siempre, que el mar era como la vida. Siempre tendría un horizonte hacia el cual seguir navegando, y debía navegar hacia su norte hasta la última noche de su vida.</a:t>
            </a:r>
          </a:p>
        </p:txBody>
      </p:sp>
      <p:pic>
        <p:nvPicPr>
          <p:cNvPr id="5" name="Imagen 4">
            <a:extLst>
              <a:ext uri="{FF2B5EF4-FFF2-40B4-BE49-F238E27FC236}">
                <a16:creationId xmlns:a16="http://schemas.microsoft.com/office/drawing/2014/main" id="{ECDDE205-A1B9-477F-A0DE-58C4908BC55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63794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7418014" cy="461665"/>
          </a:xfrm>
          <a:prstGeom prst="rect">
            <a:avLst/>
          </a:prstGeom>
          <a:noFill/>
        </p:spPr>
        <p:txBody>
          <a:bodyPr wrap="square" rtlCol="0">
            <a:spAutoFit/>
          </a:bodyPr>
          <a:lstStyle/>
          <a:p>
            <a:r>
              <a:rPr lang="es-ES" sz="2400" b="1" dirty="0"/>
              <a:t>Caso o situación problémica  ( Preguntas 1 y 2)</a:t>
            </a:r>
          </a:p>
        </p:txBody>
      </p:sp>
      <p:sp>
        <p:nvSpPr>
          <p:cNvPr id="3" name="CuadroTexto 2"/>
          <p:cNvSpPr txBox="1"/>
          <p:nvPr/>
        </p:nvSpPr>
        <p:spPr>
          <a:xfrm>
            <a:off x="238562" y="721008"/>
            <a:ext cx="7590988" cy="3970318"/>
          </a:xfrm>
          <a:prstGeom prst="rect">
            <a:avLst/>
          </a:prstGeom>
          <a:noFill/>
        </p:spPr>
        <p:txBody>
          <a:bodyPr wrap="square" rtlCol="0">
            <a:spAutoFit/>
          </a:bodyPr>
          <a:lstStyle/>
          <a:p>
            <a:pPr algn="just"/>
            <a:r>
              <a:rPr lang="es-CO" sz="1400" dirty="0"/>
              <a:t>El cuarto principio exigía agradecer cada día, bendecir al mar, al viento y al sol, y honrar a todos aquellos seres que se encontrara en su ruta. El quinto principio, se refería a la búsqueda de un horizonte para sus sueños, un lugar de llegada, una fecha. El sexto principio se relacionaba con el hecho de mantener siempre vigentes sus sueños, no abandonarlos, nunca navegar en contra de sí mismo. El séptimo principio, era utilizar siempre la bitácora de los sueños, la cual  sería su principal instrumento de navegación. Al escribir todo en la bitácora, podría aprender de su experiencia y navegar mucho mejor en el mar de la incertidumbre. </a:t>
            </a:r>
          </a:p>
          <a:p>
            <a:pPr algn="just"/>
            <a:endParaRPr lang="es-CO" sz="1400" dirty="0"/>
          </a:p>
          <a:p>
            <a:pPr algn="just"/>
            <a:r>
              <a:rPr lang="es-CO" sz="1400" dirty="0"/>
              <a:t>Al terminar de explicar los siete principios para el viaje, la diosa de la creatividad le entregó la bitácora al marinero, y le dijo que, en ella, encontraría tres secretos que le servirían de guía, en aquellos momentos en que se sintiera agobiado por las tormentas. Los tres secretos eran: </a:t>
            </a:r>
          </a:p>
          <a:p>
            <a:pPr algn="just"/>
            <a:endParaRPr lang="es-CO" sz="1400" dirty="0"/>
          </a:p>
          <a:p>
            <a:pPr algn="just"/>
            <a:r>
              <a:rPr lang="es-CO" sz="1400" dirty="0"/>
              <a:t>– Nunca un mar calmo formó un buen marinero. </a:t>
            </a:r>
          </a:p>
          <a:p>
            <a:pPr algn="just"/>
            <a:r>
              <a:rPr lang="es-CO" sz="1400" dirty="0"/>
              <a:t>– Si no se sabe a dónde va, cualquier viento es desfavorable. </a:t>
            </a:r>
          </a:p>
          <a:p>
            <a:pPr algn="just"/>
            <a:r>
              <a:rPr lang="es-CO" sz="1400" dirty="0"/>
              <a:t>– No puedes luchar contra el viento… encárgate de controlar las velas. </a:t>
            </a:r>
          </a:p>
          <a:p>
            <a:pPr algn="just"/>
            <a:endParaRPr lang="es-CO" sz="1400" dirty="0"/>
          </a:p>
          <a:p>
            <a:pPr algn="just"/>
            <a:r>
              <a:rPr lang="es-CO" sz="1400" dirty="0"/>
              <a:t>Aquel día, el marinero se convirtió, por fin, en capitán de su propia vida. Navegó cada uno de los días de su vida, hasta que el sol salió, por última vez, en su horizonte.</a:t>
            </a:r>
          </a:p>
        </p:txBody>
      </p:sp>
      <p:pic>
        <p:nvPicPr>
          <p:cNvPr id="5" name="Imagen 4">
            <a:extLst>
              <a:ext uri="{FF2B5EF4-FFF2-40B4-BE49-F238E27FC236}">
                <a16:creationId xmlns:a16="http://schemas.microsoft.com/office/drawing/2014/main" id="{51F224BE-DAB9-4504-B57A-6B7F49D95D9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5551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Ud., "dejar de ser marinero, querer tener su propio barco", significa:</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661993"/>
          </a:xfrm>
          <a:prstGeom prst="rect">
            <a:avLst/>
          </a:prstGeom>
          <a:noFill/>
        </p:spPr>
        <p:txBody>
          <a:bodyPr wrap="square" rtlCol="0">
            <a:spAutoFit/>
          </a:bodyPr>
          <a:lstStyle/>
          <a:p>
            <a:pPr>
              <a:spcAft>
                <a:spcPts val="1200"/>
              </a:spcAft>
            </a:pPr>
            <a:r>
              <a:rPr lang="es-CO" dirty="0"/>
              <a:t>a. Convertirse en el gerente general de una empresa.</a:t>
            </a:r>
          </a:p>
          <a:p>
            <a:pPr>
              <a:spcAft>
                <a:spcPts val="1200"/>
              </a:spcAft>
            </a:pPr>
            <a:r>
              <a:rPr lang="es-CO" dirty="0"/>
              <a:t>b. Crear empresa.</a:t>
            </a:r>
          </a:p>
          <a:p>
            <a:pPr>
              <a:spcAft>
                <a:spcPts val="1200"/>
              </a:spcAft>
            </a:pPr>
            <a:r>
              <a:rPr lang="es-CO" dirty="0"/>
              <a:t>c. Ser un buen líder.</a:t>
            </a:r>
          </a:p>
          <a:p>
            <a:pPr>
              <a:spcAft>
                <a:spcPts val="1200"/>
              </a:spcAft>
            </a:pPr>
            <a:r>
              <a:rPr lang="es-CO" dirty="0"/>
              <a:t>d. Obtener un ascenso meritorio por su desempeño.</a:t>
            </a:r>
            <a:endParaRPr lang="es-CO" sz="16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D448F54-3CC0-420B-AA44-615B8FF6485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Enunciado</a:t>
            </a:r>
          </a:p>
        </p:txBody>
      </p:sp>
      <p:sp>
        <p:nvSpPr>
          <p:cNvPr id="3" name="CuadroTexto 2"/>
          <p:cNvSpPr txBox="1"/>
          <p:nvPr/>
        </p:nvSpPr>
        <p:spPr>
          <a:xfrm>
            <a:off x="238562" y="721008"/>
            <a:ext cx="7590988" cy="425501"/>
          </a:xfrm>
          <a:prstGeom prst="rect">
            <a:avLst/>
          </a:prstGeom>
          <a:noFill/>
        </p:spPr>
        <p:txBody>
          <a:bodyPr wrap="square" rtlCol="0">
            <a:spAutoFit/>
          </a:bodyPr>
          <a:lstStyle/>
          <a:p>
            <a:pPr algn="just">
              <a:lnSpc>
                <a:spcPct val="115000"/>
              </a:lnSpc>
              <a:spcAft>
                <a:spcPts val="1200"/>
              </a:spcAft>
            </a:pPr>
            <a:r>
              <a:rPr lang="es-CO" sz="2000" dirty="0"/>
              <a:t>El significado de la BITÁCORA en el escrito es:</a:t>
            </a:r>
            <a:endParaRPr lang="es-CO"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809470"/>
          </a:xfrm>
          <a:prstGeom prst="rect">
            <a:avLst/>
          </a:prstGeom>
          <a:noFill/>
        </p:spPr>
        <p:txBody>
          <a:bodyPr wrap="square" rtlCol="0">
            <a:spAutoFit/>
          </a:bodyPr>
          <a:lstStyle/>
          <a:p>
            <a:pPr>
              <a:lnSpc>
                <a:spcPct val="115000"/>
              </a:lnSpc>
              <a:spcAft>
                <a:spcPts val="1200"/>
              </a:spcAft>
            </a:pPr>
            <a:r>
              <a:rPr lang="es-CO" dirty="0"/>
              <a:t>a. Un instructivo para la creación de empresa.</a:t>
            </a:r>
          </a:p>
          <a:p>
            <a:pPr>
              <a:lnSpc>
                <a:spcPct val="115000"/>
              </a:lnSpc>
              <a:spcAft>
                <a:spcPts val="1200"/>
              </a:spcAft>
            </a:pPr>
            <a:r>
              <a:rPr lang="es-CO" dirty="0"/>
              <a:t>b. Puesta en marcha de un proyecto.</a:t>
            </a:r>
          </a:p>
          <a:p>
            <a:pPr>
              <a:lnSpc>
                <a:spcPct val="115000"/>
              </a:lnSpc>
              <a:spcAft>
                <a:spcPts val="1200"/>
              </a:spcAft>
            </a:pPr>
            <a:r>
              <a:rPr lang="es-CO" dirty="0"/>
              <a:t>c. El proyecto de vida.</a:t>
            </a:r>
          </a:p>
          <a:p>
            <a:pPr>
              <a:lnSpc>
                <a:spcPct val="115000"/>
              </a:lnSpc>
              <a:spcAft>
                <a:spcPts val="1200"/>
              </a:spcAft>
            </a:pPr>
            <a:r>
              <a:rPr lang="es-CO" dirty="0"/>
              <a:t>d. El plan de negocios.</a:t>
            </a:r>
            <a:endParaRPr lang="es-CO" sz="16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9" name="Imagen 8">
            <a:extLst>
              <a:ext uri="{FF2B5EF4-FFF2-40B4-BE49-F238E27FC236}">
                <a16:creationId xmlns:a16="http://schemas.microsoft.com/office/drawing/2014/main" id="{2F1B4170-3682-4F7A-A21D-53D74BBA6F0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2017</Words>
  <Application>Microsoft Office PowerPoint</Application>
  <PresentationFormat>Presentación en pantalla (16:9)</PresentationFormat>
  <Paragraphs>95</Paragraphs>
  <Slides>16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2022-01-13T05:37:17Z</dcterms:modified>
</cp:coreProperties>
</file>