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7"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13/01/2022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13/01/2022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abc-economia.com/2012/03/26/recomiendan-renovacion-generacional-de-los-cafetero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3" name="Rectángulo 2"/>
          <p:cNvSpPr/>
          <p:nvPr/>
        </p:nvSpPr>
        <p:spPr>
          <a:xfrm>
            <a:off x="4585978" y="2310140"/>
            <a:ext cx="4397806" cy="954107"/>
          </a:xfrm>
          <a:prstGeom prst="rect">
            <a:avLst/>
          </a:prstGeom>
        </p:spPr>
        <p:txBody>
          <a:bodyPr wrap="square">
            <a:spAutoFit/>
          </a:bodyPr>
          <a:lstStyle/>
          <a:p>
            <a:pPr algn="r"/>
            <a:r>
              <a:rPr lang="es-ES" sz="2800" b="1" dirty="0">
                <a:solidFill>
                  <a:schemeClr val="bg1"/>
                </a:solidFill>
              </a:rPr>
              <a:t>Cultura del Emprendimiento-Virtual</a:t>
            </a:r>
          </a:p>
        </p:txBody>
      </p:sp>
      <p:pic>
        <p:nvPicPr>
          <p:cNvPr id="6" name="Imagen 5">
            <a:extLst>
              <a:ext uri="{FF2B5EF4-FFF2-40B4-BE49-F238E27FC236}">
                <a16:creationId xmlns:a16="http://schemas.microsoft.com/office/drawing/2014/main" id="{D122A83F-C7AE-43B3-80DF-BD2DB304CA2E}"/>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3477875"/>
          </a:xfrm>
          <a:prstGeom prst="rect">
            <a:avLst/>
          </a:prstGeom>
          <a:noFill/>
        </p:spPr>
        <p:txBody>
          <a:bodyPr wrap="square" rtlCol="0">
            <a:spAutoFit/>
          </a:bodyPr>
          <a:lstStyle/>
          <a:p>
            <a:pPr algn="just"/>
            <a:r>
              <a:rPr lang="es-CO" sz="2000" dirty="0"/>
              <a:t>La Fundación Bavaria apoyará con 1.425 millones de pesos en capital semilla no reembolsable. Este programa ofrece apoyo financiero y capacitación y acompañamiento estratégico a emprendedores con alto potencial. </a:t>
            </a:r>
          </a:p>
          <a:p>
            <a:pPr algn="just"/>
            <a:r>
              <a:rPr lang="es-CO" sz="2000" dirty="0"/>
              <a:t>Después de una etapa de capacitación y acompañamiento, de los proyectos presentados fueron seleccionados 60 emprendedores, los cuales se destacaron por su liderazgo y perseverancia. En conjunto, estos 60 recibieron capital semilla por 1.500 millones de pesos y la posibilidad de participar en un proceso de mentoría, a través del cual funcionarios de Bavaria –miembros de una red nacional– acompañaron estratégicamente sus emprendimientos.</a:t>
            </a:r>
          </a:p>
        </p:txBody>
      </p:sp>
      <p:pic>
        <p:nvPicPr>
          <p:cNvPr id="5" name="Imagen 4">
            <a:extLst>
              <a:ext uri="{FF2B5EF4-FFF2-40B4-BE49-F238E27FC236}">
                <a16:creationId xmlns:a16="http://schemas.microsoft.com/office/drawing/2014/main" id="{B58607B3-FD31-46BA-9F13-D0C1F6DB240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El término capital semilla  se  puede entender como: </a:t>
            </a:r>
          </a:p>
        </p:txBody>
      </p:sp>
      <p:sp>
        <p:nvSpPr>
          <p:cNvPr id="4" name="CuadroTexto 3"/>
          <p:cNvSpPr txBox="1"/>
          <p:nvPr/>
        </p:nvSpPr>
        <p:spPr>
          <a:xfrm>
            <a:off x="238562" y="151617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103605"/>
            <a:ext cx="7590988" cy="2031325"/>
          </a:xfrm>
          <a:prstGeom prst="rect">
            <a:avLst/>
          </a:prstGeom>
          <a:noFill/>
        </p:spPr>
        <p:txBody>
          <a:bodyPr wrap="square" rtlCol="0">
            <a:spAutoFit/>
          </a:bodyPr>
          <a:lstStyle/>
          <a:p>
            <a:r>
              <a:rPr lang="es-CO" dirty="0"/>
              <a:t>a. Financiamiento inicial, para la creación de una microempresa o para permitir el despegue y/o consolidación de una actividad empresarial existente.</a:t>
            </a:r>
          </a:p>
          <a:p>
            <a:r>
              <a:rPr lang="es-CO" dirty="0"/>
              <a:t>b. Acceso a servicios financieros, con avanzada tecnología crediticia y una operación de crédito totalmente sistematizada.</a:t>
            </a:r>
          </a:p>
          <a:p>
            <a:r>
              <a:rPr lang="es-CO" dirty="0"/>
              <a:t>c. Crecimiento y fortalecimiento del negocio del microempresario de mujeres cabezas de familias no agropecuarias.</a:t>
            </a:r>
          </a:p>
          <a:p>
            <a:r>
              <a:rPr lang="es-CO" dirty="0"/>
              <a:t>d. Crédito otorgado con el fin de comprar maquinaria y equipos.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B8A35C48-E907-4526-A1FF-F7449B36572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4247317"/>
          </a:xfrm>
          <a:prstGeom prst="rect">
            <a:avLst/>
          </a:prstGeom>
          <a:noFill/>
        </p:spPr>
        <p:txBody>
          <a:bodyPr wrap="square" rtlCol="0">
            <a:spAutoFit/>
          </a:bodyPr>
          <a:lstStyle/>
          <a:p>
            <a:pPr algn="just"/>
            <a:r>
              <a:rPr lang="es-CO" dirty="0"/>
              <a:t>El colombiano Andrés Barragán ganó el premio internacional al Joven Emprendedor Editorial y del Libro, en el London Book </a:t>
            </a:r>
            <a:r>
              <a:rPr lang="es-CO" dirty="0" err="1"/>
              <a:t>Fair</a:t>
            </a:r>
            <a:r>
              <a:rPr lang="es-CO" dirty="0"/>
              <a:t> 2009.</a:t>
            </a:r>
          </a:p>
          <a:p>
            <a:pPr algn="just"/>
            <a:r>
              <a:rPr lang="es-CO" dirty="0"/>
              <a:t>Andrés Barragán es egresado del Departamento de Humanidades y Literatura de la Universidad de los Andes. Estudió literatura e ingeniería industrial, y se dedicó a trabajar con sectores creativos como el cine, la danza y la música, hasta aventurarse finalmente en 2005, en la industria editorial, al fundar </a:t>
            </a:r>
            <a:r>
              <a:rPr lang="es-CO" i="1" dirty="0" err="1"/>
              <a:t>Puntoaparte</a:t>
            </a:r>
            <a:r>
              <a:rPr lang="es-CO" dirty="0"/>
              <a:t>. </a:t>
            </a:r>
          </a:p>
          <a:p>
            <a:pPr algn="just"/>
            <a:r>
              <a:rPr lang="es-CO" dirty="0"/>
              <a:t>Conocedor de las limitaciones del sector editorial, Andrés concibió un nuevo negocio: mercadeo editorial. Al convertir a los libros en herramientas exitosas de mercadeo y negocios, Barragán encontró una manera de presentarlos y de alcanzar nuevos públicos.  De hecho, </a:t>
            </a:r>
            <a:r>
              <a:rPr lang="es-CO" i="1" dirty="0" err="1"/>
              <a:t>Puntoaparte</a:t>
            </a:r>
            <a:r>
              <a:rPr lang="es-CO" i="1" dirty="0"/>
              <a:t> </a:t>
            </a:r>
            <a:r>
              <a:rPr lang="es-CO" dirty="0"/>
              <a:t>ayudó a organizaciones sociales y culturales sin ánimo de lucro a ganar notoriedad, a conseguir donantes y a encontrar nuevas maneras de conseguir financiación. Y a la vez, ayudó a grandes empresas a crear nuevas estrategias de mercadeo, y ha dado visibilidad a poblaciones marginadas al contar sus historias de vida.</a:t>
            </a:r>
          </a:p>
        </p:txBody>
      </p:sp>
      <p:pic>
        <p:nvPicPr>
          <p:cNvPr id="5" name="Imagen 4">
            <a:extLst>
              <a:ext uri="{FF2B5EF4-FFF2-40B4-BE49-F238E27FC236}">
                <a16:creationId xmlns:a16="http://schemas.microsoft.com/office/drawing/2014/main" id="{9FE71942-E113-455F-A035-BAF968AF6A7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28887"/>
            <a:ext cx="7590988" cy="707886"/>
          </a:xfrm>
          <a:prstGeom prst="rect">
            <a:avLst/>
          </a:prstGeom>
          <a:noFill/>
        </p:spPr>
        <p:txBody>
          <a:bodyPr wrap="square" rtlCol="0">
            <a:spAutoFit/>
          </a:bodyPr>
          <a:lstStyle/>
          <a:p>
            <a:r>
              <a:rPr lang="es-CO" sz="2000" dirty="0"/>
              <a:t>Teniendo en cuenta el texto anterior,  el éxito  del emprendimiento de Andrés  Barragán  se debe a:</a:t>
            </a:r>
          </a:p>
        </p:txBody>
      </p:sp>
      <p:sp>
        <p:nvSpPr>
          <p:cNvPr id="4" name="CuadroTexto 3"/>
          <p:cNvSpPr txBox="1"/>
          <p:nvPr/>
        </p:nvSpPr>
        <p:spPr>
          <a:xfrm>
            <a:off x="336098" y="195124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27211"/>
            <a:ext cx="7590988" cy="1200329"/>
          </a:xfrm>
          <a:prstGeom prst="rect">
            <a:avLst/>
          </a:prstGeom>
          <a:noFill/>
        </p:spPr>
        <p:txBody>
          <a:bodyPr wrap="square" rtlCol="0">
            <a:spAutoFit/>
          </a:bodyPr>
          <a:lstStyle/>
          <a:p>
            <a:r>
              <a:rPr lang="es-CO" dirty="0"/>
              <a:t>a.  Identificación de la oportunidad.</a:t>
            </a:r>
          </a:p>
          <a:p>
            <a:r>
              <a:rPr lang="es-CO" dirty="0"/>
              <a:t>b.  El modelo de negocio  e innovación.</a:t>
            </a:r>
          </a:p>
          <a:p>
            <a:r>
              <a:rPr lang="es-CO" dirty="0"/>
              <a:t>c.  Medios de financiación.</a:t>
            </a:r>
          </a:p>
          <a:p>
            <a:r>
              <a:rPr lang="es-CO" dirty="0"/>
              <a:t>d.   Estrategias de mercadeo.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D0D4D63B-328D-4548-8085-E5B1E4659E0B}"/>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FA25F-5A5C-4D5C-95A6-6D604CF03963}"/>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1B572878-2E6F-4316-9FC6-91544E45805F}"/>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D0A499FD-E644-47FE-A5A2-58B70C9916E8}"/>
              </a:ext>
            </a:extLst>
          </p:cNvPr>
          <p:cNvPicPr>
            <a:picLocks noChangeAspect="1"/>
          </p:cNvPicPr>
          <p:nvPr/>
        </p:nvPicPr>
        <p:blipFill>
          <a:blip r:embed="rId2"/>
          <a:stretch>
            <a:fillRect/>
          </a:stretch>
        </p:blipFill>
        <p:spPr>
          <a:xfrm>
            <a:off x="0" y="-15478"/>
            <a:ext cx="9198754" cy="5158977"/>
          </a:xfrm>
          <a:prstGeom prst="rect">
            <a:avLst/>
          </a:prstGeom>
        </p:spPr>
      </p:pic>
    </p:spTree>
    <p:extLst>
      <p:ext uri="{BB962C8B-B14F-4D97-AF65-F5344CB8AC3E}">
        <p14:creationId xmlns:p14="http://schemas.microsoft.com/office/powerpoint/2010/main" val="33325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DCA9AABA-3676-4A01-9B61-8C6306F162C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3785652"/>
          </a:xfrm>
          <a:prstGeom prst="rect">
            <a:avLst/>
          </a:prstGeom>
          <a:noFill/>
        </p:spPr>
        <p:txBody>
          <a:bodyPr wrap="square" rtlCol="0">
            <a:spAutoFit/>
          </a:bodyPr>
          <a:lstStyle/>
          <a:p>
            <a:pPr algn="just"/>
            <a:r>
              <a:rPr lang="es-CO" sz="2000" dirty="0"/>
              <a:t>El emprendedor por necesidad es aquel que se lanza a la aventura de poner en marcha su propio proyecto movido por circunstancias ajenas.  Suele ser alguien que ha perdido su empleo y que se ve abocado a tomar esta vía no por deseo propio, sino porque es la única alternativa laboral que encuentra. Frente al emprendedor por necesidad encontramos al emprendedor por oportunidad, que aprovecha las oportunidades que surgen, sus conocimientos y su propia vocación para lanzarse a esta aventura</a:t>
            </a:r>
          </a:p>
          <a:p>
            <a:pPr algn="just"/>
            <a:r>
              <a:rPr lang="es-CO" sz="2000" dirty="0"/>
              <a:t>En el Global Entrepreneurship Monitor (GEM)   2010-2011 se menciona que en Bogotá, el 62,7% de los emprendimientos surgen de empresarios por oportunidad; un porcentaje menor se hace por necesidad.</a:t>
            </a:r>
          </a:p>
        </p:txBody>
      </p:sp>
      <p:pic>
        <p:nvPicPr>
          <p:cNvPr id="5" name="Imagen 4">
            <a:extLst>
              <a:ext uri="{FF2B5EF4-FFF2-40B4-BE49-F238E27FC236}">
                <a16:creationId xmlns:a16="http://schemas.microsoft.com/office/drawing/2014/main" id="{C2A8A169-2B68-4D44-9698-BA078603939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Teniendo en cuenta la información anterior,  se puede afirmar que el factor de éxito de un proyecto empresarial depende de:</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2031325"/>
          </a:xfrm>
          <a:prstGeom prst="rect">
            <a:avLst/>
          </a:prstGeom>
          <a:noFill/>
        </p:spPr>
        <p:txBody>
          <a:bodyPr wrap="square" rtlCol="0">
            <a:spAutoFit/>
          </a:bodyPr>
          <a:lstStyle/>
          <a:p>
            <a:pPr algn="just"/>
            <a:r>
              <a:rPr lang="es-CO" dirty="0"/>
              <a:t>a. Las motivaciones externas  para emprender un proyecto empresarial son elementos clave  para el éxito.</a:t>
            </a:r>
          </a:p>
          <a:p>
            <a:pPr algn="just"/>
            <a:r>
              <a:rPr lang="es-CO" dirty="0"/>
              <a:t>b. La vocación del emprendedor   incide en el éxito  del proyecto empresarial.</a:t>
            </a:r>
          </a:p>
          <a:p>
            <a:pPr algn="just"/>
            <a:r>
              <a:rPr lang="es-CO" dirty="0"/>
              <a:t>c. El aprovechamiento de los momentos crisis  permiten  en éxito de un proyecto.</a:t>
            </a:r>
          </a:p>
          <a:p>
            <a:pPr algn="just"/>
            <a:r>
              <a:rPr lang="es-CO" dirty="0"/>
              <a:t>d. La vocación por emprender y   los conocimientos son elementos claves para el éxito de un proyecto.</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EA3C799C-FD64-49EA-8197-37C87C43E2FA}"/>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3785652"/>
          </a:xfrm>
          <a:prstGeom prst="rect">
            <a:avLst/>
          </a:prstGeom>
          <a:noFill/>
        </p:spPr>
        <p:txBody>
          <a:bodyPr wrap="square" rtlCol="0">
            <a:spAutoFit/>
          </a:bodyPr>
          <a:lstStyle/>
          <a:p>
            <a:pPr algn="just"/>
            <a:r>
              <a:rPr lang="es-CO" sz="2000" dirty="0"/>
              <a:t>El Ministro  de Agricultura, realiza  en un comunicado de prensa afirma:  </a:t>
            </a:r>
          </a:p>
          <a:p>
            <a:pPr algn="just"/>
            <a:r>
              <a:rPr lang="es-CO" sz="2000" dirty="0"/>
              <a:t>“Así como se renuevan las plantaciones de café, también hay que renovar generacionalmente a los cafeteros”; Esto se debe a que los jóvenes  cafeteros  no se quedan  en sus fincas.</a:t>
            </a:r>
          </a:p>
          <a:p>
            <a:pPr algn="just"/>
            <a:r>
              <a:rPr lang="es-CO" sz="2000" dirty="0"/>
              <a:t>Así mismo,  el jefe de la cartera agropecuaria comparó a Colombia con Vietnam  y  explica que en el país asiático, los cultivadores de café no llegan a los 30 años  pero en Colombia   los cultivadores  superan los  50 años.</a:t>
            </a:r>
          </a:p>
          <a:p>
            <a:pPr algn="just"/>
            <a:r>
              <a:rPr lang="es-CO" sz="2000" dirty="0"/>
              <a:t>Tomado de:  </a:t>
            </a:r>
            <a:r>
              <a:rPr lang="es-CO" sz="2000" dirty="0">
                <a:hlinkClick r:id="rId2"/>
              </a:rPr>
              <a:t>http://abc-economia.com/2012/03/26/recomiendan-renovacion-generacional-de-los-cafeteros/</a:t>
            </a:r>
            <a:endParaRPr lang="es-CO" sz="2000" dirty="0"/>
          </a:p>
          <a:p>
            <a:pPr algn="just"/>
            <a:r>
              <a:rPr lang="es-CO" sz="2000" dirty="0"/>
              <a:t>A usted como profesional del Ministerio de Agricultura le solicitan explicar los conceptos y su aplicación al mundo de los negocios. </a:t>
            </a:r>
          </a:p>
        </p:txBody>
      </p:sp>
      <p:pic>
        <p:nvPicPr>
          <p:cNvPr id="5" name="Imagen 4">
            <a:extLst>
              <a:ext uri="{FF2B5EF4-FFF2-40B4-BE49-F238E27FC236}">
                <a16:creationId xmlns:a16="http://schemas.microsoft.com/office/drawing/2014/main" id="{273624E0-7B85-4A80-9666-F37F901F9E24}"/>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Su concepto será:</a:t>
            </a:r>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9009"/>
            <a:ext cx="7590988" cy="2308324"/>
          </a:xfrm>
          <a:prstGeom prst="rect">
            <a:avLst/>
          </a:prstGeom>
          <a:noFill/>
        </p:spPr>
        <p:txBody>
          <a:bodyPr wrap="square" rtlCol="0">
            <a:spAutoFit/>
          </a:bodyPr>
          <a:lstStyle/>
          <a:p>
            <a:r>
              <a:rPr lang="es-CO" dirty="0"/>
              <a:t>a. Las empresas de familias cafeteras,   no se heredan a las siguientes generaciones.</a:t>
            </a:r>
          </a:p>
          <a:p>
            <a:r>
              <a:rPr lang="es-CO" dirty="0"/>
              <a:t>b. El país requiere jóvenes que se preocupen por los negocios del sector cafetero.</a:t>
            </a:r>
          </a:p>
          <a:p>
            <a:r>
              <a:rPr lang="es-CO" dirty="0"/>
              <a:t>c. Los jóvenes no se interesan por realizar estudios que se apliquen al sector agrícola.</a:t>
            </a:r>
          </a:p>
          <a:p>
            <a:r>
              <a:rPr lang="es-CO" dirty="0"/>
              <a:t>d. En las empresas familiares cafeteras no existe un plan de continuidad generacional.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9F3618D4-016E-4234-A43C-E04FE09C7F5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2246769"/>
          </a:xfrm>
          <a:prstGeom prst="rect">
            <a:avLst/>
          </a:prstGeom>
          <a:noFill/>
        </p:spPr>
        <p:txBody>
          <a:bodyPr wrap="square" rtlCol="0">
            <a:spAutoFit/>
          </a:bodyPr>
          <a:lstStyle/>
          <a:p>
            <a:pPr algn="just"/>
            <a:r>
              <a:rPr lang="es-CO" sz="1400" dirty="0"/>
              <a:t>El análisis del punto de equilibrio estudia relación que existe entre costos y gastos fijos, costos y gastos variables, volumen de ventas y utilidades operacionales.  Se entiende por punto de equilibrio aquel nivel de producción y ventas que una empresa o negocio alcanza para lograr cubrir los costos y gastos con sus ingresos obtenidos.  En otras palabras,  a este nivel de producción y ventas la utilidad operacional es cero, o sea, que los ingresos son iguales a la sumatoria de los costos y gastos operacionales.  </a:t>
            </a:r>
          </a:p>
          <a:p>
            <a:pPr algn="just"/>
            <a:r>
              <a:rPr lang="es-CO" sz="1400" dirty="0"/>
              <a:t>También el punto de equilibrio se considera como una herramienta útil para determinar el apalancamiento operativo que puede tener una empresa en un momento determinado.</a:t>
            </a:r>
          </a:p>
          <a:p>
            <a:pPr algn="just"/>
            <a:r>
              <a:rPr lang="es-CO" sz="1400" dirty="0"/>
              <a:t>El punto de equilibrio se puede calcular tanto para unidades como para valores en dinero. Algebraicamente el punto de equilibrio para unidades se calcula así:</a:t>
            </a:r>
          </a:p>
        </p:txBody>
      </p:sp>
      <p:sp>
        <p:nvSpPr>
          <p:cNvPr id="5" name="Rectángulo 4"/>
          <p:cNvSpPr/>
          <p:nvPr/>
        </p:nvSpPr>
        <p:spPr>
          <a:xfrm>
            <a:off x="330499" y="2979756"/>
            <a:ext cx="1021498" cy="369332"/>
          </a:xfrm>
          <a:prstGeom prst="rect">
            <a:avLst/>
          </a:prstGeom>
        </p:spPr>
        <p:txBody>
          <a:bodyPr wrap="none">
            <a:spAutoFit/>
          </a:bodyPr>
          <a:lstStyle/>
          <a:p>
            <a:r>
              <a:rPr lang="es-CO" dirty="0"/>
              <a:t>Fórmula:</a:t>
            </a:r>
          </a:p>
        </p:txBody>
      </p:sp>
      <p:pic>
        <p:nvPicPr>
          <p:cNvPr id="6" name="2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303" y="3038276"/>
            <a:ext cx="1518370" cy="346099"/>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260275" y="3435864"/>
            <a:ext cx="7686238" cy="573298"/>
          </a:xfrm>
          <a:prstGeom prst="rect">
            <a:avLst/>
          </a:prstGeom>
        </p:spPr>
        <p:txBody>
          <a:bodyPr wrap="square">
            <a:spAutoFit/>
          </a:bodyPr>
          <a:lstStyle/>
          <a:p>
            <a:pPr>
              <a:lnSpc>
                <a:spcPct val="115000"/>
              </a:lnSpc>
              <a:spcAft>
                <a:spcPts val="1200"/>
              </a:spcAft>
            </a:pPr>
            <a:r>
              <a:rPr lang="es-CO" sz="1400" dirty="0"/>
              <a:t>donde: CF = costos fijos; </a:t>
            </a:r>
            <a:r>
              <a:rPr lang="es-CO" sz="1400" dirty="0" err="1"/>
              <a:t>PVq</a:t>
            </a:r>
            <a:r>
              <a:rPr lang="es-CO" sz="1400" dirty="0"/>
              <a:t> = precio de venta unitario; </a:t>
            </a:r>
            <a:r>
              <a:rPr lang="es-CO" sz="1400" dirty="0" err="1"/>
              <a:t>CVq</a:t>
            </a:r>
            <a:r>
              <a:rPr lang="es-CO" sz="1400" dirty="0"/>
              <a:t> = costo variable unitario o también se puede calcular para ventas de la siguiente manera.</a:t>
            </a:r>
          </a:p>
        </p:txBody>
      </p:sp>
      <p:sp>
        <p:nvSpPr>
          <p:cNvPr id="8" name="Rectángulo 7"/>
          <p:cNvSpPr/>
          <p:nvPr/>
        </p:nvSpPr>
        <p:spPr>
          <a:xfrm>
            <a:off x="238562" y="4280604"/>
            <a:ext cx="2767168" cy="410882"/>
          </a:xfrm>
          <a:prstGeom prst="rect">
            <a:avLst/>
          </a:prstGeom>
        </p:spPr>
        <p:txBody>
          <a:bodyPr wrap="none">
            <a:spAutoFit/>
          </a:bodyPr>
          <a:lstStyle/>
          <a:p>
            <a:pPr>
              <a:lnSpc>
                <a:spcPct val="115000"/>
              </a:lnSpc>
              <a:spcAft>
                <a:spcPts val="1200"/>
              </a:spcAft>
            </a:pPr>
            <a:r>
              <a:rPr lang="es-CO" dirty="0"/>
              <a:t>Fórmula:                                 </a:t>
            </a:r>
          </a:p>
        </p:txBody>
      </p:sp>
      <p:pic>
        <p:nvPicPr>
          <p:cNvPr id="9" name="3 Imagen"/>
          <p:cNvPicPr/>
          <p:nvPr/>
        </p:nvPicPr>
        <p:blipFill>
          <a:blip r:embed="rId3">
            <a:extLst>
              <a:ext uri="{28A0092B-C50C-407E-A947-70E740481C1C}">
                <a14:useLocalDpi xmlns:a14="http://schemas.microsoft.com/office/drawing/2010/main" val="0"/>
              </a:ext>
            </a:extLst>
          </a:blip>
          <a:stretch>
            <a:fillRect/>
          </a:stretch>
        </p:blipFill>
        <p:spPr>
          <a:xfrm>
            <a:off x="1351997" y="4115265"/>
            <a:ext cx="1906982" cy="576221"/>
          </a:xfrm>
          <a:prstGeom prst="rect">
            <a:avLst/>
          </a:prstGeom>
        </p:spPr>
      </p:pic>
      <p:sp>
        <p:nvSpPr>
          <p:cNvPr id="10" name="Rectángulo 9"/>
          <p:cNvSpPr/>
          <p:nvPr/>
        </p:nvSpPr>
        <p:spPr>
          <a:xfrm>
            <a:off x="111771" y="4658150"/>
            <a:ext cx="7983247" cy="325538"/>
          </a:xfrm>
          <a:prstGeom prst="rect">
            <a:avLst/>
          </a:prstGeom>
        </p:spPr>
        <p:txBody>
          <a:bodyPr wrap="square">
            <a:spAutoFit/>
          </a:bodyPr>
          <a:lstStyle/>
          <a:p>
            <a:pPr>
              <a:lnSpc>
                <a:spcPct val="115000"/>
              </a:lnSpc>
              <a:spcAft>
                <a:spcPts val="1200"/>
              </a:spcAft>
            </a:pPr>
            <a:r>
              <a:rPr lang="es-CO" sz="1400" dirty="0"/>
              <a:t>donde CF = costos fijos; CVT = costo variable total; VT = ventas totales.</a:t>
            </a:r>
          </a:p>
        </p:txBody>
      </p:sp>
      <p:pic>
        <p:nvPicPr>
          <p:cNvPr id="11" name="Imagen 10">
            <a:extLst>
              <a:ext uri="{FF2B5EF4-FFF2-40B4-BE49-F238E27FC236}">
                <a16:creationId xmlns:a16="http://schemas.microsoft.com/office/drawing/2014/main" id="{ECF345E6-38DE-4122-92ED-4719068871CF}"/>
              </a:ext>
            </a:extLst>
          </p:cNvPr>
          <p:cNvPicPr>
            <a:picLocks noChangeAspect="1"/>
          </p:cNvPicPr>
          <p:nvPr/>
        </p:nvPicPr>
        <p:blipFill>
          <a:blip r:embed="rId4"/>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444092"/>
            <a:ext cx="7590988" cy="3046988"/>
          </a:xfrm>
          <a:prstGeom prst="rect">
            <a:avLst/>
          </a:prstGeom>
          <a:noFill/>
        </p:spPr>
        <p:txBody>
          <a:bodyPr wrap="square" rtlCol="0">
            <a:spAutoFit/>
          </a:bodyPr>
          <a:lstStyle/>
          <a:p>
            <a:r>
              <a:rPr lang="es-CO" sz="1600" dirty="0"/>
              <a:t>La avena es una bebida de exquisito sabor. Para ello se necesita leche, canela, harina de trigo, almidón de yuca, vainilla, azúcar, leche condensada, hielo y vaso desechable. Estos elementos tienen un costo por vaso, de $250.  Supongamos que Camilo Prada, un reconocido vendedor de avena de la región, no tiene local propio. El arrienda un sitio por el cual paga $100.000 mensuales. Los enseres que él requiere como cantimplora, ollas y otros elementos, tienen una depreciación mensual de $50.000. En total sus costos fijos ascienden a $150.000. Camilo Prada vende cada vaso de avena en $1.200.</a:t>
            </a:r>
          </a:p>
          <a:p>
            <a:r>
              <a:rPr lang="es-CO" sz="1600" dirty="0"/>
              <a:t> </a:t>
            </a:r>
          </a:p>
          <a:p>
            <a:r>
              <a:rPr lang="es-CO" sz="1600" dirty="0"/>
              <a:t>Suponga  que Camilo vende, con los mismos costos fijos, 500 vasos de avena al mes, es decir, $600.000. Los costos variables totales para Camilo serán de $125.000.</a:t>
            </a:r>
          </a:p>
          <a:p>
            <a:endParaRPr lang="es-CO" sz="1600" dirty="0"/>
          </a:p>
          <a:p>
            <a:r>
              <a:rPr lang="es-CO" sz="1600" dirty="0"/>
              <a:t>¿Cuál es el punto de equilibrio en número de unidades y en ventas?</a:t>
            </a:r>
          </a:p>
        </p:txBody>
      </p:sp>
      <p:sp>
        <p:nvSpPr>
          <p:cNvPr id="4" name="CuadroTexto 3"/>
          <p:cNvSpPr txBox="1"/>
          <p:nvPr/>
        </p:nvSpPr>
        <p:spPr>
          <a:xfrm>
            <a:off x="238562" y="341056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3932622"/>
            <a:ext cx="7590988" cy="1077218"/>
          </a:xfrm>
          <a:prstGeom prst="rect">
            <a:avLst/>
          </a:prstGeom>
          <a:noFill/>
        </p:spPr>
        <p:txBody>
          <a:bodyPr wrap="square" rtlCol="0">
            <a:spAutoFit/>
          </a:bodyPr>
          <a:lstStyle/>
          <a:p>
            <a:pPr marL="800100" lvl="1" indent="-342900">
              <a:buAutoNum type="alphaLcPeriod"/>
            </a:pPr>
            <a:r>
              <a:rPr lang="es-CO" sz="1600" dirty="0"/>
              <a:t>Camilo debe vender  189 vasos  o  $189.474.</a:t>
            </a:r>
          </a:p>
          <a:p>
            <a:pPr marL="800100" lvl="1" indent="-342900">
              <a:buAutoNum type="alphaLcPeriod"/>
            </a:pPr>
            <a:r>
              <a:rPr lang="es-CO" sz="1600" dirty="0"/>
              <a:t>Camilo debe vender 158 vasos o $158.000.</a:t>
            </a:r>
          </a:p>
          <a:p>
            <a:pPr marL="800100" lvl="1" indent="-342900">
              <a:buAutoNum type="alphaLcPeriod"/>
            </a:pPr>
            <a:r>
              <a:rPr lang="es-CO" sz="1600" dirty="0"/>
              <a:t>Camilo debe vender 158 vasos  o $189.474.</a:t>
            </a:r>
          </a:p>
          <a:p>
            <a:pPr marL="800100" lvl="1" indent="-342900">
              <a:buAutoNum type="alphaLcPeriod"/>
            </a:pPr>
            <a:r>
              <a:rPr lang="es-CO" sz="1600" dirty="0"/>
              <a:t>Camilo debe vender 189 vasos o $158.000.</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392FBD27-5C91-44BA-9296-D2615260437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1376</Words>
  <Application>Microsoft Office PowerPoint</Application>
  <PresentationFormat>Presentación en pantalla (16:9)</PresentationFormat>
  <Paragraphs>81</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29</cp:revision>
  <dcterms:created xsi:type="dcterms:W3CDTF">2018-10-16T22:27:03Z</dcterms:created>
  <dcterms:modified xsi:type="dcterms:W3CDTF">2022-01-13T05:39:06Z</dcterms:modified>
</cp:coreProperties>
</file>