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0" r:id="rId2"/>
    <p:sldId id="258" r:id="rId3"/>
    <p:sldId id="262" r:id="rId4"/>
    <p:sldId id="273" r:id="rId5"/>
    <p:sldId id="282" r:id="rId6"/>
    <p:sldId id="283" r:id="rId7"/>
    <p:sldId id="263" r:id="rId8"/>
    <p:sldId id="275" r:id="rId9"/>
    <p:sldId id="277" r:id="rId10"/>
    <p:sldId id="278" r:id="rId11"/>
    <p:sldId id="284" r:id="rId12"/>
    <p:sldId id="279" r:id="rId13"/>
    <p:sldId id="281" r:id="rId14"/>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02" autoAdjust="0"/>
  </p:normalViewPr>
  <p:slideViewPr>
    <p:cSldViewPr snapToGrid="0" snapToObjects="1">
      <p:cViewPr varScale="1">
        <p:scale>
          <a:sx n="89" d="100"/>
          <a:sy n="89" d="100"/>
        </p:scale>
        <p:origin x="84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7</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752705"/>
            <a:ext cx="4616694" cy="461665"/>
          </a:xfrm>
          <a:prstGeom prst="rect">
            <a:avLst/>
          </a:prstGeom>
          <a:noFill/>
        </p:spPr>
        <p:txBody>
          <a:bodyPr wrap="square" rtlCol="0">
            <a:spAutoFit/>
          </a:bodyPr>
          <a:lstStyle/>
          <a:p>
            <a:pPr algn="r"/>
            <a:r>
              <a:rPr lang="es-ES" sz="2400" b="1" dirty="0">
                <a:solidFill>
                  <a:schemeClr val="bg1"/>
                </a:solidFill>
              </a:rPr>
              <a:t>Creación de Empresas</a:t>
            </a:r>
          </a:p>
        </p:txBody>
      </p:sp>
      <p:pic>
        <p:nvPicPr>
          <p:cNvPr id="7" name="Imagen 6">
            <a:extLst>
              <a:ext uri="{FF2B5EF4-FFF2-40B4-BE49-F238E27FC236}">
                <a16:creationId xmlns:a16="http://schemas.microsoft.com/office/drawing/2014/main" id="{975751E7-1E94-4806-9E80-8D0C0CE9AE0C}"/>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4-5. Caso o situación problémica</a:t>
            </a:r>
          </a:p>
        </p:txBody>
      </p:sp>
      <p:sp>
        <p:nvSpPr>
          <p:cNvPr id="3" name="CuadroTexto 2"/>
          <p:cNvSpPr txBox="1"/>
          <p:nvPr/>
        </p:nvSpPr>
        <p:spPr>
          <a:xfrm>
            <a:off x="163258" y="710301"/>
            <a:ext cx="7590988" cy="4185761"/>
          </a:xfrm>
          <a:prstGeom prst="rect">
            <a:avLst/>
          </a:prstGeom>
          <a:noFill/>
        </p:spPr>
        <p:txBody>
          <a:bodyPr wrap="square" rtlCol="0">
            <a:spAutoFit/>
          </a:bodyPr>
          <a:lstStyle/>
          <a:p>
            <a:pPr algn="just"/>
            <a:r>
              <a:rPr lang="es-CO" sz="1400" dirty="0"/>
              <a:t>Adaptado de Cuaderno de Casos 1. Universidad EAN. Paola Alfonso, Catalina Montealegre y Johanna Valenzuela. </a:t>
            </a:r>
          </a:p>
          <a:p>
            <a:pPr algn="just"/>
            <a:endParaRPr lang="es-CO" sz="1400" dirty="0"/>
          </a:p>
          <a:p>
            <a:pPr algn="just"/>
            <a:r>
              <a:rPr lang="es-CO" sz="1400" dirty="0"/>
              <a:t>Después de trabajar durante 25 años en el sector de las telecomunicaciones, Fernando </a:t>
            </a:r>
            <a:r>
              <a:rPr lang="es-CO" sz="1400" dirty="0" err="1"/>
              <a:t>Aristizábal</a:t>
            </a:r>
            <a:r>
              <a:rPr lang="es-CO" sz="1400" dirty="0"/>
              <a:t> asume el reto de dirigir RAYCO LTDA., empresa dedicada a la distribución de equipos de telecomunicaciones, sin ninguna experiencia en administración pero con gran positivismo. En un comienzo no fue fácil para la nueva administración, la empresa entra en recesión debido a que el conocimiento relacionado con el manejo de la empresa se lo había llevado su fundador.</a:t>
            </a:r>
          </a:p>
          <a:p>
            <a:pPr algn="just"/>
            <a:r>
              <a:rPr lang="es-CO" sz="1400" dirty="0"/>
              <a:t>Para obtener el conocimiento que requería, Fernando se acercó a su gran proveedor Motorola. Sin embargo, a pesar de ser su proveedor, Motorola se convertiría en su competidor directo, pues vendía los mismos productos que le distribuía a RAYCO. Viéndose amenazada por este hecho, deciden crear una alianza estratégica en la que se estableció qué productos comercializaría cada uno para no afectar sus respectivos negocios.</a:t>
            </a:r>
          </a:p>
          <a:p>
            <a:pPr algn="just"/>
            <a:endParaRPr lang="es-CO" sz="1400" dirty="0"/>
          </a:p>
          <a:p>
            <a:pPr algn="just"/>
            <a:r>
              <a:rPr lang="es-CO" sz="1400" dirty="0"/>
              <a:t>Así mismo,  la crisis que experimentó el país en 1997 afectó también al sector de las telecomunicaciones, aunque su decrecimiento (1,5% año 1999) fue inferior al de la media nacional (-4,3%). Por otra parte, las elevadas tasas de interés llevaron a que las empresas se abstuvieran de invertir, de generar gastos y adquirir tecnología por la inestabilidad y especulación que presentaba el sector financiero.</a:t>
            </a:r>
          </a:p>
        </p:txBody>
      </p:sp>
      <p:pic>
        <p:nvPicPr>
          <p:cNvPr id="5" name="Imagen 4">
            <a:extLst>
              <a:ext uri="{FF2B5EF4-FFF2-40B4-BE49-F238E27FC236}">
                <a16:creationId xmlns:a16="http://schemas.microsoft.com/office/drawing/2014/main" id="{10AE4362-DF75-43E3-B98C-0D4EC559436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5623"/>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sp>
        <p:nvSpPr>
          <p:cNvPr id="3" name="CuadroTexto 2"/>
          <p:cNvSpPr txBox="1"/>
          <p:nvPr/>
        </p:nvSpPr>
        <p:spPr>
          <a:xfrm>
            <a:off x="79022" y="354684"/>
            <a:ext cx="8026400" cy="4616648"/>
          </a:xfrm>
          <a:prstGeom prst="rect">
            <a:avLst/>
          </a:prstGeom>
          <a:noFill/>
        </p:spPr>
        <p:txBody>
          <a:bodyPr wrap="square" rtlCol="0">
            <a:spAutoFit/>
          </a:bodyPr>
          <a:lstStyle/>
          <a:p>
            <a:pPr algn="just"/>
            <a:r>
              <a:rPr lang="es-CO" sz="1400" dirty="0"/>
              <a:t>En este lapso de tiempo de pocos negocios, los empleados inicialmente se mostraron comprensivos, pues no hubo capacidad de pago para ellos, pero al ver que pasaba el tiempo y la situación era la misma, “algunos llegaron al Comité de Gerencia de la compañía y pasaron un comunicado  donde decían que las obligaciones de ellos no daban espera”, comenta Rodrigo Dávila, jefe Comercial de RAYCO. Por este motivo, Fernando decidió recurrir a la ayuda más cercana, los bancos, y aunque aumentó su pasivo, pudo cumplir con las obligaciones con sus empleados y tranquilizar el ambiente para seguir trabajando por un futuro sólido.</a:t>
            </a:r>
          </a:p>
          <a:p>
            <a:pPr algn="just"/>
            <a:endParaRPr lang="es-CO" sz="1400" dirty="0"/>
          </a:p>
          <a:p>
            <a:pPr algn="just"/>
            <a:r>
              <a:rPr lang="es-CO" sz="1400" dirty="0"/>
              <a:t>Pero a pesar de que las deudas aumentaron, nunca se adquirieron obligaciones financieras a largo plazo, pues para ellos, aunque se pasó por momentos de bajos ingresos, tenían la seguridad de que no era por mucho tiempo.</a:t>
            </a:r>
          </a:p>
          <a:p>
            <a:pPr algn="just"/>
            <a:endParaRPr lang="es-CO" sz="1400" dirty="0"/>
          </a:p>
          <a:p>
            <a:pPr algn="just"/>
            <a:r>
              <a:rPr lang="es-CO" sz="1400" dirty="0"/>
              <a:t>Las estrategias que se pusieron en marcha para salir de las dificultades y mantener a la empresa en el mercado, se enmarcaron en:</a:t>
            </a:r>
          </a:p>
          <a:p>
            <a:pPr algn="just"/>
            <a:endParaRPr lang="es-CO" sz="1400" dirty="0"/>
          </a:p>
          <a:p>
            <a:pPr algn="just"/>
            <a:r>
              <a:rPr lang="es-CO" sz="1400" dirty="0"/>
              <a:t>1. Sacrificaron precio por volumen de ventas y disminuyeron utilidades. Fue así como entraron a bajar precios en los productos y equipos logrando que las empresas compraran más. </a:t>
            </a:r>
          </a:p>
          <a:p>
            <a:pPr algn="just"/>
            <a:r>
              <a:rPr lang="es-CO" sz="1400" dirty="0"/>
              <a:t>2. Se hicieron ajustes en el presupuesto como disminuir los gastos administrativos y gastos fijos previstos, pues ya no podían gastar lo mismo que en años anteriores.</a:t>
            </a:r>
          </a:p>
          <a:p>
            <a:pPr algn="just"/>
            <a:r>
              <a:rPr lang="es-CO" sz="1400" dirty="0"/>
              <a:t>3. Reestructuración en el personal, el cual consistió en el congelamiento de las contrataciones, aumentando. Así mismo, se redujo la comisión a los ejecutivos de cuenta encargados de buscar los negocios para la compañía.</a:t>
            </a:r>
          </a:p>
        </p:txBody>
      </p:sp>
      <p:pic>
        <p:nvPicPr>
          <p:cNvPr id="5" name="Imagen 4">
            <a:extLst>
              <a:ext uri="{FF2B5EF4-FFF2-40B4-BE49-F238E27FC236}">
                <a16:creationId xmlns:a16="http://schemas.microsoft.com/office/drawing/2014/main" id="{9734C5B5-32E1-4CBA-9FE8-AAB3812F2F3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74365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lvl="0"/>
            <a:r>
              <a:rPr lang="es-CO" sz="2000" dirty="0"/>
              <a:t>De acuerdo con la etapa del proceso empresarial que se encuentra RAYCO </a:t>
            </a:r>
            <a:r>
              <a:rPr lang="es-CO" sz="2000" dirty="0" err="1"/>
              <a:t>Ltda</a:t>
            </a:r>
            <a:r>
              <a:rPr lang="es-CO" sz="2000" dirty="0"/>
              <a:t>,  la estructuración de un plan de negocio, es conveniente para: </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lvl="0"/>
            <a:r>
              <a:rPr lang="es-CO" sz="2000" dirty="0"/>
              <a:t>a. Conseguir nuevos recursos para financiarse, con bancos.           </a:t>
            </a:r>
          </a:p>
          <a:p>
            <a:pPr lvl="0"/>
            <a:r>
              <a:rPr lang="es-CO" sz="2000" dirty="0"/>
              <a:t>b. Reestructurar para lograr la supervivencia de la empresa.</a:t>
            </a:r>
          </a:p>
          <a:p>
            <a:pPr lvl="0"/>
            <a:r>
              <a:rPr lang="es-CO" sz="2000" dirty="0"/>
              <a:t> c. Darle un nuevo nacimiento y orientación  a la empresa.</a:t>
            </a:r>
          </a:p>
          <a:p>
            <a:pPr lvl="0"/>
            <a:r>
              <a:rPr lang="es-CO" sz="2000" dirty="0"/>
              <a:t>d. Tener un plan estratégico más claro y competir fuertemente.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7A6BD269-2B99-4158-8407-EE5264A9436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lvl="0"/>
            <a:r>
              <a:rPr lang="es-CO" sz="2000" dirty="0"/>
              <a:t>De acuerdo a lo referenciado en el caso, respecto a la crisis del sector, en un ambiente de inestabilidad y especulación del sector financiero y tasas de interés altas; RAYCO Ltda. podría esperar un mayor impacto directo en: </a:t>
            </a:r>
          </a:p>
        </p:txBody>
      </p:sp>
      <p:sp>
        <p:nvSpPr>
          <p:cNvPr id="4" name="CuadroTexto 3"/>
          <p:cNvSpPr txBox="1"/>
          <p:nvPr/>
        </p:nvSpPr>
        <p:spPr>
          <a:xfrm>
            <a:off x="238562" y="213756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66401"/>
            <a:ext cx="7590988" cy="1323439"/>
          </a:xfrm>
          <a:prstGeom prst="rect">
            <a:avLst/>
          </a:prstGeom>
          <a:noFill/>
        </p:spPr>
        <p:txBody>
          <a:bodyPr wrap="square" rtlCol="0">
            <a:spAutoFit/>
          </a:bodyPr>
          <a:lstStyle/>
          <a:p>
            <a:pPr lvl="0"/>
            <a:r>
              <a:rPr lang="es-CO" sz="2000" dirty="0"/>
              <a:t>a. Disminución de sus ventas, y contar con una menor rentabilidad.</a:t>
            </a:r>
          </a:p>
          <a:p>
            <a:pPr lvl="0"/>
            <a:r>
              <a:rPr lang="es-CO" sz="2000" dirty="0"/>
              <a:t>b. Contar con un ambiente laboral decaído, por efecto de la crisis.</a:t>
            </a:r>
          </a:p>
          <a:p>
            <a:pPr lvl="0"/>
            <a:r>
              <a:rPr lang="es-CO" sz="2000" dirty="0"/>
              <a:t>c. El poder de negociación con los bancos y acceso a crédito. </a:t>
            </a:r>
          </a:p>
          <a:p>
            <a:pPr lvl="0"/>
            <a:r>
              <a:rPr lang="es-CO" sz="2000" dirty="0"/>
              <a:t>d. Contar con clientes dispuestos a comprar tecnología de contado.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Imagen 7">
            <a:extLst>
              <a:ext uri="{FF2B5EF4-FFF2-40B4-BE49-F238E27FC236}">
                <a16:creationId xmlns:a16="http://schemas.microsoft.com/office/drawing/2014/main" id="{738F30D1-C797-44E6-A748-B2F24CBC7C61}"/>
              </a:ext>
            </a:extLst>
          </p:cNvPr>
          <p:cNvPicPr>
            <a:picLocks noChangeAspect="1"/>
          </p:cNvPicPr>
          <p:nvPr/>
        </p:nvPicPr>
        <p:blipFill>
          <a:blip r:embed="rId3"/>
          <a:stretch>
            <a:fillRect/>
          </a:stretch>
        </p:blipFill>
        <p:spPr>
          <a:xfrm>
            <a:off x="8105422" y="4670229"/>
            <a:ext cx="959556" cy="339611"/>
          </a:xfrm>
          <a:prstGeom prst="rect">
            <a:avLst/>
          </a:prstGeom>
        </p:spPr>
      </p:pic>
      <p:pic>
        <p:nvPicPr>
          <p:cNvPr id="9" name="Imagen 8">
            <a:extLst>
              <a:ext uri="{FF2B5EF4-FFF2-40B4-BE49-F238E27FC236}">
                <a16:creationId xmlns:a16="http://schemas.microsoft.com/office/drawing/2014/main" id="{C0CA60B9-F7A4-44EB-B3CE-85BF435F3CFF}"/>
              </a:ext>
            </a:extLst>
          </p:cNvPr>
          <p:cNvPicPr>
            <a:picLocks noChangeAspect="1"/>
          </p:cNvPicPr>
          <p:nvPr/>
        </p:nvPicPr>
        <p:blipFill>
          <a:blip r:embed="rId4"/>
          <a:stretch>
            <a:fillRect/>
          </a:stretch>
        </p:blipFill>
        <p:spPr>
          <a:xfrm>
            <a:off x="-24787" y="0"/>
            <a:ext cx="9168787" cy="5142170"/>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07704652-9ACE-487A-A0BE-4B9B29FC99E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80169"/>
            <a:ext cx="4616694" cy="461665"/>
          </a:xfrm>
          <a:prstGeom prst="rect">
            <a:avLst/>
          </a:prstGeom>
          <a:noFill/>
        </p:spPr>
        <p:txBody>
          <a:bodyPr wrap="square" rtlCol="0">
            <a:spAutoFit/>
          </a:bodyPr>
          <a:lstStyle/>
          <a:p>
            <a:r>
              <a:rPr lang="es-ES" sz="2400" b="1" dirty="0"/>
              <a:t>1-3. Caso o situación problémica</a:t>
            </a:r>
          </a:p>
        </p:txBody>
      </p:sp>
      <p:sp>
        <p:nvSpPr>
          <p:cNvPr id="3" name="CuadroTexto 2"/>
          <p:cNvSpPr txBox="1"/>
          <p:nvPr/>
        </p:nvSpPr>
        <p:spPr>
          <a:xfrm>
            <a:off x="79022" y="502755"/>
            <a:ext cx="7829550" cy="4709761"/>
          </a:xfrm>
          <a:prstGeom prst="rect">
            <a:avLst/>
          </a:prstGeom>
          <a:noFill/>
        </p:spPr>
        <p:txBody>
          <a:bodyPr wrap="square" rtlCol="0">
            <a:spAutoFit/>
          </a:bodyPr>
          <a:lstStyle/>
          <a:p>
            <a:pPr algn="just"/>
            <a:r>
              <a:rPr lang="es-CO" sz="1400" dirty="0"/>
              <a:t>Adaptado de Casos para emprendedores.  Por Jorge </a:t>
            </a:r>
            <a:r>
              <a:rPr lang="es-CO" sz="1400" dirty="0" err="1"/>
              <a:t>Bucae</a:t>
            </a:r>
            <a:r>
              <a:rPr lang="es-CO" sz="1400" dirty="0"/>
              <a:t>                                                                                 No había en el pueblo peor oficio que el de portero del teatro. Pero ¿qué otra cosa podría hacer aquel hombre? Nunca había aprendido a leer ni a escribir.</a:t>
            </a:r>
          </a:p>
          <a:p>
            <a:pPr algn="just"/>
            <a:endParaRPr lang="es-CO" sz="1400" dirty="0"/>
          </a:p>
          <a:p>
            <a:pPr algn="just"/>
            <a:r>
              <a:rPr lang="es-CO" sz="1400" dirty="0"/>
              <a:t>Un día, se hizo cargo del teatro un joven que decidió modernizar el negocio. Hizo cambios y dijo al portero:</a:t>
            </a:r>
          </a:p>
          <a:p>
            <a:pPr algn="just"/>
            <a:endParaRPr lang="es-CO" sz="1400" dirty="0"/>
          </a:p>
          <a:p>
            <a:pPr algn="just"/>
            <a:r>
              <a:rPr lang="es-CO" sz="1400" dirty="0"/>
              <a:t>– A partir de hoy usted va a preparar un reporte semanal donde registrará la cantidad de personas que entran y sus comentarios sobre el servicio. </a:t>
            </a:r>
          </a:p>
          <a:p>
            <a:pPr algn="just"/>
            <a:endParaRPr lang="es-CO" sz="1400" dirty="0"/>
          </a:p>
          <a:p>
            <a:pPr algn="just"/>
            <a:r>
              <a:rPr lang="es-CO" sz="1400" dirty="0"/>
              <a:t>Como el portero no sabía leer ni escribir, le dieron una indemnización hasta que encontrara otra cosa. El portero no sabía qué hacer. Recordó que en el teatro, cuando se rompía una silla él lograba hacer un arreglo sencillo. Pensó que ésta podría ser una ocupación transitoria hasta conseguir un empleo. Usaría parte del dinero de la indemnización para comprar una caja de herramientas. </a:t>
            </a:r>
          </a:p>
          <a:p>
            <a:pPr algn="just"/>
            <a:endParaRPr lang="es-CO" sz="1400" dirty="0"/>
          </a:p>
          <a:p>
            <a:pPr algn="just"/>
            <a:r>
              <a:rPr lang="es-CO" sz="1400" dirty="0"/>
              <a:t>Como en el pueblo no había una ferretería, realizó un viaje de dos días en mula para ir al pueblo más cercano a realizar la compra. A su regreso, su vecino llamó a su puerta: </a:t>
            </a:r>
          </a:p>
          <a:p>
            <a:pPr algn="just"/>
            <a:r>
              <a:rPr lang="es-CO" sz="1400" dirty="0"/>
              <a:t>– Vengo a preguntarle si tiene un martillo para prestarme. </a:t>
            </a:r>
          </a:p>
          <a:p>
            <a:pPr algn="just"/>
            <a:r>
              <a:rPr lang="es-CO" sz="1400" dirty="0"/>
              <a:t>– Sí, lo acabo de comprar pero lo necesito para trabajar… -</a:t>
            </a:r>
          </a:p>
          <a:p>
            <a:pPr algn="just"/>
            <a:r>
              <a:rPr lang="es-CO" sz="1400" dirty="0"/>
              <a:t>Bueno, pero yo se lo devolvería mañana bien temprano. </a:t>
            </a:r>
          </a:p>
          <a:p>
            <a:pPr algn="just"/>
            <a:r>
              <a:rPr lang="es-CO" sz="1400" dirty="0"/>
              <a:t>– Está bien. </a:t>
            </a:r>
          </a:p>
        </p:txBody>
      </p:sp>
      <p:pic>
        <p:nvPicPr>
          <p:cNvPr id="6" name="Imagen 5">
            <a:extLst>
              <a:ext uri="{FF2B5EF4-FFF2-40B4-BE49-F238E27FC236}">
                <a16:creationId xmlns:a16="http://schemas.microsoft.com/office/drawing/2014/main" id="{75B70197-7446-42E2-904A-68C19563BF1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problémica</a:t>
            </a:r>
          </a:p>
        </p:txBody>
      </p:sp>
      <p:sp>
        <p:nvSpPr>
          <p:cNvPr id="3" name="CuadroTexto 2"/>
          <p:cNvSpPr txBox="1"/>
          <p:nvPr/>
        </p:nvSpPr>
        <p:spPr>
          <a:xfrm>
            <a:off x="238562" y="721008"/>
            <a:ext cx="7590988" cy="4185761"/>
          </a:xfrm>
          <a:prstGeom prst="rect">
            <a:avLst/>
          </a:prstGeom>
          <a:noFill/>
        </p:spPr>
        <p:txBody>
          <a:bodyPr wrap="square" rtlCol="0">
            <a:spAutoFit/>
          </a:bodyPr>
          <a:lstStyle/>
          <a:p>
            <a:pPr algn="just"/>
            <a:r>
              <a:rPr lang="es-CO" sz="1400" dirty="0"/>
              <a:t>A la mañana siguiente, como había prometido, el vecino tocó la puerta. </a:t>
            </a:r>
          </a:p>
          <a:p>
            <a:pPr algn="just"/>
            <a:r>
              <a:rPr lang="es-CO" sz="1400" dirty="0"/>
              <a:t>– Mire, yo todavía necesito el martillo. ¿Por qué no me lo vende?  </a:t>
            </a:r>
          </a:p>
          <a:p>
            <a:pPr algn="just"/>
            <a:r>
              <a:rPr lang="es-CO" sz="1400" dirty="0"/>
              <a:t>– No, yo lo necesito para trabajar y además, la ferretería está a dos días de mula.  </a:t>
            </a:r>
          </a:p>
          <a:p>
            <a:pPr algn="just"/>
            <a:r>
              <a:rPr lang="es-CO" sz="1400" dirty="0"/>
              <a:t>– Hagamos un trato –dijo el vecino. Yo le pagaré los días de ida y vuelta más el precio del martillo, total usted está sin trabajar. ¿Qué le parece?  </a:t>
            </a:r>
          </a:p>
          <a:p>
            <a:pPr algn="just"/>
            <a:endParaRPr lang="es-CO" sz="1400" dirty="0"/>
          </a:p>
          <a:p>
            <a:pPr algn="just"/>
            <a:r>
              <a:rPr lang="es-CO" sz="1400" dirty="0"/>
              <a:t>Aceptó pues esto le daba trabajo por cuatro días. Volvió a montar su mula. A su regreso, otro vecino lo esperaba en la puerta de su casa. </a:t>
            </a:r>
          </a:p>
          <a:p>
            <a:pPr algn="just"/>
            <a:r>
              <a:rPr lang="es-CO" sz="1400" dirty="0"/>
              <a:t>– Hola, vecino. Yo necesito unas herramientas, estoy dispuesto a pagarle sus cuatro días de viaje, más una pequeña ganancia; no dispongo de tiempo para el viaje. </a:t>
            </a:r>
          </a:p>
          <a:p>
            <a:pPr algn="just"/>
            <a:endParaRPr lang="es-CO" sz="1400" dirty="0"/>
          </a:p>
          <a:p>
            <a:pPr algn="just"/>
            <a:r>
              <a:rPr lang="es-CO" sz="1400" dirty="0"/>
              <a:t>El ex-portero le vendió varios elementos y se dio cuenta de que mucha gente podría necesitar que él viajara para traer herramientas. En el viaje siguiente arriesgó un poco más de dinero trayendo más herramientas que las que había vendido. </a:t>
            </a:r>
          </a:p>
          <a:p>
            <a:pPr algn="just"/>
            <a:endParaRPr lang="es-CO" sz="1400" dirty="0"/>
          </a:p>
          <a:p>
            <a:pPr algn="just"/>
            <a:r>
              <a:rPr lang="es-CO" sz="1400" dirty="0"/>
              <a:t>La voz empezó a correrse por el barrio y muchos quisieron evitarse el viaje. Una vez por semana, el ahora corredor de herramientas viajaba y compraba lo que necesitaban sus clientes. Alquiló un galpón para almacenar las herramientas y algunas semanas después, con una vidriera, el galpón se transformó en la primera ferretería del pueblo. Ya no viajaba, los fabricantes le enviaban sus pedidos. </a:t>
            </a:r>
          </a:p>
        </p:txBody>
      </p:sp>
      <p:pic>
        <p:nvPicPr>
          <p:cNvPr id="5" name="Imagen 4">
            <a:extLst>
              <a:ext uri="{FF2B5EF4-FFF2-40B4-BE49-F238E27FC236}">
                <a16:creationId xmlns:a16="http://schemas.microsoft.com/office/drawing/2014/main" id="{E7BD9967-2FA7-4451-B1C1-BD13F7E9020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7699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problémica</a:t>
            </a:r>
          </a:p>
        </p:txBody>
      </p:sp>
      <p:sp>
        <p:nvSpPr>
          <p:cNvPr id="3" name="CuadroTexto 2"/>
          <p:cNvSpPr txBox="1"/>
          <p:nvPr/>
        </p:nvSpPr>
        <p:spPr>
          <a:xfrm>
            <a:off x="238562" y="721008"/>
            <a:ext cx="7590988" cy="4278094"/>
          </a:xfrm>
          <a:prstGeom prst="rect">
            <a:avLst/>
          </a:prstGeom>
          <a:noFill/>
        </p:spPr>
        <p:txBody>
          <a:bodyPr wrap="square" rtlCol="0">
            <a:spAutoFit/>
          </a:bodyPr>
          <a:lstStyle/>
          <a:p>
            <a:pPr algn="just"/>
            <a:r>
              <a:rPr lang="es-CO" sz="1600" dirty="0"/>
              <a:t>Un día se le ocurrió que su amigo, el tornero, podría fabricarle las cabezas de los martillos y las demás herramientas. En diez años, aquel hombre se transformó en un millonario fabricante de herramientas. </a:t>
            </a:r>
          </a:p>
          <a:p>
            <a:pPr algn="just"/>
            <a:endParaRPr lang="es-CO" sz="1600" dirty="0"/>
          </a:p>
          <a:p>
            <a:pPr algn="just"/>
            <a:r>
              <a:rPr lang="es-CO" sz="1600" dirty="0"/>
              <a:t>Un día decidió donar una escuela a su pueblo. En el acto de inauguración, el alcalde le dijo: </a:t>
            </a:r>
          </a:p>
          <a:p>
            <a:pPr algn="just"/>
            <a:endParaRPr lang="es-CO" sz="1600" dirty="0"/>
          </a:p>
          <a:p>
            <a:pPr algn="just"/>
            <a:r>
              <a:rPr lang="es-CO" sz="1600" dirty="0"/>
              <a:t>– Es con gran orgullo que le pedimos nos conceda el honor de poner su firma en la primera hoja del libro de actas de esta nueva escuela.  </a:t>
            </a:r>
          </a:p>
          <a:p>
            <a:pPr algn="just"/>
            <a:endParaRPr lang="es-CO" sz="1600" dirty="0"/>
          </a:p>
          <a:p>
            <a:pPr algn="just"/>
            <a:r>
              <a:rPr lang="es-CO" sz="1600" dirty="0"/>
              <a:t>– El honor sería para mí –dijo el hombre– Pero yo no sé leer ni escribir.</a:t>
            </a:r>
          </a:p>
          <a:p>
            <a:pPr algn="just"/>
            <a:endParaRPr lang="es-CO" sz="1600" dirty="0"/>
          </a:p>
          <a:p>
            <a:pPr algn="just"/>
            <a:r>
              <a:rPr lang="es-CO" sz="1600" dirty="0"/>
              <a:t>– ¿Usted construyó un imperio industrial sin saber leer ni escribir? – Dijo el alcalde- Me pregunto, ¿qué hubiera sido de usted si hubiera sabido leer y escribir? </a:t>
            </a:r>
          </a:p>
          <a:p>
            <a:pPr algn="just"/>
            <a:endParaRPr lang="es-CO" sz="1600" dirty="0"/>
          </a:p>
          <a:p>
            <a:pPr algn="just"/>
            <a:r>
              <a:rPr lang="es-CO" sz="1600" dirty="0"/>
              <a:t>– Yo se lo puedo contestar –respondió el hombre con calma–. Si yo hubiera sabido leer y escribir… sería el portero del teatro!”</a:t>
            </a:r>
          </a:p>
        </p:txBody>
      </p:sp>
      <p:pic>
        <p:nvPicPr>
          <p:cNvPr id="5" name="Imagen 4">
            <a:extLst>
              <a:ext uri="{FF2B5EF4-FFF2-40B4-BE49-F238E27FC236}">
                <a16:creationId xmlns:a16="http://schemas.microsoft.com/office/drawing/2014/main" id="{967A7D7C-2463-4A9A-9BC3-EEAACC4A8B7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742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Enunciado</a:t>
            </a:r>
          </a:p>
        </p:txBody>
      </p:sp>
      <p:sp>
        <p:nvSpPr>
          <p:cNvPr id="3" name="CuadroTexto 2"/>
          <p:cNvSpPr txBox="1"/>
          <p:nvPr/>
        </p:nvSpPr>
        <p:spPr>
          <a:xfrm>
            <a:off x="237865" y="532408"/>
            <a:ext cx="7590988" cy="1015663"/>
          </a:xfrm>
          <a:prstGeom prst="rect">
            <a:avLst/>
          </a:prstGeom>
          <a:noFill/>
        </p:spPr>
        <p:txBody>
          <a:bodyPr wrap="square" rtlCol="0">
            <a:spAutoFit/>
          </a:bodyPr>
          <a:lstStyle/>
          <a:p>
            <a:pPr lvl="0"/>
            <a:r>
              <a:rPr lang="es-CO" sz="2000" dirty="0"/>
              <a:t>Teniendo en cuenta el comportamiento del ex-portero, se puede decir que la identificación de ideas de negocio potenciales se logra a través de: </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2031325"/>
          </a:xfrm>
          <a:prstGeom prst="rect">
            <a:avLst/>
          </a:prstGeom>
          <a:noFill/>
        </p:spPr>
        <p:txBody>
          <a:bodyPr wrap="square" rtlCol="0">
            <a:spAutoFit/>
          </a:bodyPr>
          <a:lstStyle/>
          <a:p>
            <a:pPr lvl="0"/>
            <a:r>
              <a:rPr lang="es-CO" dirty="0"/>
              <a:t>a. Aprovechar la información del entorno y dar soluciones asociadas con sus necesidades.</a:t>
            </a:r>
          </a:p>
          <a:p>
            <a:pPr lvl="0"/>
            <a:r>
              <a:rPr lang="es-CO" dirty="0"/>
              <a:t>b. Formación y capacitación continua que permita dar soluciones a los análisis del entorno.</a:t>
            </a:r>
          </a:p>
          <a:p>
            <a:pPr lvl="0"/>
            <a:r>
              <a:rPr lang="es-CO" dirty="0"/>
              <a:t>c. Estar informado sobre las diversas </a:t>
            </a:r>
            <a:r>
              <a:rPr lang="es-CO" dirty="0" err="1"/>
              <a:t>megatendencias</a:t>
            </a:r>
            <a:r>
              <a:rPr lang="es-CO" dirty="0"/>
              <a:t>, corrientes y tendencias del entorno.</a:t>
            </a:r>
          </a:p>
          <a:p>
            <a:pPr lvl="0"/>
            <a:r>
              <a:rPr lang="es-CO" dirty="0"/>
              <a:t>d. La existencia de una idea de negocio clara, viable y realizable. </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A042E2CF-69EA-47F8-991C-DA80732B3EC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Enunciado</a:t>
            </a:r>
          </a:p>
        </p:txBody>
      </p:sp>
      <p:sp>
        <p:nvSpPr>
          <p:cNvPr id="3" name="CuadroTexto 2"/>
          <p:cNvSpPr txBox="1"/>
          <p:nvPr/>
        </p:nvSpPr>
        <p:spPr>
          <a:xfrm>
            <a:off x="238562" y="580992"/>
            <a:ext cx="7590988" cy="707886"/>
          </a:xfrm>
          <a:prstGeom prst="rect">
            <a:avLst/>
          </a:prstGeom>
          <a:noFill/>
        </p:spPr>
        <p:txBody>
          <a:bodyPr wrap="square" rtlCol="0">
            <a:spAutoFit/>
          </a:bodyPr>
          <a:lstStyle/>
          <a:p>
            <a:pPr lvl="0"/>
            <a:r>
              <a:rPr lang="es-CO" sz="2000" dirty="0"/>
              <a:t>El </a:t>
            </a:r>
            <a:r>
              <a:rPr lang="es-CO" sz="2000" dirty="0" err="1"/>
              <a:t>ex-portero</a:t>
            </a:r>
            <a:r>
              <a:rPr lang="es-CO" sz="2000" dirty="0"/>
              <a:t> logró identificar una idea potencial con la qué desarrolló su empresa porque contaba con: </a:t>
            </a:r>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2308324"/>
          </a:xfrm>
          <a:prstGeom prst="rect">
            <a:avLst/>
          </a:prstGeom>
          <a:noFill/>
        </p:spPr>
        <p:txBody>
          <a:bodyPr wrap="square" rtlCol="0">
            <a:spAutoFit/>
          </a:bodyPr>
          <a:lstStyle/>
          <a:p>
            <a:pPr lvl="0"/>
            <a:r>
              <a:rPr lang="es-CO" dirty="0"/>
              <a:t>a. El capital inicial qué le permitía al empresario desarrollar los primeros pasos en el negocio. </a:t>
            </a:r>
          </a:p>
          <a:p>
            <a:pPr lvl="0"/>
            <a:r>
              <a:rPr lang="es-CO" dirty="0"/>
              <a:t>b. Una red de contactos, con dinero suficiente para pagar sus viajes y conseguir los productos. </a:t>
            </a:r>
          </a:p>
          <a:p>
            <a:pPr lvl="0"/>
            <a:r>
              <a:rPr lang="es-CO" dirty="0"/>
              <a:t>c. Unos excelentes productos o servicios con suficientes clientes dispuestos a adquirirlos.</a:t>
            </a:r>
          </a:p>
          <a:p>
            <a:pPr lvl="0"/>
            <a:r>
              <a:rPr lang="es-CO" dirty="0"/>
              <a:t>d. Conocimiento y experiencia en el arreglo y mantenimiento de muebles y nadie lo hacia en el pueblo.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9136A16F-0D2A-4B8D-BB51-716759E6DF1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lvl="0"/>
            <a:r>
              <a:rPr lang="es-CO" sz="2000" dirty="0"/>
              <a:t>Teniendo en cuenta esta historia, antes de desarrollar su plan de negocio y minimizar el riesgo, usted debería primero: </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631216"/>
          </a:xfrm>
          <a:prstGeom prst="rect">
            <a:avLst/>
          </a:prstGeom>
          <a:noFill/>
        </p:spPr>
        <p:txBody>
          <a:bodyPr wrap="square" rtlCol="0">
            <a:spAutoFit/>
          </a:bodyPr>
          <a:lstStyle/>
          <a:p>
            <a:pPr lvl="0"/>
            <a:r>
              <a:rPr lang="es-CO" sz="2000" dirty="0"/>
              <a:t>a. Desarrollar una Investigación de Mercado del producto o servicio. </a:t>
            </a:r>
          </a:p>
          <a:p>
            <a:pPr lvl="0"/>
            <a:r>
              <a:rPr lang="es-CO" sz="2000" dirty="0"/>
              <a:t>b. Hacer un lanzamiento del producto o servicio en el mercado objetivo. </a:t>
            </a:r>
          </a:p>
          <a:p>
            <a:pPr lvl="0"/>
            <a:r>
              <a:rPr lang="es-CO" sz="2000" dirty="0"/>
              <a:t>c. Buscar personas que crean y confíen en su producto o servicio.</a:t>
            </a:r>
          </a:p>
          <a:p>
            <a:pPr lvl="0"/>
            <a:r>
              <a:rPr lang="es-CO" sz="2000" dirty="0"/>
              <a:t>d. Validar el producto o servicio a través de una prueba de mercado.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BBEF7431-5959-4634-873E-31556771830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1785</Words>
  <Application>Microsoft Office PowerPoint</Application>
  <PresentationFormat>Presentación en pantalla (16:9)</PresentationFormat>
  <Paragraphs>108</Paragraphs>
  <Slides>13</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13</vt:i4>
      </vt:variant>
    </vt:vector>
  </HeadingPairs>
  <TitlesOfParts>
    <vt:vector size="16"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2022-01-13T05:33:46Z</dcterms:modified>
</cp:coreProperties>
</file>