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0" r:id="rId2"/>
    <p:sldId id="258" r:id="rId3"/>
    <p:sldId id="262" r:id="rId4"/>
    <p:sldId id="273" r:id="rId5"/>
    <p:sldId id="263" r:id="rId6"/>
    <p:sldId id="274" r:id="rId7"/>
    <p:sldId id="275" r:id="rId8"/>
    <p:sldId id="276" r:id="rId9"/>
    <p:sldId id="277" r:id="rId10"/>
    <p:sldId id="278" r:id="rId11"/>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7</a:t>
            </a:fld>
            <a:endParaRPr lang="es-CO"/>
          </a:p>
        </p:txBody>
      </p:sp>
    </p:spTree>
    <p:extLst>
      <p:ext uri="{BB962C8B-B14F-4D97-AF65-F5344CB8AC3E}">
        <p14:creationId xmlns:p14="http://schemas.microsoft.com/office/powerpoint/2010/main" val="3437732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9</a:t>
            </a:fld>
            <a:endParaRPr lang="es-CO"/>
          </a:p>
        </p:txBody>
      </p:sp>
    </p:spTree>
    <p:extLst>
      <p:ext uri="{BB962C8B-B14F-4D97-AF65-F5344CB8AC3E}">
        <p14:creationId xmlns:p14="http://schemas.microsoft.com/office/powerpoint/2010/main" val="1324888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954107"/>
          </a:xfrm>
          <a:prstGeom prst="rect">
            <a:avLst/>
          </a:prstGeom>
          <a:noFill/>
        </p:spPr>
        <p:txBody>
          <a:bodyPr wrap="square" rtlCol="0">
            <a:spAutoFit/>
          </a:bodyPr>
          <a:lstStyle/>
          <a:p>
            <a:pPr algn="r"/>
            <a:r>
              <a:rPr lang="es-ES" sz="2800" b="1" dirty="0">
                <a:solidFill>
                  <a:schemeClr val="bg1"/>
                </a:solidFill>
              </a:rPr>
              <a:t>Contexto Económico y Empresa</a:t>
            </a:r>
            <a:endParaRPr lang="es-ES" sz="2800" dirty="0">
              <a:solidFill>
                <a:schemeClr val="bg1"/>
              </a:solidFill>
            </a:endParaRPr>
          </a:p>
        </p:txBody>
      </p:sp>
      <p:pic>
        <p:nvPicPr>
          <p:cNvPr id="7" name="Imagen 6">
            <a:extLst>
              <a:ext uri="{FF2B5EF4-FFF2-40B4-BE49-F238E27FC236}">
                <a16:creationId xmlns:a16="http://schemas.microsoft.com/office/drawing/2014/main" id="{623E4A4E-F320-4726-90F1-24569751FFE0}"/>
              </a:ext>
            </a:extLst>
          </p:cNvPr>
          <p:cNvPicPr>
            <a:picLocks noChangeAspect="1"/>
          </p:cNvPicPr>
          <p:nvPr/>
        </p:nvPicPr>
        <p:blipFill>
          <a:blip r:embed="rId3"/>
          <a:stretch>
            <a:fillRect/>
          </a:stretch>
        </p:blipFill>
        <p:spPr>
          <a:xfrm>
            <a:off x="5953384" y="4014260"/>
            <a:ext cx="3190616" cy="1129240"/>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4A0C74-193D-4FDB-BDF7-A575285F2385}"/>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AFD002C7-67F1-4366-B535-829D20750991}"/>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40A00913-0C0F-49E8-9574-88BC58F41A7C}"/>
              </a:ext>
            </a:extLst>
          </p:cNvPr>
          <p:cNvPicPr>
            <a:picLocks noChangeAspect="1"/>
          </p:cNvPicPr>
          <p:nvPr/>
        </p:nvPicPr>
        <p:blipFill>
          <a:blip r:embed="rId2"/>
          <a:stretch>
            <a:fillRect/>
          </a:stretch>
        </p:blipFill>
        <p:spPr>
          <a:xfrm>
            <a:off x="-24847" y="1"/>
            <a:ext cx="9168848" cy="5143500"/>
          </a:xfrm>
          <a:prstGeom prst="rect">
            <a:avLst/>
          </a:prstGeom>
        </p:spPr>
      </p:pic>
    </p:spTree>
    <p:extLst>
      <p:ext uri="{BB962C8B-B14F-4D97-AF65-F5344CB8AC3E}">
        <p14:creationId xmlns:p14="http://schemas.microsoft.com/office/powerpoint/2010/main" val="39334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33BE488F-C1C6-4D1F-BD87-BC29C618ABF3}"/>
              </a:ext>
            </a:extLst>
          </p:cNvPr>
          <p:cNvPicPr>
            <a:picLocks noChangeAspect="1"/>
          </p:cNvPicPr>
          <p:nvPr/>
        </p:nvPicPr>
        <p:blipFill>
          <a:blip r:embed="rId2"/>
          <a:stretch>
            <a:fillRect/>
          </a:stretch>
        </p:blipFill>
        <p:spPr>
          <a:xfrm>
            <a:off x="8070004" y="4763386"/>
            <a:ext cx="1073995" cy="380114"/>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1263859"/>
            <a:ext cx="7590988" cy="2615781"/>
          </a:xfrm>
          <a:prstGeom prst="rect">
            <a:avLst/>
          </a:prstGeom>
          <a:noFill/>
        </p:spPr>
        <p:txBody>
          <a:bodyPr wrap="square" rtlCol="0">
            <a:spAutoFit/>
          </a:bodyPr>
          <a:lstStyle/>
          <a:p>
            <a:pPr>
              <a:lnSpc>
                <a:spcPct val="115000"/>
              </a:lnSpc>
              <a:spcAft>
                <a:spcPts val="0"/>
              </a:spcAft>
            </a:pPr>
            <a:r>
              <a:rPr lang="es-ES" sz="2400" dirty="0"/>
              <a:t>Una empresa de dulces quiere tener relaciones comerciales con Estados Unidos. Tiene la intención de vender dos productos en el mercado norteamericano que tienen el mismo nivel de demanda. Al analizar los costos de producción, uno de los dos productos utiliza la mitad de tiempo para producir el bien con respecto al otro.</a:t>
            </a:r>
            <a:endParaRPr lang="es-CO" sz="2400" dirty="0"/>
          </a:p>
        </p:txBody>
      </p:sp>
      <p:pic>
        <p:nvPicPr>
          <p:cNvPr id="5" name="Imagen 4">
            <a:extLst>
              <a:ext uri="{FF2B5EF4-FFF2-40B4-BE49-F238E27FC236}">
                <a16:creationId xmlns:a16="http://schemas.microsoft.com/office/drawing/2014/main" id="{02F5FE82-465B-40BC-AC31-97BA45E30D8D}"/>
              </a:ext>
            </a:extLst>
          </p:cNvPr>
          <p:cNvPicPr>
            <a:picLocks noChangeAspect="1"/>
          </p:cNvPicPr>
          <p:nvPr/>
        </p:nvPicPr>
        <p:blipFill>
          <a:blip r:embed="rId2"/>
          <a:stretch>
            <a:fillRect/>
          </a:stretch>
        </p:blipFill>
        <p:spPr>
          <a:xfrm>
            <a:off x="8070004" y="4763386"/>
            <a:ext cx="1073995" cy="380114"/>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92122"/>
          </a:xfrm>
          <a:prstGeom prst="rect">
            <a:avLst/>
          </a:prstGeom>
          <a:noFill/>
        </p:spPr>
        <p:txBody>
          <a:bodyPr wrap="square" rtlCol="0">
            <a:spAutoFit/>
          </a:bodyPr>
          <a:lstStyle/>
          <a:p>
            <a:pPr>
              <a:lnSpc>
                <a:spcPct val="115000"/>
              </a:lnSpc>
              <a:spcAft>
                <a:spcPts val="0"/>
              </a:spcAft>
            </a:pPr>
            <a:r>
              <a:rPr lang="es-ES" sz="2400" dirty="0"/>
              <a:t>Si el precio de los dos bienes es igual, debería:</a:t>
            </a:r>
            <a:endParaRPr lang="es-CO" sz="2400" dirty="0"/>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1841273"/>
          </a:xfrm>
          <a:prstGeom prst="rect">
            <a:avLst/>
          </a:prstGeom>
          <a:noFill/>
        </p:spPr>
        <p:txBody>
          <a:bodyPr wrap="square" rtlCol="0">
            <a:spAutoFit/>
          </a:bodyPr>
          <a:lstStyle/>
          <a:p>
            <a:pPr>
              <a:lnSpc>
                <a:spcPct val="115000"/>
              </a:lnSpc>
              <a:spcAft>
                <a:spcPts val="0"/>
              </a:spcAft>
            </a:pPr>
            <a:r>
              <a:rPr lang="es-ES" sz="2000" dirty="0"/>
              <a:t>a. Producir y comercializar los dos bienes.</a:t>
            </a:r>
          </a:p>
          <a:p>
            <a:pPr>
              <a:lnSpc>
                <a:spcPct val="115000"/>
              </a:lnSpc>
              <a:spcAft>
                <a:spcPts val="0"/>
              </a:spcAft>
            </a:pPr>
            <a:r>
              <a:rPr lang="es-ES" sz="2000" dirty="0"/>
              <a:t>b. Producir y comercializar el bien que utiliza la mitad de tiempo.</a:t>
            </a:r>
          </a:p>
          <a:p>
            <a:pPr>
              <a:lnSpc>
                <a:spcPct val="115000"/>
              </a:lnSpc>
              <a:spcAft>
                <a:spcPts val="0"/>
              </a:spcAft>
            </a:pPr>
            <a:r>
              <a:rPr lang="es-ES" sz="2000" dirty="0"/>
              <a:t>c. La información es insuficiente para tomar la decisión.</a:t>
            </a:r>
          </a:p>
          <a:p>
            <a:pPr>
              <a:lnSpc>
                <a:spcPct val="115000"/>
              </a:lnSpc>
              <a:spcAft>
                <a:spcPts val="0"/>
              </a:spcAft>
            </a:pPr>
            <a:r>
              <a:rPr lang="es-ES" sz="2000" dirty="0"/>
              <a:t>d. Producir los dos bienes y comercializar el bien que utiliza menos tiempo.</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8CB6D40B-79F1-44A2-A028-E151C6C14371}"/>
              </a:ext>
            </a:extLst>
          </p:cNvPr>
          <p:cNvPicPr>
            <a:picLocks noChangeAspect="1"/>
          </p:cNvPicPr>
          <p:nvPr/>
        </p:nvPicPr>
        <p:blipFill>
          <a:blip r:embed="rId3"/>
          <a:stretch>
            <a:fillRect/>
          </a:stretch>
        </p:blipFill>
        <p:spPr>
          <a:xfrm>
            <a:off x="8070004" y="4763386"/>
            <a:ext cx="1073995" cy="380114"/>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1263859"/>
            <a:ext cx="7590988" cy="2615781"/>
          </a:xfrm>
          <a:prstGeom prst="rect">
            <a:avLst/>
          </a:prstGeom>
          <a:noFill/>
        </p:spPr>
        <p:txBody>
          <a:bodyPr wrap="square" rtlCol="0">
            <a:spAutoFit/>
          </a:bodyPr>
          <a:lstStyle/>
          <a:p>
            <a:pPr algn="just">
              <a:lnSpc>
                <a:spcPct val="115000"/>
              </a:lnSpc>
              <a:spcAft>
                <a:spcPts val="0"/>
              </a:spcAft>
            </a:pPr>
            <a:r>
              <a:rPr lang="es-ES" sz="2400" dirty="0"/>
              <a:t>Como emprendedor Eanista, usted creó una empresa. Dicha empresa tiene una maquinaria de dos unidades y tiene 10 trabajadores. El arriendo de cada máquina por mes es de $900 000. Cada trabajador tiene un sueldo mensual de $450 000. La empresa tiene rendimientos constantes a escala.</a:t>
            </a:r>
            <a:endParaRPr lang="es-CO" sz="2400" dirty="0"/>
          </a:p>
        </p:txBody>
      </p:sp>
      <p:pic>
        <p:nvPicPr>
          <p:cNvPr id="5" name="Imagen 4">
            <a:extLst>
              <a:ext uri="{FF2B5EF4-FFF2-40B4-BE49-F238E27FC236}">
                <a16:creationId xmlns:a16="http://schemas.microsoft.com/office/drawing/2014/main" id="{EE65494B-3E7D-4931-8302-FD9DC6B76D8D}"/>
              </a:ext>
            </a:extLst>
          </p:cNvPr>
          <p:cNvPicPr>
            <a:picLocks noChangeAspect="1"/>
          </p:cNvPicPr>
          <p:nvPr/>
        </p:nvPicPr>
        <p:blipFill>
          <a:blip r:embed="rId2"/>
          <a:stretch>
            <a:fillRect/>
          </a:stretch>
        </p:blipFill>
        <p:spPr>
          <a:xfrm>
            <a:off x="8070004" y="4763386"/>
            <a:ext cx="1073995" cy="380114"/>
          </a:xfrm>
          <a:prstGeom prst="rect">
            <a:avLst/>
          </a:prstGeom>
        </p:spPr>
      </p:pic>
    </p:spTree>
    <p:extLst>
      <p:ext uri="{BB962C8B-B14F-4D97-AF65-F5344CB8AC3E}">
        <p14:creationId xmlns:p14="http://schemas.microsoft.com/office/powerpoint/2010/main" val="1793271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79444"/>
          </a:xfrm>
          <a:prstGeom prst="rect">
            <a:avLst/>
          </a:prstGeom>
          <a:noFill/>
        </p:spPr>
        <p:txBody>
          <a:bodyPr wrap="square" rtlCol="0">
            <a:spAutoFit/>
          </a:bodyPr>
          <a:lstStyle/>
          <a:p>
            <a:pPr>
              <a:lnSpc>
                <a:spcPct val="115000"/>
              </a:lnSpc>
              <a:spcAft>
                <a:spcPts val="0"/>
              </a:spcAft>
            </a:pPr>
            <a:r>
              <a:rPr lang="es-MX" sz="2000" dirty="0"/>
              <a:t>Si la máquina produce 3 unidades por hora y el trabajador produce una unidad por hora, la empresa debería:</a:t>
            </a:r>
            <a:endParaRPr lang="es-CO" sz="2000" dirty="0"/>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2549159"/>
          </a:xfrm>
          <a:prstGeom prst="rect">
            <a:avLst/>
          </a:prstGeom>
          <a:noFill/>
        </p:spPr>
        <p:txBody>
          <a:bodyPr wrap="square" rtlCol="0">
            <a:spAutoFit/>
          </a:bodyPr>
          <a:lstStyle/>
          <a:p>
            <a:pPr>
              <a:lnSpc>
                <a:spcPct val="115000"/>
              </a:lnSpc>
              <a:spcAft>
                <a:spcPts val="0"/>
              </a:spcAft>
            </a:pPr>
            <a:r>
              <a:rPr lang="es-ES" sz="2000" dirty="0"/>
              <a:t>a. Aumentar el número de máquinas o disminuir el número de trabajadores.</a:t>
            </a:r>
          </a:p>
          <a:p>
            <a:pPr>
              <a:lnSpc>
                <a:spcPct val="115000"/>
              </a:lnSpc>
              <a:spcAft>
                <a:spcPts val="0"/>
              </a:spcAft>
            </a:pPr>
            <a:r>
              <a:rPr lang="es-ES" sz="2000" dirty="0"/>
              <a:t>b. Disminuir el número de máquinas o aumentar el número de trabajadores.</a:t>
            </a:r>
          </a:p>
          <a:p>
            <a:pPr>
              <a:lnSpc>
                <a:spcPct val="115000"/>
              </a:lnSpc>
              <a:spcAft>
                <a:spcPts val="0"/>
              </a:spcAft>
            </a:pPr>
            <a:r>
              <a:rPr lang="es-ES" sz="2000" dirty="0"/>
              <a:t>c. La información es insuficiente para tomar la decisión.</a:t>
            </a:r>
          </a:p>
          <a:p>
            <a:pPr>
              <a:lnSpc>
                <a:spcPct val="115000"/>
              </a:lnSpc>
              <a:spcAft>
                <a:spcPts val="0"/>
              </a:spcAft>
            </a:pPr>
            <a:r>
              <a:rPr lang="es-ES" sz="2000" dirty="0"/>
              <a:t>d. Mantener la misma cantidad de máquinas y la misma cantidad de trabajadores.</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AA70D452-1682-482E-9FA0-4D9C98416E94}"/>
              </a:ext>
            </a:extLst>
          </p:cNvPr>
          <p:cNvPicPr>
            <a:picLocks noChangeAspect="1"/>
          </p:cNvPicPr>
          <p:nvPr/>
        </p:nvPicPr>
        <p:blipFill>
          <a:blip r:embed="rId3"/>
          <a:stretch>
            <a:fillRect/>
          </a:stretch>
        </p:blipFill>
        <p:spPr>
          <a:xfrm>
            <a:off x="8070004" y="4763386"/>
            <a:ext cx="1073995" cy="380114"/>
          </a:xfrm>
          <a:prstGeom prst="rect">
            <a:avLst/>
          </a:prstGeom>
        </p:spPr>
      </p:pic>
    </p:spTree>
    <p:extLst>
      <p:ext uri="{BB962C8B-B14F-4D97-AF65-F5344CB8AC3E}">
        <p14:creationId xmlns:p14="http://schemas.microsoft.com/office/powerpoint/2010/main" val="156642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943227"/>
            <a:ext cx="7590988" cy="3257045"/>
          </a:xfrm>
          <a:prstGeom prst="rect">
            <a:avLst/>
          </a:prstGeom>
          <a:noFill/>
        </p:spPr>
        <p:txBody>
          <a:bodyPr wrap="square" rtlCol="0">
            <a:spAutoFit/>
          </a:bodyPr>
          <a:lstStyle/>
          <a:p>
            <a:pPr algn="just">
              <a:lnSpc>
                <a:spcPct val="115000"/>
              </a:lnSpc>
              <a:spcAft>
                <a:spcPts val="0"/>
              </a:spcAft>
            </a:pPr>
            <a:r>
              <a:rPr lang="es-ES" sz="2000" dirty="0"/>
              <a:t>Los bienes sustitutos son aquellos que tienen la bondad de satisfacer la misma necesidad del consumidor, aun cuando no sea sostenible en el tiempo. En este sentido, si el precio de un bien aumenta, la demanda por el bien sustituto tiende a aumentar y viceversa. Por su parte, los bienes complementarios son aquellos que se consumen juntos, es decir, aquellos que representan una mayor satisfacción si su consumo se realiza al unísono, en el caso de estos bienes cuando el precio de uno de ellos se incrementa, entonces la demanda del otro bien recibe un impacto negativo y tiende a decrecer.</a:t>
            </a:r>
            <a:endParaRPr lang="es-CO" sz="2000" dirty="0"/>
          </a:p>
        </p:txBody>
      </p:sp>
      <p:pic>
        <p:nvPicPr>
          <p:cNvPr id="5" name="Imagen 4">
            <a:extLst>
              <a:ext uri="{FF2B5EF4-FFF2-40B4-BE49-F238E27FC236}">
                <a16:creationId xmlns:a16="http://schemas.microsoft.com/office/drawing/2014/main" id="{8AA90743-4F32-405D-8816-F8F6B3708B06}"/>
              </a:ext>
            </a:extLst>
          </p:cNvPr>
          <p:cNvPicPr>
            <a:picLocks noChangeAspect="1"/>
          </p:cNvPicPr>
          <p:nvPr/>
        </p:nvPicPr>
        <p:blipFill>
          <a:blip r:embed="rId2"/>
          <a:stretch>
            <a:fillRect/>
          </a:stretch>
        </p:blipFill>
        <p:spPr>
          <a:xfrm>
            <a:off x="8070004" y="4763386"/>
            <a:ext cx="1073995" cy="380114"/>
          </a:xfrm>
          <a:prstGeom prst="rect">
            <a:avLst/>
          </a:prstGeom>
        </p:spPr>
      </p:pic>
    </p:spTree>
    <p:extLst>
      <p:ext uri="{BB962C8B-B14F-4D97-AF65-F5344CB8AC3E}">
        <p14:creationId xmlns:p14="http://schemas.microsoft.com/office/powerpoint/2010/main" val="84765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766317"/>
          </a:xfrm>
          <a:prstGeom prst="rect">
            <a:avLst/>
          </a:prstGeom>
          <a:noFill/>
        </p:spPr>
        <p:txBody>
          <a:bodyPr wrap="square" rtlCol="0">
            <a:spAutoFit/>
          </a:bodyPr>
          <a:lstStyle/>
          <a:p>
            <a:pPr algn="just">
              <a:lnSpc>
                <a:spcPct val="115000"/>
              </a:lnSpc>
              <a:spcAft>
                <a:spcPts val="0"/>
              </a:spcAft>
            </a:pPr>
            <a:r>
              <a:rPr lang="es-ES" sz="2400" dirty="0"/>
              <a:t>Suponga que el café y el chocolate son bienes sustitutos no complementarios, desde esta perspectiva la elasticidad cruzada de la demanda por café respecto al precio del chocolate será:</a:t>
            </a:r>
            <a:endParaRPr lang="es-CO" sz="2400" dirty="0"/>
          </a:p>
        </p:txBody>
      </p:sp>
      <p:sp>
        <p:nvSpPr>
          <p:cNvPr id="4" name="CuadroTexto 3"/>
          <p:cNvSpPr txBox="1"/>
          <p:nvPr/>
        </p:nvSpPr>
        <p:spPr>
          <a:xfrm>
            <a:off x="238562" y="251136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997069"/>
            <a:ext cx="7590988" cy="1766317"/>
          </a:xfrm>
          <a:prstGeom prst="rect">
            <a:avLst/>
          </a:prstGeom>
          <a:noFill/>
        </p:spPr>
        <p:txBody>
          <a:bodyPr wrap="square" rtlCol="0">
            <a:spAutoFit/>
          </a:bodyPr>
          <a:lstStyle/>
          <a:p>
            <a:pPr>
              <a:lnSpc>
                <a:spcPct val="115000"/>
              </a:lnSpc>
              <a:spcAft>
                <a:spcPts val="0"/>
              </a:spcAft>
            </a:pPr>
            <a:r>
              <a:rPr lang="es-MX" sz="2400" dirty="0"/>
              <a:t>a. Positiva.</a:t>
            </a:r>
          </a:p>
          <a:p>
            <a:pPr>
              <a:lnSpc>
                <a:spcPct val="115000"/>
              </a:lnSpc>
              <a:spcAft>
                <a:spcPts val="0"/>
              </a:spcAft>
            </a:pPr>
            <a:r>
              <a:rPr lang="es-MX" sz="2400" dirty="0"/>
              <a:t>b. Cero.</a:t>
            </a:r>
          </a:p>
          <a:p>
            <a:pPr>
              <a:lnSpc>
                <a:spcPct val="115000"/>
              </a:lnSpc>
              <a:spcAft>
                <a:spcPts val="0"/>
              </a:spcAft>
            </a:pPr>
            <a:r>
              <a:rPr lang="es-MX" sz="2400" dirty="0"/>
              <a:t>c. Negativa.</a:t>
            </a:r>
          </a:p>
          <a:p>
            <a:pPr>
              <a:lnSpc>
                <a:spcPct val="115000"/>
              </a:lnSpc>
              <a:spcAft>
                <a:spcPts val="0"/>
              </a:spcAft>
            </a:pPr>
            <a:r>
              <a:rPr lang="es-MX" sz="2400" dirty="0"/>
              <a:t>d. Neutra.</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DEB97211-F029-4630-B20A-F28CFA94C67E}"/>
              </a:ext>
            </a:extLst>
          </p:cNvPr>
          <p:cNvPicPr>
            <a:picLocks noChangeAspect="1"/>
          </p:cNvPicPr>
          <p:nvPr/>
        </p:nvPicPr>
        <p:blipFill>
          <a:blip r:embed="rId3"/>
          <a:stretch>
            <a:fillRect/>
          </a:stretch>
        </p:blipFill>
        <p:spPr>
          <a:xfrm>
            <a:off x="8070004" y="4763386"/>
            <a:ext cx="1073995" cy="380114"/>
          </a:xfrm>
          <a:prstGeom prst="rect">
            <a:avLst/>
          </a:prstGeom>
        </p:spPr>
      </p:pic>
    </p:spTree>
    <p:extLst>
      <p:ext uri="{BB962C8B-B14F-4D97-AF65-F5344CB8AC3E}">
        <p14:creationId xmlns:p14="http://schemas.microsoft.com/office/powerpoint/2010/main" val="52928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538</Words>
  <Application>Microsoft Office PowerPoint</Application>
  <PresentationFormat>Presentación en pantalla (16:9)</PresentationFormat>
  <Paragraphs>42</Paragraphs>
  <Slides>10</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10</vt:i4>
      </vt:variant>
    </vt:vector>
  </HeadingPairs>
  <TitlesOfParts>
    <vt:vector size="13"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30</cp:revision>
  <dcterms:created xsi:type="dcterms:W3CDTF">2018-10-16T22:27:03Z</dcterms:created>
  <dcterms:modified xsi:type="dcterms:W3CDTF">2022-01-11T20:09:30Z</dcterms:modified>
</cp:coreProperties>
</file>