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5" r:id="rId7"/>
    <p:sldId id="280" r:id="rId8"/>
    <p:sldId id="279" r:id="rId9"/>
    <p:sldId id="281" r:id="rId10"/>
    <p:sldId id="278" r:id="rId11"/>
    <p:sldId id="282" r:id="rId12"/>
    <p:sldId id="277" r:id="rId13"/>
    <p:sldId id="283" r:id="rId14"/>
    <p:sldId id="274"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523220"/>
          </a:xfrm>
          <a:prstGeom prst="rect">
            <a:avLst/>
          </a:prstGeom>
          <a:noFill/>
        </p:spPr>
        <p:txBody>
          <a:bodyPr wrap="square" rtlCol="0">
            <a:spAutoFit/>
          </a:bodyPr>
          <a:lstStyle/>
          <a:p>
            <a:pPr algn="r"/>
            <a:r>
              <a:rPr lang="es-ES" sz="2800" b="1" dirty="0">
                <a:solidFill>
                  <a:schemeClr val="bg1"/>
                </a:solidFill>
              </a:rPr>
              <a:t>Contabilidad de Costos</a:t>
            </a: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1294477"/>
            <a:ext cx="7495738" cy="2554545"/>
          </a:xfrm>
          <a:prstGeom prst="rect">
            <a:avLst/>
          </a:prstGeom>
          <a:noFill/>
        </p:spPr>
        <p:txBody>
          <a:bodyPr wrap="square" rtlCol="0">
            <a:spAutoFit/>
          </a:bodyPr>
          <a:lstStyle/>
          <a:p>
            <a:pPr algn="just"/>
            <a:r>
              <a:rPr lang="es-ES" sz="2000" dirty="0">
                <a:solidFill>
                  <a:srgbClr val="000000"/>
                </a:solidFill>
                <a:latin typeface="Calibri" panose="020F0502020204030204" pitchFamily="34" charset="0"/>
              </a:rPr>
              <a:t>Después del proceso de instalación de la empresa Siderúrgica S.A. Usted como  experto en costos después de instalar el sistema de costos por proceso, y de que el departamento de ingeniería logró optimizar el proceso de fabricación del acero, considera que debe establecer un método de costos estándar partiendo de un presupuesto cuidadosamente elaborado para controlar los costos. El Gerente le pregunta a usted cuál será el beneficio de instalar el sistema de costos estándar.</a:t>
            </a:r>
            <a:endParaRPr lang="es-419" sz="2400" dirty="0">
              <a:effectLst/>
            </a:endParaRPr>
          </a:p>
        </p:txBody>
      </p:sp>
    </p:spTree>
    <p:extLst>
      <p:ext uri="{BB962C8B-B14F-4D97-AF65-F5344CB8AC3E}">
        <p14:creationId xmlns:p14="http://schemas.microsoft.com/office/powerpoint/2010/main" val="3377156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861458"/>
            <a:ext cx="7590988" cy="646331"/>
          </a:xfrm>
          <a:prstGeom prst="rect">
            <a:avLst/>
          </a:prstGeom>
          <a:noFill/>
        </p:spPr>
        <p:txBody>
          <a:bodyPr wrap="square" rtlCol="0">
            <a:spAutoFit/>
          </a:bodyPr>
          <a:lstStyle/>
          <a:p>
            <a:pPr marL="0" algn="just" rtl="0" eaLnBrk="1" latinLnBrk="0" hangingPunct="1">
              <a:spcBef>
                <a:spcPts val="0"/>
              </a:spcBef>
              <a:spcAft>
                <a:spcPts val="0"/>
              </a:spcAft>
            </a:pPr>
            <a:r>
              <a:rPr lang="es-CO" sz="1800" kern="1200" dirty="0">
                <a:solidFill>
                  <a:srgbClr val="000000"/>
                </a:solidFill>
                <a:effectLst/>
                <a:latin typeface="Calibri" panose="020F0502020204030204" pitchFamily="34" charset="0"/>
                <a:ea typeface="+mn-ea"/>
                <a:cs typeface="+mn-cs"/>
              </a:rPr>
              <a:t>A usted, le responderá al Gerente que la empresa obtendrá el siguiente beneficio con la instalación de un método de costos estándar:</a:t>
            </a:r>
            <a:endParaRPr lang="es-419" sz="2000" dirty="0">
              <a:effectLst/>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2554545"/>
          </a:xfrm>
          <a:prstGeom prst="rect">
            <a:avLst/>
          </a:prstGeom>
          <a:noFill/>
        </p:spPr>
        <p:txBody>
          <a:bodyPr wrap="square" rtlCol="0">
            <a:spAutoFit/>
          </a:bodyPr>
          <a:lstStyle/>
          <a:p>
            <a:pPr algn="just"/>
            <a:r>
              <a:rPr lang="es-ES" sz="2000"/>
              <a:t>a. Conocerá de manera permanente el costo del valor del inventario de productos terminados.</a:t>
            </a:r>
          </a:p>
          <a:p>
            <a:pPr algn="just"/>
            <a:r>
              <a:rPr lang="es-ES" sz="2000"/>
              <a:t>b. Conocerá las variaciones de los costos con respecto al presupuesto como herramienta de control.</a:t>
            </a:r>
          </a:p>
          <a:p>
            <a:pPr algn="just"/>
            <a:r>
              <a:rPr lang="es-ES" sz="2000"/>
              <a:t>c. Mejorará el precio de venta por anticipado para ofrecer el producto en el periodo siguiente.</a:t>
            </a:r>
          </a:p>
          <a:p>
            <a:pPr algn="just"/>
            <a:r>
              <a:rPr lang="es-ES" sz="2000"/>
              <a:t>d. Mejorará el cálculo del valor que el departamento de compras debe ofrecer por materias primas. </a:t>
            </a:r>
            <a:endParaRPr lang="es-419" sz="2000" dirty="0">
              <a:effectLst/>
            </a:endParaRP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82050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1140589"/>
            <a:ext cx="7495738" cy="2862322"/>
          </a:xfrm>
          <a:prstGeom prst="rect">
            <a:avLst/>
          </a:prstGeom>
          <a:noFill/>
        </p:spPr>
        <p:txBody>
          <a:bodyPr wrap="square" rtlCol="0">
            <a:spAutoFit/>
          </a:bodyPr>
          <a:lstStyle/>
          <a:p>
            <a:pPr algn="just"/>
            <a:r>
              <a:rPr lang="es-ES" sz="2000" dirty="0">
                <a:solidFill>
                  <a:srgbClr val="000000"/>
                </a:solidFill>
                <a:latin typeface="Calibri" panose="020F0502020204030204" pitchFamily="34" charset="0"/>
              </a:rPr>
              <a:t>Miguel Ángel terminó su carrera de Administrador de Empresas y obtiene el cargo de asistente de costos en una empresa manufacturera por sus buenas referencias y competencias  adquiridas en la Universidad. Iniciando su primer día de trabajo, su jefe, el Director de Costos le solicita que clasifique en el </a:t>
            </a:r>
            <a:r>
              <a:rPr lang="es-ES" sz="2000" dirty="0" err="1">
                <a:solidFill>
                  <a:srgbClr val="000000"/>
                </a:solidFill>
                <a:latin typeface="Calibri" panose="020F0502020204030204" pitchFamily="34" charset="0"/>
              </a:rPr>
              <a:t>PyG</a:t>
            </a:r>
            <a:r>
              <a:rPr lang="es-ES" sz="2000" dirty="0">
                <a:solidFill>
                  <a:srgbClr val="000000"/>
                </a:solidFill>
                <a:latin typeface="Calibri" panose="020F0502020204030204" pitchFamily="34" charset="0"/>
              </a:rPr>
              <a:t> todos los artículos y materiales que se encuentran en el almacén. Miguel Ángel quiere estar seguro y lo llama a usted que fue el mejor estudiante de la clase de costos para que le recomiende la cuenta del </a:t>
            </a:r>
            <a:r>
              <a:rPr lang="es-ES" sz="2000" dirty="0" err="1">
                <a:solidFill>
                  <a:srgbClr val="000000"/>
                </a:solidFill>
                <a:latin typeface="Calibri" panose="020F0502020204030204" pitchFamily="34" charset="0"/>
              </a:rPr>
              <a:t>PyG</a:t>
            </a:r>
            <a:r>
              <a:rPr lang="es-ES" sz="2000" dirty="0">
                <a:solidFill>
                  <a:srgbClr val="000000"/>
                </a:solidFill>
                <a:latin typeface="Calibri" panose="020F0502020204030204" pitchFamily="34" charset="0"/>
              </a:rPr>
              <a:t> donde debe clasificar los insumos de almacén.</a:t>
            </a:r>
            <a:endParaRPr lang="es-419" sz="2400" dirty="0">
              <a:effectLst/>
            </a:endParaRPr>
          </a:p>
        </p:txBody>
      </p:sp>
    </p:spTree>
    <p:extLst>
      <p:ext uri="{BB962C8B-B14F-4D97-AF65-F5344CB8AC3E}">
        <p14:creationId xmlns:p14="http://schemas.microsoft.com/office/powerpoint/2010/main" val="2273205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318858"/>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1090340"/>
            <a:ext cx="7590988" cy="400110"/>
          </a:xfrm>
          <a:prstGeom prst="rect">
            <a:avLst/>
          </a:prstGeom>
          <a:noFill/>
        </p:spPr>
        <p:txBody>
          <a:bodyPr wrap="square" rtlCol="0">
            <a:spAutoFit/>
          </a:bodyPr>
          <a:lstStyle/>
          <a:p>
            <a:pPr marL="0" algn="just" rtl="0" eaLnBrk="1" latinLnBrk="0" hangingPunct="1">
              <a:spcBef>
                <a:spcPts val="0"/>
              </a:spcBef>
              <a:spcAft>
                <a:spcPts val="0"/>
              </a:spcAft>
            </a:pPr>
            <a:r>
              <a:rPr lang="es-CO" sz="2000" kern="1200" dirty="0">
                <a:solidFill>
                  <a:srgbClr val="000000"/>
                </a:solidFill>
                <a:effectLst/>
                <a:latin typeface="Calibri" panose="020F0502020204030204" pitchFamily="34" charset="0"/>
                <a:ea typeface="+mn-ea"/>
                <a:cs typeface="+mn-cs"/>
              </a:rPr>
              <a:t>Usted, le recomienda que se deben clasificar como:</a:t>
            </a:r>
            <a:endParaRPr lang="es-419" sz="2400" dirty="0">
              <a:effectLst/>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571750"/>
            <a:ext cx="7590988" cy="1323439"/>
          </a:xfrm>
          <a:prstGeom prst="rect">
            <a:avLst/>
          </a:prstGeom>
          <a:noFill/>
        </p:spPr>
        <p:txBody>
          <a:bodyPr wrap="square" rtlCol="0">
            <a:spAutoFit/>
          </a:bodyPr>
          <a:lstStyle/>
          <a:p>
            <a:pPr algn="just"/>
            <a:r>
              <a:rPr lang="es-ES" sz="2000" dirty="0">
                <a:solidFill>
                  <a:srgbClr val="000000"/>
                </a:solidFill>
                <a:latin typeface="Calibri" panose="020F0502020204030204" pitchFamily="34" charset="0"/>
              </a:rPr>
              <a:t>a. Costos Indirectos de Fabricación.</a:t>
            </a:r>
          </a:p>
          <a:p>
            <a:pPr algn="just"/>
            <a:r>
              <a:rPr lang="es-ES" sz="2000" dirty="0">
                <a:solidFill>
                  <a:srgbClr val="000000"/>
                </a:solidFill>
                <a:latin typeface="Calibri" panose="020F0502020204030204" pitchFamily="34" charset="0"/>
              </a:rPr>
              <a:t>b. Materia prima directa.</a:t>
            </a:r>
          </a:p>
          <a:p>
            <a:pPr algn="just"/>
            <a:r>
              <a:rPr lang="es-ES" sz="2000" dirty="0">
                <a:solidFill>
                  <a:srgbClr val="000000"/>
                </a:solidFill>
                <a:latin typeface="Calibri" panose="020F0502020204030204" pitchFamily="34" charset="0"/>
              </a:rPr>
              <a:t>c. Gastos de administración y ventas.</a:t>
            </a:r>
          </a:p>
          <a:p>
            <a:pPr algn="just"/>
            <a:r>
              <a:rPr lang="es-ES" sz="2000" dirty="0">
                <a:solidFill>
                  <a:srgbClr val="000000"/>
                </a:solidFill>
                <a:latin typeface="Calibri" panose="020F0502020204030204" pitchFamily="34" charset="0"/>
              </a:rPr>
              <a:t>d. Otros gastos operativos.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a</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31384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02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1294477"/>
            <a:ext cx="7495738" cy="2554545"/>
          </a:xfrm>
          <a:prstGeom prst="rect">
            <a:avLst/>
          </a:prstGeom>
          <a:noFill/>
        </p:spPr>
        <p:txBody>
          <a:bodyPr wrap="square" rtlCol="0">
            <a:spAutoFit/>
          </a:bodyPr>
          <a:lstStyle/>
          <a:p>
            <a:pPr algn="just"/>
            <a:r>
              <a:rPr lang="es-ES" sz="2000" dirty="0"/>
              <a:t>La empresa Alimentos Paquita produce galletas y se encuentra en el mercado desde hace más de 10 años. Para la elaboración de su producto  requiere harina importada traída desde Estados Unidos o Canadá cuyas monedas fuertes generaron durante los primeros años un proceso de revaluación de estas divisas frente al peso Colombiano. Para mejorar las necesidades de efectivo, la empresa en la etapa de crecimiento, usted como asesor de costos le recomendará utilizar el método de inventarios que se ajuste a las necesidades de la empresa. </a:t>
            </a:r>
          </a:p>
        </p:txBody>
      </p:sp>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955430"/>
            <a:ext cx="7590988" cy="400110"/>
          </a:xfrm>
          <a:prstGeom prst="rect">
            <a:avLst/>
          </a:prstGeom>
          <a:noFill/>
        </p:spPr>
        <p:txBody>
          <a:bodyPr wrap="square" rtlCol="0">
            <a:spAutoFit/>
          </a:bodyPr>
          <a:lstStyle/>
          <a:p>
            <a:pPr marL="0" algn="just" rtl="0" eaLnBrk="1" latinLnBrk="0" hangingPunct="1">
              <a:spcBef>
                <a:spcPts val="0"/>
              </a:spcBef>
              <a:spcAft>
                <a:spcPts val="0"/>
              </a:spcAft>
            </a:pPr>
            <a:r>
              <a:rPr lang="es-CO" sz="2000" kern="1200" dirty="0">
                <a:solidFill>
                  <a:srgbClr val="000000"/>
                </a:solidFill>
                <a:effectLst/>
                <a:latin typeface="Calibri" panose="020F0502020204030204" pitchFamily="34" charset="0"/>
                <a:ea typeface="+mn-ea"/>
                <a:cs typeface="+mn-cs"/>
              </a:rPr>
              <a:t>Su recomendación será:</a:t>
            </a:r>
            <a:endParaRPr lang="es-419" sz="2400" dirty="0">
              <a:effectLst/>
            </a:endParaRPr>
          </a:p>
        </p:txBody>
      </p:sp>
      <p:sp>
        <p:nvSpPr>
          <p:cNvPr id="4" name="CuadroTexto 3"/>
          <p:cNvSpPr txBox="1"/>
          <p:nvPr/>
        </p:nvSpPr>
        <p:spPr>
          <a:xfrm>
            <a:off x="238562" y="160207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754326"/>
          </a:xfrm>
          <a:prstGeom prst="rect">
            <a:avLst/>
          </a:prstGeom>
          <a:noFill/>
        </p:spPr>
        <p:txBody>
          <a:bodyPr wrap="square" rtlCol="0">
            <a:spAutoFit/>
          </a:bodyPr>
          <a:lstStyle/>
          <a:p>
            <a:pPr algn="just"/>
            <a:r>
              <a:rPr lang="es-ES" dirty="0">
                <a:solidFill>
                  <a:srgbClr val="000000"/>
                </a:solidFill>
                <a:latin typeface="Calibri" panose="020F0502020204030204" pitchFamily="34" charset="0"/>
              </a:rPr>
              <a:t>a. Valorar el inventario con el método de valoración primero en entrar primero en salir.</a:t>
            </a:r>
          </a:p>
          <a:p>
            <a:pPr algn="just"/>
            <a:r>
              <a:rPr lang="es-ES" dirty="0">
                <a:solidFill>
                  <a:srgbClr val="000000"/>
                </a:solidFill>
                <a:latin typeface="Calibri" panose="020F0502020204030204" pitchFamily="34" charset="0"/>
              </a:rPr>
              <a:t>b. Utilizar el costo de la factura que envíe el almacenista indiferente de la fecha de compra. </a:t>
            </a:r>
          </a:p>
          <a:p>
            <a:pPr algn="just"/>
            <a:r>
              <a:rPr lang="es-ES" dirty="0">
                <a:solidFill>
                  <a:srgbClr val="000000"/>
                </a:solidFill>
                <a:latin typeface="Calibri" panose="020F0502020204030204" pitchFamily="34" charset="0"/>
              </a:rPr>
              <a:t>c. Valorar el inventario con el método último en entrar primero en salir.</a:t>
            </a:r>
          </a:p>
          <a:p>
            <a:pPr algn="just"/>
            <a:r>
              <a:rPr lang="es-ES" dirty="0">
                <a:solidFill>
                  <a:srgbClr val="000000"/>
                </a:solidFill>
                <a:latin typeface="Calibri" panose="020F0502020204030204" pitchFamily="34" charset="0"/>
              </a:rPr>
              <a:t>d. Utilizar el método del promedio ponderado.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t>c</a:t>
            </a:r>
            <a:endParaRPr lang="es-CO" sz="2000"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1602254"/>
            <a:ext cx="7495738" cy="1938992"/>
          </a:xfrm>
          <a:prstGeom prst="rect">
            <a:avLst/>
          </a:prstGeom>
          <a:noFill/>
        </p:spPr>
        <p:txBody>
          <a:bodyPr wrap="square" rtlCol="0">
            <a:spAutoFit/>
          </a:bodyPr>
          <a:lstStyle/>
          <a:p>
            <a:pPr algn="just"/>
            <a:r>
              <a:rPr lang="es-ES" sz="2000" dirty="0">
                <a:solidFill>
                  <a:srgbClr val="000000"/>
                </a:solidFill>
                <a:latin typeface="Calibri" panose="020F0502020204030204" pitchFamily="34" charset="0"/>
              </a:rPr>
              <a:t>El Gerente de  Alimentos Paquita  se pregunta si debe seguir con el mismo método de valoración de inventario, dado que la apreciación del peso en los dos últimos años ha sido muy alta por la crisis de Europa y Norte América,  por lo tanto le solicita a usted como asesor financiero un concepto sobre cuál método debe utilizar, o si debe continuar con el que está utilizando.</a:t>
            </a:r>
            <a:endParaRPr lang="es-419" sz="2400" dirty="0">
              <a:effectLst/>
            </a:endParaRPr>
          </a:p>
        </p:txBody>
      </p:sp>
    </p:spTree>
    <p:extLst>
      <p:ext uri="{BB962C8B-B14F-4D97-AF65-F5344CB8AC3E}">
        <p14:creationId xmlns:p14="http://schemas.microsoft.com/office/powerpoint/2010/main" val="184110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646331"/>
          </a:xfrm>
          <a:prstGeom prst="rect">
            <a:avLst/>
          </a:prstGeom>
          <a:noFill/>
        </p:spPr>
        <p:txBody>
          <a:bodyPr wrap="square" rtlCol="0">
            <a:spAutoFit/>
          </a:bodyPr>
          <a:lstStyle/>
          <a:p>
            <a:pPr marL="0" algn="just" rtl="0" eaLnBrk="1" latinLnBrk="0" hangingPunct="1">
              <a:spcBef>
                <a:spcPts val="0"/>
              </a:spcBef>
              <a:spcAft>
                <a:spcPts val="0"/>
              </a:spcAft>
            </a:pPr>
            <a:r>
              <a:rPr lang="es-CO" sz="1800" kern="1200" dirty="0">
                <a:solidFill>
                  <a:srgbClr val="000000"/>
                </a:solidFill>
                <a:effectLst/>
                <a:latin typeface="Calibri" panose="020F0502020204030204" pitchFamily="34" charset="0"/>
                <a:ea typeface="+mn-ea"/>
                <a:cs typeface="+mn-cs"/>
              </a:rPr>
              <a:t>Usted como asesor financiero, le hace al Gerente de Alimentos Paquita la siguiente recomendación:</a:t>
            </a:r>
            <a:endParaRPr lang="es-419" sz="2000" dirty="0">
              <a:effectLst/>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a</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
        <p:nvSpPr>
          <p:cNvPr id="7" name="Rectángulo 6">
            <a:extLst>
              <a:ext uri="{FF2B5EF4-FFF2-40B4-BE49-F238E27FC236}">
                <a16:creationId xmlns:a16="http://schemas.microsoft.com/office/drawing/2014/main" id="{4092B206-F2D1-4B1A-9E44-89081B3E7D2E}"/>
              </a:ext>
            </a:extLst>
          </p:cNvPr>
          <p:cNvSpPr/>
          <p:nvPr/>
        </p:nvSpPr>
        <p:spPr>
          <a:xfrm>
            <a:off x="252779" y="2206327"/>
            <a:ext cx="7310606" cy="2712281"/>
          </a:xfrm>
          <a:prstGeom prst="rect">
            <a:avLst/>
          </a:prstGeom>
        </p:spPr>
        <p:txBody>
          <a:bodyPr wrap="square">
            <a:spAutoFit/>
          </a:bodyPr>
          <a:lstStyle/>
          <a:p>
            <a:pPr algn="just">
              <a:lnSpc>
                <a:spcPct val="107000"/>
              </a:lnSpc>
              <a:spcAft>
                <a:spcPts val="0"/>
              </a:spcAft>
            </a:pPr>
            <a:r>
              <a:rPr lang="es-CO" sz="2000" dirty="0">
                <a:solidFill>
                  <a:srgbClr val="000000"/>
                </a:solidFill>
                <a:latin typeface="Calibri" panose="020F0502020204030204" pitchFamily="34" charset="0"/>
              </a:rPr>
              <a:t>a. Utilizar el método de valoración primero en entrar primero en salir.</a:t>
            </a:r>
          </a:p>
          <a:p>
            <a:pPr algn="just">
              <a:lnSpc>
                <a:spcPct val="107000"/>
              </a:lnSpc>
              <a:spcAft>
                <a:spcPts val="0"/>
              </a:spcAft>
            </a:pPr>
            <a:r>
              <a:rPr lang="es-CO" sz="2000" dirty="0">
                <a:solidFill>
                  <a:srgbClr val="000000"/>
                </a:solidFill>
                <a:latin typeface="Calibri" panose="020F0502020204030204" pitchFamily="34" charset="0"/>
              </a:rPr>
              <a:t>b. Utilizar costo de factura del almacenista indiferente de la fecha de compra. </a:t>
            </a:r>
          </a:p>
          <a:p>
            <a:pPr algn="just">
              <a:lnSpc>
                <a:spcPct val="107000"/>
              </a:lnSpc>
              <a:spcAft>
                <a:spcPts val="0"/>
              </a:spcAft>
            </a:pPr>
            <a:r>
              <a:rPr lang="es-CO" sz="2000" dirty="0">
                <a:solidFill>
                  <a:srgbClr val="000000"/>
                </a:solidFill>
                <a:latin typeface="Calibri" panose="020F0502020204030204" pitchFamily="34" charset="0"/>
              </a:rPr>
              <a:t>c. Valorizar el inventario con el método último en entrar primero en salir.</a:t>
            </a:r>
          </a:p>
          <a:p>
            <a:pPr algn="just">
              <a:lnSpc>
                <a:spcPct val="107000"/>
              </a:lnSpc>
              <a:spcAft>
                <a:spcPts val="0"/>
              </a:spcAft>
            </a:pPr>
            <a:r>
              <a:rPr lang="es-CO" sz="2000" dirty="0">
                <a:solidFill>
                  <a:srgbClr val="000000"/>
                </a:solidFill>
                <a:latin typeface="Calibri" panose="020F0502020204030204" pitchFamily="34" charset="0"/>
              </a:rPr>
              <a:t>d. Valorizar con el método del promedio ponderado será lo más adecuado.</a:t>
            </a:r>
          </a:p>
        </p:txBody>
      </p:sp>
    </p:spTree>
    <p:extLst>
      <p:ext uri="{BB962C8B-B14F-4D97-AF65-F5344CB8AC3E}">
        <p14:creationId xmlns:p14="http://schemas.microsoft.com/office/powerpoint/2010/main" val="382037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3785652"/>
          </a:xfrm>
          <a:prstGeom prst="rect">
            <a:avLst/>
          </a:prstGeom>
          <a:noFill/>
        </p:spPr>
        <p:txBody>
          <a:bodyPr wrap="square" rtlCol="0">
            <a:spAutoFit/>
          </a:bodyPr>
          <a:lstStyle/>
          <a:p>
            <a:pPr algn="just"/>
            <a:r>
              <a:rPr lang="es-ES" sz="1600" dirty="0">
                <a:solidFill>
                  <a:srgbClr val="000000"/>
                </a:solidFill>
                <a:latin typeface="Calibri" panose="020F0502020204030204" pitchFamily="34" charset="0"/>
              </a:rPr>
              <a:t>El Director financiero de la empresa de pinturas Selectas S.A. se encuentra muy preocupado porque no ha encontrado el costo de los productos en proceso, del proceso de fabricación uno para la elaboración de la pintura,  entre  todos los informes que recibió en el mes de febrero, en el cual consumió las siguientes cantidades: </a:t>
            </a:r>
          </a:p>
          <a:p>
            <a:pPr algn="just"/>
            <a:r>
              <a:rPr lang="es-ES" sz="1600" dirty="0">
                <a:solidFill>
                  <a:srgbClr val="000000"/>
                </a:solidFill>
                <a:latin typeface="Calibri" panose="020F0502020204030204" pitchFamily="34" charset="0"/>
              </a:rPr>
              <a:t>Materia prima directa   987.600</a:t>
            </a:r>
          </a:p>
          <a:p>
            <a:pPr algn="just"/>
            <a:r>
              <a:rPr lang="es-ES" sz="1600" dirty="0">
                <a:solidFill>
                  <a:srgbClr val="000000"/>
                </a:solidFill>
                <a:latin typeface="Calibri" panose="020F0502020204030204" pitchFamily="34" charset="0"/>
              </a:rPr>
              <a:t>Mano de obra directa    535.680   </a:t>
            </a:r>
          </a:p>
          <a:p>
            <a:pPr algn="just"/>
            <a:r>
              <a:rPr lang="es-ES" sz="1600" dirty="0">
                <a:solidFill>
                  <a:srgbClr val="000000"/>
                </a:solidFill>
                <a:latin typeface="Calibri" panose="020F0502020204030204" pitchFamily="34" charset="0"/>
              </a:rPr>
              <a:t>Costos indirectos           125.260               </a:t>
            </a:r>
          </a:p>
          <a:p>
            <a:pPr algn="just"/>
            <a:r>
              <a:rPr lang="es-ES" sz="1600" dirty="0">
                <a:solidFill>
                  <a:srgbClr val="000000"/>
                </a:solidFill>
                <a:latin typeface="Calibri" panose="020F0502020204030204" pitchFamily="34" charset="0"/>
              </a:rPr>
              <a:t>La compañía termina y trasfiere en el mes 35.000 litros de pintura del proceso uno al dos, quedando un  inventario final de productos en proceso de 3.500 litros con el siguiente grado de avance</a:t>
            </a:r>
          </a:p>
          <a:p>
            <a:pPr algn="just"/>
            <a:r>
              <a:rPr lang="es-ES" sz="1600" dirty="0">
                <a:solidFill>
                  <a:srgbClr val="000000"/>
                </a:solidFill>
                <a:latin typeface="Calibri" panose="020F0502020204030204" pitchFamily="34" charset="0"/>
              </a:rPr>
              <a:t>Materia prima       100%</a:t>
            </a:r>
          </a:p>
          <a:p>
            <a:pPr algn="just"/>
            <a:r>
              <a:rPr lang="es-ES" sz="1600" dirty="0">
                <a:solidFill>
                  <a:srgbClr val="000000"/>
                </a:solidFill>
                <a:latin typeface="Calibri" panose="020F0502020204030204" pitchFamily="34" charset="0"/>
              </a:rPr>
              <a:t>Mano de obra         70%</a:t>
            </a:r>
          </a:p>
          <a:p>
            <a:pPr algn="just"/>
            <a:r>
              <a:rPr lang="es-ES" sz="1600" dirty="0">
                <a:solidFill>
                  <a:srgbClr val="000000"/>
                </a:solidFill>
                <a:latin typeface="Calibri" panose="020F0502020204030204" pitchFamily="34" charset="0"/>
              </a:rPr>
              <a:t>Costos indirectos    70%       </a:t>
            </a:r>
          </a:p>
          <a:p>
            <a:pPr algn="just"/>
            <a:r>
              <a:rPr lang="es-ES" sz="1600" dirty="0">
                <a:solidFill>
                  <a:srgbClr val="000000"/>
                </a:solidFill>
                <a:latin typeface="Calibri" panose="020F0502020204030204" pitchFamily="34" charset="0"/>
              </a:rPr>
              <a:t>El Director Financiero le pregunta a Ud., como asistente de costos cual es el valor del inventario de productos en proceso del proceso uno.</a:t>
            </a:r>
          </a:p>
        </p:txBody>
      </p:sp>
    </p:spTree>
    <p:extLst>
      <p:ext uri="{BB962C8B-B14F-4D97-AF65-F5344CB8AC3E}">
        <p14:creationId xmlns:p14="http://schemas.microsoft.com/office/powerpoint/2010/main" val="20179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329334"/>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954104"/>
            <a:ext cx="7590988" cy="707886"/>
          </a:xfrm>
          <a:prstGeom prst="rect">
            <a:avLst/>
          </a:prstGeom>
          <a:noFill/>
        </p:spPr>
        <p:txBody>
          <a:bodyPr wrap="square" rtlCol="0">
            <a:spAutoFit/>
          </a:bodyPr>
          <a:lstStyle/>
          <a:p>
            <a:pPr algn="just"/>
            <a:r>
              <a:rPr lang="es-ES" sz="2000" dirty="0"/>
              <a:t>Usted como asistente de costos informará que el valor del inventario de productos en proceso del proceso uno es de:</a:t>
            </a:r>
            <a:endParaRPr lang="es-CO" sz="2000" dirty="0"/>
          </a:p>
        </p:txBody>
      </p:sp>
      <p:sp>
        <p:nvSpPr>
          <p:cNvPr id="4" name="CuadroTexto 3"/>
          <p:cNvSpPr txBox="1"/>
          <p:nvPr/>
        </p:nvSpPr>
        <p:spPr>
          <a:xfrm>
            <a:off x="238562" y="198820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571750"/>
            <a:ext cx="2440843" cy="1323439"/>
          </a:xfrm>
          <a:prstGeom prst="rect">
            <a:avLst/>
          </a:prstGeom>
          <a:noFill/>
        </p:spPr>
        <p:txBody>
          <a:bodyPr wrap="square" rtlCol="0">
            <a:spAutoFit/>
          </a:bodyPr>
          <a:lstStyle/>
          <a:p>
            <a:pPr algn="just"/>
            <a:r>
              <a:rPr lang="es-CO" sz="2000">
                <a:solidFill>
                  <a:srgbClr val="000000"/>
                </a:solidFill>
                <a:latin typeface="Calibri" panose="020F0502020204030204" pitchFamily="34" charset="0"/>
              </a:rPr>
              <a:t>a. $ 117.165.</a:t>
            </a:r>
          </a:p>
          <a:p>
            <a:pPr algn="just"/>
            <a:r>
              <a:rPr lang="es-CO" sz="2000">
                <a:solidFill>
                  <a:srgbClr val="000000"/>
                </a:solidFill>
                <a:latin typeface="Calibri" panose="020F0502020204030204" pitchFamily="34" charset="0"/>
              </a:rPr>
              <a:t>b. $ 133.021.</a:t>
            </a:r>
          </a:p>
          <a:p>
            <a:pPr algn="just"/>
            <a:r>
              <a:rPr lang="es-CO" sz="2000">
                <a:solidFill>
                  <a:srgbClr val="000000"/>
                </a:solidFill>
                <a:latin typeface="Calibri" panose="020F0502020204030204" pitchFamily="34" charset="0"/>
              </a:rPr>
              <a:t>c. $ 125.260.</a:t>
            </a:r>
          </a:p>
          <a:p>
            <a:pPr algn="just"/>
            <a:r>
              <a:rPr lang="es-CO" sz="2000">
                <a:solidFill>
                  <a:srgbClr val="000000"/>
                </a:solidFill>
                <a:latin typeface="Calibri" panose="020F0502020204030204" pitchFamily="34" charset="0"/>
              </a:rPr>
              <a:t>d. $ 89.782.</a:t>
            </a:r>
            <a:endParaRPr lang="es-CO" sz="2000" dirty="0">
              <a:solidFill>
                <a:srgbClr val="000000"/>
              </a:solidFill>
              <a:latin typeface="Calibri" panose="020F0502020204030204" pitchFamily="34" charset="0"/>
            </a:endParaRP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134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214</TotalTime>
  <Words>951</Words>
  <Application>Microsoft Office PowerPoint</Application>
  <PresentationFormat>Presentación en pantalla (16:9)</PresentationFormat>
  <Paragraphs>67</Paragraphs>
  <Slides>14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38</cp:revision>
  <dcterms:created xsi:type="dcterms:W3CDTF">2018-10-16T22:27:03Z</dcterms:created>
  <dcterms:modified xsi:type="dcterms:W3CDTF">2022-01-11T17:15:07Z</dcterms:modified>
</cp:coreProperties>
</file>