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60" r:id="rId2"/>
    <p:sldId id="258" r:id="rId3"/>
    <p:sldId id="262" r:id="rId4"/>
    <p:sldId id="273" r:id="rId5"/>
    <p:sldId id="263" r:id="rId6"/>
    <p:sldId id="274" r:id="rId7"/>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9F9FF4-8B56-4575-B4E3-F5836750124E}" type="datetimeFigureOut">
              <a:rPr lang="es-CO" smtClean="0"/>
              <a:t>11/01/2022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253113-C070-4BEA-98CA-43AFA6E7B97D}" type="slidenum">
              <a:rPr lang="es-CO" smtClean="0"/>
              <a:t>‹Nº›</a:t>
            </a:fld>
            <a:endParaRPr lang="es-CO"/>
          </a:p>
        </p:txBody>
      </p:sp>
    </p:spTree>
    <p:extLst>
      <p:ext uri="{BB962C8B-B14F-4D97-AF65-F5344CB8AC3E}">
        <p14:creationId xmlns:p14="http://schemas.microsoft.com/office/powerpoint/2010/main" val="1055326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8B253113-C070-4BEA-98CA-43AFA6E7B97D}" type="slidenum">
              <a:rPr lang="es-CO" smtClean="0"/>
              <a:t>4</a:t>
            </a:fld>
            <a:endParaRPr lang="es-CO"/>
          </a:p>
        </p:txBody>
      </p:sp>
    </p:spTree>
    <p:extLst>
      <p:ext uri="{BB962C8B-B14F-4D97-AF65-F5344CB8AC3E}">
        <p14:creationId xmlns:p14="http://schemas.microsoft.com/office/powerpoint/2010/main" val="231971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11/01/2022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11/01/2022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11/01/2022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11/01/2022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506689"/>
            <a:ext cx="4616694" cy="954107"/>
          </a:xfrm>
          <a:prstGeom prst="rect">
            <a:avLst/>
          </a:prstGeom>
          <a:noFill/>
        </p:spPr>
        <p:txBody>
          <a:bodyPr wrap="square" rtlCol="0">
            <a:spAutoFit/>
          </a:bodyPr>
          <a:lstStyle/>
          <a:p>
            <a:pPr algn="r"/>
            <a:r>
              <a:rPr lang="es-ES" sz="2800" b="1" dirty="0">
                <a:solidFill>
                  <a:schemeClr val="bg1"/>
                </a:solidFill>
              </a:rPr>
              <a:t>Comunicaciones del Marketing y Publicidad</a:t>
            </a:r>
          </a:p>
        </p:txBody>
      </p:sp>
      <p:pic>
        <p:nvPicPr>
          <p:cNvPr id="4" name="Imagen 3">
            <a:extLst>
              <a:ext uri="{FF2B5EF4-FFF2-40B4-BE49-F238E27FC236}">
                <a16:creationId xmlns:a16="http://schemas.microsoft.com/office/drawing/2014/main" id="{F0006241-10FC-40F2-9617-32C7342093F1}"/>
              </a:ext>
            </a:extLst>
          </p:cNvPr>
          <p:cNvPicPr>
            <a:picLocks noChangeAspect="1"/>
          </p:cNvPicPr>
          <p:nvPr/>
        </p:nvPicPr>
        <p:blipFill>
          <a:blip r:embed="rId3"/>
          <a:stretch>
            <a:fillRect/>
          </a:stretch>
        </p:blipFill>
        <p:spPr>
          <a:xfrm>
            <a:off x="5962310" y="401741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11F19C8B-8BBE-440E-9E6F-ED6A66CAAA66}"/>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a:t>
            </a:r>
            <a:r>
              <a:rPr lang="es-ES" sz="2400" b="1" dirty="0" err="1"/>
              <a:t>problémica</a:t>
            </a:r>
            <a:endParaRPr lang="es-ES" sz="2400" b="1" dirty="0"/>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3"/>
          <a:stretch>
            <a:fillRect/>
          </a:stretch>
        </p:blipFill>
        <p:spPr>
          <a:xfrm>
            <a:off x="8105422" y="4670229"/>
            <a:ext cx="959556" cy="339611"/>
          </a:xfrm>
          <a:prstGeom prst="rect">
            <a:avLst/>
          </a:prstGeom>
        </p:spPr>
      </p:pic>
      <p:sp>
        <p:nvSpPr>
          <p:cNvPr id="6" name="CuadroTexto 5"/>
          <p:cNvSpPr txBox="1"/>
          <p:nvPr/>
        </p:nvSpPr>
        <p:spPr>
          <a:xfrm>
            <a:off x="238562" y="727302"/>
            <a:ext cx="7685426" cy="1569660"/>
          </a:xfrm>
          <a:prstGeom prst="rect">
            <a:avLst/>
          </a:prstGeom>
          <a:noFill/>
        </p:spPr>
        <p:txBody>
          <a:bodyPr wrap="square" rtlCol="0">
            <a:spAutoFit/>
          </a:bodyPr>
          <a:lstStyle/>
          <a:p>
            <a:pPr algn="just"/>
            <a:r>
              <a:rPr lang="es-ES" sz="1600" dirty="0"/>
              <a:t>La marca H&amp;M hace un tiempo dejó la foto del niño que acompaña a esta pregunta (gráfico 1). Los internautas empezaron a protestar inmediatamente vieron la fotografía y llamaron a hacer un boicot a la marca a nivel internacional. Poco tiempo después la marca salió a disculparse y quitó la fotografía de la web. Sin embargo, el daño ya estaba hecho y el efecto de la mala reputación online de la marca persiguió a la compañía por meses. Aún hoy es una foto controversial y genera malestar en varios públicos.</a:t>
            </a:r>
            <a:endParaRPr lang="es-CO" sz="1600" dirty="0"/>
          </a:p>
        </p:txBody>
      </p:sp>
      <p:pic>
        <p:nvPicPr>
          <p:cNvPr id="7" name="Imagen 6" descr="Resultado de imagen para publicidad controversial">
            <a:extLst>
              <a:ext uri="{FF2B5EF4-FFF2-40B4-BE49-F238E27FC236}">
                <a16:creationId xmlns:a16="http://schemas.microsoft.com/office/drawing/2014/main" id="{7B9DB853-8959-4294-9919-048553DB09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964" y="2847975"/>
            <a:ext cx="2975958" cy="1708776"/>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C57C750A-24D9-49B3-8A7B-9A4799F7A337}"/>
              </a:ext>
            </a:extLst>
          </p:cNvPr>
          <p:cNvPicPr>
            <a:picLocks noChangeAspect="1"/>
          </p:cNvPicPr>
          <p:nvPr/>
        </p:nvPicPr>
        <p:blipFill rotWithShape="1">
          <a:blip r:embed="rId5"/>
          <a:srcRect l="41000" t="58601" r="28249" b="23167"/>
          <a:stretch/>
        </p:blipFill>
        <p:spPr>
          <a:xfrm>
            <a:off x="3923488" y="2981324"/>
            <a:ext cx="4000500" cy="1333501"/>
          </a:xfrm>
          <a:prstGeom prst="rect">
            <a:avLst/>
          </a:prstGeom>
        </p:spPr>
      </p:pic>
      <p:sp>
        <p:nvSpPr>
          <p:cNvPr id="9" name="CuadroTexto 7">
            <a:extLst>
              <a:ext uri="{FF2B5EF4-FFF2-40B4-BE49-F238E27FC236}">
                <a16:creationId xmlns:a16="http://schemas.microsoft.com/office/drawing/2014/main" id="{A8517D2F-A2F3-474E-A84A-014AFF8ADCB3}"/>
              </a:ext>
            </a:extLst>
          </p:cNvPr>
          <p:cNvSpPr txBox="1"/>
          <p:nvPr/>
        </p:nvSpPr>
        <p:spPr>
          <a:xfrm>
            <a:off x="976089" y="2382208"/>
            <a:ext cx="981075" cy="29527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s-CO" sz="1200" dirty="0">
                <a:latin typeface="Century Gothic" panose="020B0502020202020204" pitchFamily="34" charset="0"/>
              </a:rPr>
              <a:t>Gráfico 1</a:t>
            </a:r>
          </a:p>
        </p:txBody>
      </p:sp>
      <p:sp>
        <p:nvSpPr>
          <p:cNvPr id="10" name="CuadroTexto 5">
            <a:extLst>
              <a:ext uri="{FF2B5EF4-FFF2-40B4-BE49-F238E27FC236}">
                <a16:creationId xmlns:a16="http://schemas.microsoft.com/office/drawing/2014/main" id="{8783B2DC-BB70-4990-81F2-7EB512E6B74C}"/>
              </a:ext>
            </a:extLst>
          </p:cNvPr>
          <p:cNvSpPr txBox="1"/>
          <p:nvPr/>
        </p:nvSpPr>
        <p:spPr>
          <a:xfrm>
            <a:off x="5838013" y="2382208"/>
            <a:ext cx="981075" cy="29527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s-CO" sz="1200">
                <a:latin typeface="Century Gothic" panose="020B0502020202020204" pitchFamily="34" charset="0"/>
              </a:rPr>
              <a:t>Gráfico</a:t>
            </a:r>
            <a:r>
              <a:rPr lang="es-CO" sz="1200" baseline="0">
                <a:latin typeface="Century Gothic" panose="020B0502020202020204" pitchFamily="34" charset="0"/>
              </a:rPr>
              <a:t> 2</a:t>
            </a:r>
            <a:endParaRPr lang="es-CO" sz="1200">
              <a:latin typeface="Century Gothic" panose="020B0502020202020204" pitchFamily="34" charset="0"/>
            </a:endParaRPr>
          </a:p>
        </p:txBody>
      </p:sp>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640180"/>
            <a:ext cx="7590988" cy="923330"/>
          </a:xfrm>
          <a:prstGeom prst="rect">
            <a:avLst/>
          </a:prstGeom>
          <a:noFill/>
        </p:spPr>
        <p:txBody>
          <a:bodyPr wrap="square" rtlCol="0">
            <a:spAutoFit/>
          </a:bodyPr>
          <a:lstStyle/>
          <a:p>
            <a:pPr algn="just"/>
            <a:r>
              <a:rPr lang="es-ES" dirty="0"/>
              <a:t>De acuerdo con el gráfico 1 y teniendo en cuenta el proceso de comunicación presente en el gráfico 2, le han solicitado que, como consultor experto en marketing, indique en dónde cree que se pudo presentar el problema:</a:t>
            </a:r>
            <a:endParaRPr lang="es-CO" dirty="0"/>
          </a:p>
        </p:txBody>
      </p:sp>
      <p:sp>
        <p:nvSpPr>
          <p:cNvPr id="4" name="CuadroTexto 3"/>
          <p:cNvSpPr txBox="1"/>
          <p:nvPr/>
        </p:nvSpPr>
        <p:spPr>
          <a:xfrm>
            <a:off x="238562" y="1563510"/>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1" y="2106097"/>
            <a:ext cx="7746489" cy="2800767"/>
          </a:xfrm>
          <a:prstGeom prst="rect">
            <a:avLst/>
          </a:prstGeom>
          <a:noFill/>
        </p:spPr>
        <p:txBody>
          <a:bodyPr wrap="square" rtlCol="0">
            <a:spAutoFit/>
          </a:bodyPr>
          <a:lstStyle/>
          <a:p>
            <a:pPr algn="just"/>
            <a:r>
              <a:rPr lang="es-ES" sz="1600" dirty="0"/>
              <a:t>a. Ruido, ya que la gran cantidad de interpretaciones en internet genera una cantidad de ruido para los consumidores, que pronto lo identificaron como un mensaje racista al ver la piel del niño y la prenda.</a:t>
            </a:r>
          </a:p>
          <a:p>
            <a:pPr algn="just"/>
            <a:r>
              <a:rPr lang="es-ES" sz="1600" dirty="0"/>
              <a:t>b. Emisor, ya que la marca no se dio cuenta del tipo de clientes al que iba dirigido el mensaje, ni si este tipo de publicidad estaba de acuerdo con su valores de marca y erróneamente lo lanzó.</a:t>
            </a:r>
          </a:p>
          <a:p>
            <a:pPr algn="just"/>
            <a:r>
              <a:rPr lang="es-ES" sz="1600" dirty="0"/>
              <a:t>c. Codificación, ya que el mensaje se organizó de tal manera que </a:t>
            </a:r>
            <a:r>
              <a:rPr lang="es-ES" sz="1600" dirty="0" err="1"/>
              <a:t>coincidencialmente</a:t>
            </a:r>
            <a:r>
              <a:rPr lang="es-ES" sz="1600" dirty="0"/>
              <a:t> saliera en la publicidad un niño con una prenda que podría generar una interpretación racista.</a:t>
            </a:r>
          </a:p>
          <a:p>
            <a:pPr algn="just"/>
            <a:r>
              <a:rPr lang="es-ES" sz="1600" dirty="0"/>
              <a:t>d. Decodificación del mensaje por parte del consumidor, ya que varios de los internautas lo interpretaron como un mensaje racista y la compañía al lanzar la publicidad no fue consciente de esa posibilidad.</a:t>
            </a:r>
          </a:p>
        </p:txBody>
      </p:sp>
      <p:sp>
        <p:nvSpPr>
          <p:cNvPr id="6" name="Rectángulo 5"/>
          <p:cNvSpPr/>
          <p:nvPr/>
        </p:nvSpPr>
        <p:spPr>
          <a:xfrm>
            <a:off x="7655441" y="4670229"/>
            <a:ext cx="440273" cy="47327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d</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402919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TotalTime>
  <Words>403</Words>
  <Application>Microsoft Office PowerPoint</Application>
  <PresentationFormat>Presentación en pantalla (16:9)</PresentationFormat>
  <Paragraphs>22</Paragraphs>
  <Slides>6</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6</vt:i4>
      </vt:variant>
    </vt:vector>
  </HeadingPairs>
  <TitlesOfParts>
    <vt:vector size="10" baseType="lpstr">
      <vt:lpstr>Arial</vt:lpstr>
      <vt:lpstr>Calibri</vt:lpstr>
      <vt:lpstr>Century Gothic</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36</cp:revision>
  <dcterms:created xsi:type="dcterms:W3CDTF">2018-10-16T22:27:03Z</dcterms:created>
  <dcterms:modified xsi:type="dcterms:W3CDTF">2022-01-11T17:14:27Z</dcterms:modified>
</cp:coreProperties>
</file>