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Comunicación Integrada de Marketing</a:t>
            </a:r>
            <a:endParaRPr lang="es-ES" sz="2400" dirty="0">
              <a:solidFill>
                <a:schemeClr val="bg1"/>
              </a:solidFill>
            </a:endParaRPr>
          </a:p>
        </p:txBody>
      </p:sp>
      <p:pic>
        <p:nvPicPr>
          <p:cNvPr id="7" name="Imagen 6">
            <a:extLst>
              <a:ext uri="{FF2B5EF4-FFF2-40B4-BE49-F238E27FC236}">
                <a16:creationId xmlns:a16="http://schemas.microsoft.com/office/drawing/2014/main" id="{65F353E5-00D2-45A5-B21B-606884413736}"/>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863590"/>
            <a:ext cx="7590988" cy="3416320"/>
          </a:xfrm>
          <a:prstGeom prst="rect">
            <a:avLst/>
          </a:prstGeom>
          <a:noFill/>
        </p:spPr>
        <p:txBody>
          <a:bodyPr wrap="square" rtlCol="0">
            <a:spAutoFit/>
          </a:bodyPr>
          <a:lstStyle/>
          <a:p>
            <a:pPr algn="just"/>
            <a:r>
              <a:rPr lang="es-ES" sz="2400" dirty="0"/>
              <a:t>La empresa en la cual usted trabaja como director de mercadeo y comunicación debe invertir dinero en publicidad nacional y local, la investigación de mercados indica que su público objetivo puede ser alcanzado óptimamente con medios impresos, especialmente con publicidad en revistas. Su función es reconocer las ventajas y desventajas de este medio para tomar la mejor decisión en la inversión del presupuesto, teniendo en cuenta las características técnicas del producto que comercializan.</a:t>
            </a:r>
            <a:endParaRPr lang="es-CO" sz="2400" dirty="0"/>
          </a:p>
        </p:txBody>
      </p:sp>
      <p:pic>
        <p:nvPicPr>
          <p:cNvPr id="5" name="Imagen 4">
            <a:extLst>
              <a:ext uri="{FF2B5EF4-FFF2-40B4-BE49-F238E27FC236}">
                <a16:creationId xmlns:a16="http://schemas.microsoft.com/office/drawing/2014/main" id="{9A9C33F1-B566-47E9-A131-89114868E4E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214" y="562374"/>
            <a:ext cx="7590988" cy="646331"/>
          </a:xfrm>
          <a:prstGeom prst="rect">
            <a:avLst/>
          </a:prstGeom>
          <a:noFill/>
        </p:spPr>
        <p:txBody>
          <a:bodyPr wrap="square" rtlCol="0">
            <a:spAutoFit/>
          </a:bodyPr>
          <a:lstStyle/>
          <a:p>
            <a:pPr lvl="0"/>
            <a:r>
              <a:rPr lang="es-ES" dirty="0"/>
              <a:t>Dentro del análisis de ventajas y desventajas del medio usted tendría en cuenta:</a:t>
            </a:r>
            <a:endParaRPr lang="es-CO" dirty="0"/>
          </a:p>
        </p:txBody>
      </p:sp>
      <p:sp>
        <p:nvSpPr>
          <p:cNvPr id="4" name="CuadroTexto 3"/>
          <p:cNvSpPr txBox="1"/>
          <p:nvPr/>
        </p:nvSpPr>
        <p:spPr>
          <a:xfrm>
            <a:off x="238562" y="105956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1384262"/>
            <a:ext cx="7857501" cy="3539430"/>
          </a:xfrm>
          <a:prstGeom prst="rect">
            <a:avLst/>
          </a:prstGeom>
          <a:noFill/>
        </p:spPr>
        <p:txBody>
          <a:bodyPr wrap="square" rtlCol="0">
            <a:spAutoFit/>
          </a:bodyPr>
          <a:lstStyle/>
          <a:p>
            <a:pPr algn="just"/>
            <a:r>
              <a:rPr lang="es-CO" sz="1600" dirty="0"/>
              <a:t>a. Las revistas permiten segmentar la audiencia objetivo según sus gustos, preferencias y opiniones; la calidad del papel y de impresión permiten identificar detalles físicos del producto; el mensaje tendrá mayor vigencia en el tiempo comparado con un aviso de periódico.</a:t>
            </a:r>
          </a:p>
          <a:p>
            <a:pPr algn="just"/>
            <a:r>
              <a:rPr lang="es-CO" sz="1600" dirty="0"/>
              <a:t>b. Las revistas permiten entregar más información racional que el periódico, pues quien adquiere una revista invierte más tiempo en leer publicidad. De igual forma, el rating de una revista es mayor que la de un periódico o una valla.</a:t>
            </a:r>
          </a:p>
          <a:p>
            <a:pPr algn="just"/>
            <a:r>
              <a:rPr lang="es-CO" sz="1600" dirty="0"/>
              <a:t>c. Las revistas no permiten una segmentación adecuada ya que cualquier tipo de persona tiene acceso a las publicaciones en un centro de expendio. La revista permite a la marca desarrollar formatos creativos innovadores, lo cual es una ventaja frente al periódico y las vallas los cuales tienen siempre formatos estándares que generan credibilidad.</a:t>
            </a:r>
          </a:p>
          <a:p>
            <a:pPr algn="just"/>
            <a:r>
              <a:rPr lang="es-CO" sz="1600" dirty="0"/>
              <a:t>d.   La </a:t>
            </a:r>
            <a:r>
              <a:rPr lang="es-CO" sz="1600" dirty="0" err="1"/>
              <a:t>lecturabilidad</a:t>
            </a:r>
            <a:r>
              <a:rPr lang="es-CO" sz="1600" dirty="0"/>
              <a:t> de una revista se mide únicamente en ediciones de circulación nacional ya que este indica el porcentaje de colombianos que compran el producto comparado con el 100% de los habitantes del país.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F8C50F25-ED98-44C2-AAD7-0EE5EE0DB1B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La empresa en la cual usted trabaja como director de mercadeo y comunicación debe invertir dinero en comunicación integrada de marketing, el estudio de mercados indica realizar en primer lugar una campaña ATL (</a:t>
            </a:r>
            <a:r>
              <a:rPr lang="es-ES" sz="2400" dirty="0" err="1"/>
              <a:t>Above</a:t>
            </a:r>
            <a:r>
              <a:rPr lang="es-ES" sz="2400" dirty="0"/>
              <a:t> </a:t>
            </a:r>
            <a:r>
              <a:rPr lang="es-ES" sz="2400" dirty="0" err="1"/>
              <a:t>the</a:t>
            </a:r>
            <a:r>
              <a:rPr lang="es-ES" sz="2400" dirty="0"/>
              <a:t> line).</a:t>
            </a:r>
            <a:endParaRPr lang="es-CO" sz="2400" dirty="0"/>
          </a:p>
        </p:txBody>
      </p:sp>
      <p:pic>
        <p:nvPicPr>
          <p:cNvPr id="5" name="Imagen 4">
            <a:extLst>
              <a:ext uri="{FF2B5EF4-FFF2-40B4-BE49-F238E27FC236}">
                <a16:creationId xmlns:a16="http://schemas.microsoft.com/office/drawing/2014/main" id="{F71BB715-81F4-4B05-BF4C-DF85A2CD3FC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491489"/>
            <a:ext cx="7590988" cy="1200329"/>
          </a:xfrm>
          <a:prstGeom prst="rect">
            <a:avLst/>
          </a:prstGeom>
          <a:noFill/>
        </p:spPr>
        <p:txBody>
          <a:bodyPr wrap="square" rtlCol="0">
            <a:spAutoFit/>
          </a:bodyPr>
          <a:lstStyle/>
          <a:p>
            <a:pPr algn="just"/>
            <a:r>
              <a:rPr lang="es-ES" sz="2400" dirty="0"/>
              <a:t>Según sus conocimientos en comunicación integrada de marketing, en cuál de las siguientes actividades se debe invertir el presupuesto:</a:t>
            </a:r>
            <a:endParaRPr lang="es-CO" sz="2400" dirty="0"/>
          </a:p>
        </p:txBody>
      </p:sp>
      <p:sp>
        <p:nvSpPr>
          <p:cNvPr id="4" name="CuadroTexto 3"/>
          <p:cNvSpPr txBox="1"/>
          <p:nvPr/>
        </p:nvSpPr>
        <p:spPr>
          <a:xfrm>
            <a:off x="238562" y="178294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323906" y="2305108"/>
            <a:ext cx="7590988" cy="2246769"/>
          </a:xfrm>
          <a:prstGeom prst="rect">
            <a:avLst/>
          </a:prstGeom>
          <a:noFill/>
        </p:spPr>
        <p:txBody>
          <a:bodyPr wrap="square" rtlCol="0">
            <a:spAutoFit/>
          </a:bodyPr>
          <a:lstStyle/>
          <a:p>
            <a:pPr algn="just"/>
            <a:r>
              <a:rPr lang="es-ES" sz="2000" dirty="0"/>
              <a:t>a. Patrocinios de uniformes en equipos deportivos donde se resalte la marca.</a:t>
            </a:r>
          </a:p>
          <a:p>
            <a:pPr algn="just"/>
            <a:r>
              <a:rPr lang="es-ES" sz="2000" dirty="0"/>
              <a:t>b. Comunicados de prensa para salir en medios de comunicación masiva sin pagar por el mensaje.</a:t>
            </a:r>
          </a:p>
          <a:p>
            <a:pPr algn="just"/>
            <a:r>
              <a:rPr lang="es-ES" sz="2000" dirty="0"/>
              <a:t>c. Avisos publicitarios en revistas y cuñas en programas radiales.</a:t>
            </a:r>
          </a:p>
          <a:p>
            <a:pPr algn="just"/>
            <a:r>
              <a:rPr lang="es-ES" sz="2000" dirty="0"/>
              <a:t>d. Capacitación a la fuerza de ventas entendiendo la importancia de conocer el producto.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CE7ABCAA-82DE-42A4-87FA-23D83933A28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7C65E-34B4-4C0E-B775-0822B91A064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DB44A2FC-AA4C-479B-B149-4781FC318625}"/>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AEB190E4-4400-4F4E-8058-623F289CE156}"/>
              </a:ext>
            </a:extLst>
          </p:cNvPr>
          <p:cNvPicPr>
            <a:picLocks noChangeAspect="1"/>
          </p:cNvPicPr>
          <p:nvPr/>
        </p:nvPicPr>
        <p:blipFill>
          <a:blip r:embed="rId2"/>
          <a:stretch>
            <a:fillRect/>
          </a:stretch>
        </p:blipFill>
        <p:spPr>
          <a:xfrm>
            <a:off x="0" y="13939"/>
            <a:ext cx="9144000" cy="5129561"/>
          </a:xfrm>
          <a:prstGeom prst="rect">
            <a:avLst/>
          </a:prstGeom>
        </p:spPr>
      </p:pic>
    </p:spTree>
    <p:extLst>
      <p:ext uri="{BB962C8B-B14F-4D97-AF65-F5344CB8AC3E}">
        <p14:creationId xmlns:p14="http://schemas.microsoft.com/office/powerpoint/2010/main" val="218951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D23B9E5A-780A-4200-9D43-91CB15538FA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417588"/>
            <a:ext cx="7590988" cy="2308324"/>
          </a:xfrm>
          <a:prstGeom prst="rect">
            <a:avLst/>
          </a:prstGeom>
          <a:noFill/>
        </p:spPr>
        <p:txBody>
          <a:bodyPr wrap="square" rtlCol="0">
            <a:spAutoFit/>
          </a:bodyPr>
          <a:lstStyle/>
          <a:p>
            <a:pPr algn="just"/>
            <a:r>
              <a:rPr lang="es-ES" sz="2400" dirty="0"/>
              <a:t>Una organización sin ánimo de lucro necesita desarrollar una actividad para que el mensaje comunicado por la institución sea transmitido de un consumidor a otros, afectando la opinión de grupos de referencia y utilizando especialmente el medio internet como canal de comunicación debido a su bajo presupuesto.</a:t>
            </a:r>
            <a:endParaRPr lang="es-CO" sz="2400" dirty="0"/>
          </a:p>
        </p:txBody>
      </p:sp>
      <p:pic>
        <p:nvPicPr>
          <p:cNvPr id="5" name="Imagen 4">
            <a:extLst>
              <a:ext uri="{FF2B5EF4-FFF2-40B4-BE49-F238E27FC236}">
                <a16:creationId xmlns:a16="http://schemas.microsoft.com/office/drawing/2014/main" id="{46776B5C-BAC7-4E5F-B5DE-B249E58CED97}"/>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833444"/>
            <a:ext cx="7590988" cy="1015663"/>
          </a:xfrm>
          <a:prstGeom prst="rect">
            <a:avLst/>
          </a:prstGeom>
          <a:noFill/>
        </p:spPr>
        <p:txBody>
          <a:bodyPr wrap="square" rtlCol="0">
            <a:spAutoFit/>
          </a:bodyPr>
          <a:lstStyle/>
          <a:p>
            <a:pPr algn="just"/>
            <a:r>
              <a:rPr lang="es-ES" sz="2000" dirty="0"/>
              <a:t>¿Cuál de las siguientes actividades recomienda usted, como asesor en comunicación integrada de marketing para que la empresa logre su objetivo?</a:t>
            </a:r>
            <a:endParaRPr lang="es-CO" sz="2000" dirty="0"/>
          </a:p>
        </p:txBody>
      </p:sp>
      <p:sp>
        <p:nvSpPr>
          <p:cNvPr id="4" name="CuadroTexto 3"/>
          <p:cNvSpPr txBox="1"/>
          <p:nvPr/>
        </p:nvSpPr>
        <p:spPr>
          <a:xfrm>
            <a:off x="238562" y="198367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789793"/>
            <a:ext cx="7590988" cy="1323439"/>
          </a:xfrm>
          <a:prstGeom prst="rect">
            <a:avLst/>
          </a:prstGeom>
          <a:noFill/>
        </p:spPr>
        <p:txBody>
          <a:bodyPr wrap="square" rtlCol="0">
            <a:spAutoFit/>
          </a:bodyPr>
          <a:lstStyle/>
          <a:p>
            <a:pPr algn="just"/>
            <a:r>
              <a:rPr lang="es-CO" sz="2000" dirty="0"/>
              <a:t>a. Marketing de Internet.</a:t>
            </a:r>
          </a:p>
          <a:p>
            <a:pPr algn="just"/>
            <a:r>
              <a:rPr lang="es-CO" sz="2000" dirty="0"/>
              <a:t>b. Mercadeo electrónico.</a:t>
            </a:r>
          </a:p>
          <a:p>
            <a:pPr algn="just"/>
            <a:r>
              <a:rPr lang="es-CO" sz="2000" dirty="0"/>
              <a:t>c. AdWords (palabras patrocinadas).</a:t>
            </a:r>
          </a:p>
          <a:p>
            <a:pPr algn="just"/>
            <a:r>
              <a:rPr lang="es-CO" sz="2000" dirty="0"/>
              <a:t>d. Marketing Viral.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02481184-ABF5-44DC-95B7-1BC2EB4BA492}"/>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602254"/>
            <a:ext cx="7590988" cy="1938992"/>
          </a:xfrm>
          <a:prstGeom prst="rect">
            <a:avLst/>
          </a:prstGeom>
          <a:noFill/>
        </p:spPr>
        <p:txBody>
          <a:bodyPr wrap="square" rtlCol="0">
            <a:spAutoFit/>
          </a:bodyPr>
          <a:lstStyle/>
          <a:p>
            <a:pPr algn="just"/>
            <a:r>
              <a:rPr lang="es-ES" sz="2400" dirty="0"/>
              <a:t>Una empresa busca a un </a:t>
            </a:r>
            <a:r>
              <a:rPr lang="es-ES" sz="2400" dirty="0" err="1"/>
              <a:t>Comunity</a:t>
            </a:r>
            <a:r>
              <a:rPr lang="es-ES" sz="2400" dirty="0"/>
              <a:t> Manager para que maneje el contenido de sus redes sociales por internet. Desafortunadamente la empresa debe empezar desde el principio ya que su anterior equipo de comunicación no desarrollo previamente actividades SEO.</a:t>
            </a:r>
            <a:endParaRPr lang="es-CO" sz="2400" dirty="0"/>
          </a:p>
        </p:txBody>
      </p:sp>
      <p:pic>
        <p:nvPicPr>
          <p:cNvPr id="5" name="Imagen 4">
            <a:extLst>
              <a:ext uri="{FF2B5EF4-FFF2-40B4-BE49-F238E27FC236}">
                <a16:creationId xmlns:a16="http://schemas.microsoft.com/office/drawing/2014/main" id="{96564026-408A-4367-976C-7742147A8D4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19825"/>
            <a:ext cx="7590988" cy="461665"/>
          </a:xfrm>
          <a:prstGeom prst="rect">
            <a:avLst/>
          </a:prstGeom>
          <a:noFill/>
        </p:spPr>
        <p:txBody>
          <a:bodyPr wrap="square" rtlCol="0">
            <a:spAutoFit/>
          </a:bodyPr>
          <a:lstStyle/>
          <a:p>
            <a:r>
              <a:rPr lang="es-ES" sz="2400" dirty="0"/>
              <a:t>¿Por qué sucedió esta situación en la organización?</a:t>
            </a:r>
            <a:endParaRPr lang="es-CO" sz="2400" dirty="0"/>
          </a:p>
        </p:txBody>
      </p:sp>
      <p:sp>
        <p:nvSpPr>
          <p:cNvPr id="4" name="CuadroTexto 3"/>
          <p:cNvSpPr txBox="1"/>
          <p:nvPr/>
        </p:nvSpPr>
        <p:spPr>
          <a:xfrm>
            <a:off x="238562" y="126178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154341" y="1910329"/>
            <a:ext cx="7590988" cy="2862322"/>
          </a:xfrm>
          <a:prstGeom prst="rect">
            <a:avLst/>
          </a:prstGeom>
          <a:noFill/>
        </p:spPr>
        <p:txBody>
          <a:bodyPr wrap="square" rtlCol="0">
            <a:spAutoFit/>
          </a:bodyPr>
          <a:lstStyle/>
          <a:p>
            <a:pPr algn="just"/>
            <a:r>
              <a:rPr lang="es-ES" dirty="0"/>
              <a:t>a. Porque el equipo de comunicación anterior no desarrollo actividades para lograr el posicionamiento orgánico en buscadores para su sitio web.</a:t>
            </a:r>
          </a:p>
          <a:p>
            <a:pPr algn="just"/>
            <a:r>
              <a:rPr lang="es-ES" dirty="0"/>
              <a:t>b. Porque el equipo de comunicación anterior no desarrollo las actividades de relaciones públicas necesarias para que los periodistas de medios masivos reconocidos inviten a las personas a visitar el sitio web.</a:t>
            </a:r>
          </a:p>
          <a:p>
            <a:pPr algn="just"/>
            <a:r>
              <a:rPr lang="es-ES" dirty="0"/>
              <a:t>c. Porque el equipo de comunicación anterior no identificó los indicadores de gestión que generaran estadísticas de visita del sitio web durante un periodo de tiempo.</a:t>
            </a:r>
          </a:p>
          <a:p>
            <a:pPr algn="just"/>
            <a:r>
              <a:rPr lang="es-ES" dirty="0"/>
              <a:t>d. Porque el equipo de comunicación anterior no desarrollo los Servicios de Entretenimiento Oficial que se deben tener en cuenta dentro la página web.</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0A1223D3-F081-469A-B12E-FDE813CF6C4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232922"/>
            <a:ext cx="7590988" cy="2677656"/>
          </a:xfrm>
          <a:prstGeom prst="rect">
            <a:avLst/>
          </a:prstGeom>
          <a:noFill/>
        </p:spPr>
        <p:txBody>
          <a:bodyPr wrap="square" rtlCol="0">
            <a:spAutoFit/>
          </a:bodyPr>
          <a:lstStyle/>
          <a:p>
            <a:pPr algn="just"/>
            <a:r>
              <a:rPr lang="es-ES" sz="2400" dirty="0"/>
              <a:t>El departamento de marketing y comunicación de una empresa busca a un </a:t>
            </a:r>
            <a:r>
              <a:rPr lang="es-ES" sz="2400" dirty="0" err="1"/>
              <a:t>Comunity</a:t>
            </a:r>
            <a:r>
              <a:rPr lang="es-ES" sz="2400" dirty="0"/>
              <a:t> Manager para que maneje el contenido de sus redes sociales por internet y se encargue de optimizar el presupuesto invertido en publicidad. Las directivas de la empresa no están de acuerdo en contratar a esta persona ya que el plan de comunicación solo utilizara Facebook.com como medio para dirigirse a sus audiencias.</a:t>
            </a:r>
            <a:endParaRPr lang="es-CO" sz="2400" dirty="0"/>
          </a:p>
        </p:txBody>
      </p:sp>
      <p:pic>
        <p:nvPicPr>
          <p:cNvPr id="5" name="Imagen 4">
            <a:extLst>
              <a:ext uri="{FF2B5EF4-FFF2-40B4-BE49-F238E27FC236}">
                <a16:creationId xmlns:a16="http://schemas.microsoft.com/office/drawing/2014/main" id="{8F43B91F-FB0B-44A7-95E3-9F0FFF95AAA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61665"/>
          </a:xfrm>
          <a:prstGeom prst="rect">
            <a:avLst/>
          </a:prstGeom>
          <a:noFill/>
        </p:spPr>
        <p:txBody>
          <a:bodyPr wrap="square" rtlCol="0">
            <a:spAutoFit/>
          </a:bodyPr>
          <a:lstStyle/>
          <a:p>
            <a:pPr lvl="0"/>
            <a:r>
              <a:rPr lang="es-ES" sz="2400" dirty="0"/>
              <a:t>Usted como asesor de comunicación recomendaría:</a:t>
            </a:r>
            <a:endParaRPr lang="es-CO" sz="2400" dirty="0"/>
          </a:p>
        </p:txBody>
      </p:sp>
      <p:sp>
        <p:nvSpPr>
          <p:cNvPr id="4" name="CuadroTexto 3"/>
          <p:cNvSpPr txBox="1"/>
          <p:nvPr/>
        </p:nvSpPr>
        <p:spPr>
          <a:xfrm>
            <a:off x="130278" y="127804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830347"/>
            <a:ext cx="7590988" cy="3046988"/>
          </a:xfrm>
          <a:prstGeom prst="rect">
            <a:avLst/>
          </a:prstGeom>
          <a:noFill/>
        </p:spPr>
        <p:txBody>
          <a:bodyPr wrap="square" rtlCol="0">
            <a:spAutoFit/>
          </a:bodyPr>
          <a:lstStyle/>
          <a:p>
            <a:pPr algn="just"/>
            <a:r>
              <a:rPr lang="es-ES" sz="1600" dirty="0"/>
              <a:t>a. No contratar al </a:t>
            </a:r>
            <a:r>
              <a:rPr lang="es-ES" sz="1600" dirty="0" err="1"/>
              <a:t>Comunity</a:t>
            </a:r>
            <a:r>
              <a:rPr lang="es-ES" sz="1600" dirty="0"/>
              <a:t> Manager ya que la marca no pagará absolutamente nada a Facebook ya que esta forma de publicidad hace parte de las actividades SEO que el web máster puede desarrollar en internet.</a:t>
            </a:r>
          </a:p>
          <a:p>
            <a:pPr algn="just"/>
            <a:r>
              <a:rPr lang="es-ES" sz="1600" dirty="0"/>
              <a:t>b. No contratar al </a:t>
            </a:r>
            <a:r>
              <a:rPr lang="es-ES" sz="1600" dirty="0" err="1"/>
              <a:t>Comunity</a:t>
            </a:r>
            <a:r>
              <a:rPr lang="es-ES" sz="1600" dirty="0"/>
              <a:t> Manager ya que la marca no paga absolutamente nada a Facebook.  Esta página tiene una herramienta llamada AdWords la cual es gratis.</a:t>
            </a:r>
          </a:p>
          <a:p>
            <a:pPr algn="just"/>
            <a:r>
              <a:rPr lang="es-ES" sz="1600" dirty="0"/>
              <a:t>c. Contratar al </a:t>
            </a:r>
            <a:r>
              <a:rPr lang="es-ES" sz="1600" dirty="0" err="1"/>
              <a:t>Comunity</a:t>
            </a:r>
            <a:r>
              <a:rPr lang="es-ES" sz="1600" dirty="0"/>
              <a:t> Manager para monitorear el pago correspondiente a la actividad en Facebook la cual se desarrolla según el porcentaje de ventas obtenido por la empresa con la campaña. </a:t>
            </a:r>
          </a:p>
          <a:p>
            <a:pPr algn="just"/>
            <a:r>
              <a:rPr lang="es-ES" sz="1600" dirty="0"/>
              <a:t>d. Contratar al </a:t>
            </a:r>
            <a:r>
              <a:rPr lang="es-ES" sz="1600" dirty="0" err="1"/>
              <a:t>Comunity</a:t>
            </a:r>
            <a:r>
              <a:rPr lang="es-ES" sz="1600" dirty="0"/>
              <a:t> Manager para que sea responsable de la comunicación permanente con las audiencias por medio de Facebook y desarrolle junto con el departamento de mercadeo y comunicación la publicidad desarrollada en este sitio web por medio de su política CXC (Costo por </a:t>
            </a:r>
            <a:r>
              <a:rPr lang="es-ES" sz="1600" dirty="0" err="1"/>
              <a:t>click</a:t>
            </a:r>
            <a:r>
              <a:rPr lang="es-ES" sz="1600" dirty="0"/>
              <a:t>).</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6277096C-852F-47DA-8249-E3918D66A74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1035</Words>
  <Application>Microsoft Office PowerPoint</Application>
  <PresentationFormat>Presentación en pantalla (16:9)</PresentationFormat>
  <Paragraphs>61</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2022-01-11T20:03:34Z</dcterms:modified>
</cp:coreProperties>
</file>