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0" r:id="rId2"/>
    <p:sldId id="258" r:id="rId3"/>
    <p:sldId id="262" r:id="rId4"/>
    <p:sldId id="273" r:id="rId5"/>
    <p:sldId id="263" r:id="rId6"/>
    <p:sldId id="275" r:id="rId7"/>
    <p:sldId id="274" r:id="rId8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C327F-9212-47C5-8ADB-181C524886B1}" type="datetimeFigureOut">
              <a:rPr lang="es-419" smtClean="0"/>
              <a:t>11/1/2022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32B85-DB15-48A4-A02F-758DF2BA3B2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59420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32B85-DB15-48A4-A02F-758DF2BA3B2B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9831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solidFill>
                  <a:schemeClr val="bg1"/>
                </a:solidFill>
              </a:rPr>
              <a:t>Comportamiento de Compra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006241-10FC-40F2-9617-32C734209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310" y="401741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F19C8B-8BBE-440E-9E6F-ED6A66CAA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48F42F-9047-4859-8F30-56260396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38562" y="1002089"/>
            <a:ext cx="75949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Una nueva marca de gaseosas está buscando entrar al mercado de bebidas colombiano. Su producto estrella es una soda con varios sabores y contenido de fruta. Sus sabores son originales, ya que utiliza combinaciones inusuales de frutas, como cereza y kiwi o sandía y albaricoque. Sus pulpas son producidas orgánicamente y traídas desde el exterior, ya que muchas de estas frutas no se pueden producir en Colombia. Las que sí se cultivan en el país son también de agricultura orgánica y sus empleadas son personas en situación de vulnerabilidad (por conflicto o situación económica). La marca quiere parecer </a:t>
            </a:r>
            <a:r>
              <a:rPr lang="es-ES" dirty="0" err="1"/>
              <a:t>cool</a:t>
            </a:r>
            <a:r>
              <a:rPr lang="es-ES" dirty="0"/>
              <a:t> para la gente que valora las experiencias interesantes, que está dispuesta a pagar un precio premium por la bebida, y que busca darle un toque de novedad y aventura a su vida.</a:t>
            </a:r>
          </a:p>
        </p:txBody>
      </p:sp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2990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12990" y="1140589"/>
            <a:ext cx="38762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De acuerdo con la situación problémica planteada, y teniendo en cuenta el modelo VALS (ver el gráfico arriba), el más conocido para segmentación psicográfica a nivel mundial, por favor indique a cuál de los siguientes segmentos estaría mejor enfocado el producto en cuestión:</a:t>
            </a:r>
            <a:endParaRPr lang="es-CO" sz="2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425294-5CB0-4459-9143-6E43ECC9F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155EB8B-B2AD-4AE5-A9EE-3534D4E11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99523"/>
            <a:ext cx="2926334" cy="39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0D12F00-D364-4520-80FF-10F990A83BD7}"/>
              </a:ext>
            </a:extLst>
          </p:cNvPr>
          <p:cNvSpPr txBox="1"/>
          <p:nvPr/>
        </p:nvSpPr>
        <p:spPr>
          <a:xfrm>
            <a:off x="153502" y="140826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C23073-8D2C-4394-B34E-ACFF3D4D563E}"/>
              </a:ext>
            </a:extLst>
          </p:cNvPr>
          <p:cNvSpPr txBox="1"/>
          <p:nvPr/>
        </p:nvSpPr>
        <p:spPr>
          <a:xfrm>
            <a:off x="227930" y="729425"/>
            <a:ext cx="759098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/>
              <a:t>a. Segmento de </a:t>
            </a:r>
            <a:r>
              <a:rPr lang="es-ES" sz="1400" dirty="0" err="1"/>
              <a:t>Experiencers</a:t>
            </a:r>
            <a:r>
              <a:rPr lang="es-ES" sz="1400" dirty="0"/>
              <a:t>, porque se trata de personas con un alto nivel de recursos pero que están también identificados por vivir experiencias únicas. Para los </a:t>
            </a:r>
            <a:r>
              <a:rPr lang="es-ES" sz="1400" dirty="0" err="1"/>
              <a:t>experiencers</a:t>
            </a:r>
            <a:r>
              <a:rPr lang="es-ES" sz="1400" dirty="0"/>
              <a:t> lo más importante no es el precio del producto, sino como este le permite expresarse mejor ante los demás y vivir una experiencia única y especial.</a:t>
            </a:r>
          </a:p>
          <a:p>
            <a:pPr algn="just"/>
            <a:endParaRPr lang="es-ES" sz="1400" dirty="0"/>
          </a:p>
          <a:p>
            <a:pPr algn="just"/>
            <a:r>
              <a:rPr lang="es-ES" sz="1400" dirty="0"/>
              <a:t>b. Segmento de </a:t>
            </a:r>
            <a:r>
              <a:rPr lang="es-ES" sz="1400" dirty="0" err="1"/>
              <a:t>Makers</a:t>
            </a:r>
            <a:r>
              <a:rPr lang="es-ES" sz="1400" dirty="0"/>
              <a:t>, porque son un segmento que no está preocupado por el valor de las cosas, sino por lo que estas representan para su vida. Para un </a:t>
            </a:r>
            <a:r>
              <a:rPr lang="es-ES" sz="1400" dirty="0" err="1"/>
              <a:t>maker</a:t>
            </a:r>
            <a:r>
              <a:rPr lang="es-ES" sz="1400" dirty="0"/>
              <a:t> lo importante es hacer el cambio, y las bebidas como la presentada en el caso le permiten expresarse y representarse como parte de ese cambio que los motiva.</a:t>
            </a:r>
          </a:p>
          <a:p>
            <a:pPr algn="just"/>
            <a:endParaRPr lang="es-ES" sz="1400" dirty="0"/>
          </a:p>
          <a:p>
            <a:pPr algn="just"/>
            <a:r>
              <a:rPr lang="es-ES" sz="1400" dirty="0"/>
              <a:t>c. Segmento de </a:t>
            </a:r>
            <a:r>
              <a:rPr lang="es-ES" sz="1400" dirty="0" err="1"/>
              <a:t>Acchievers</a:t>
            </a:r>
            <a:r>
              <a:rPr lang="es-ES" sz="1400" dirty="0"/>
              <a:t>, porque son este grupo de altos recursos, los que se mueven por el logro, es decir, es un grupo que está dispuesto a lograr cosas y a luchar por sus ideales, razón por la cual necesitan una bebida con la que identificarse, que les permita expresarse libremente y sentir que están alcanzando algo nuevo y especial.</a:t>
            </a:r>
          </a:p>
          <a:p>
            <a:pPr algn="just"/>
            <a:endParaRPr lang="es-ES" sz="1400" dirty="0"/>
          </a:p>
          <a:p>
            <a:pPr algn="just"/>
            <a:r>
              <a:rPr lang="es-ES" sz="1400" dirty="0"/>
              <a:t>d. Segmento de Innovadores, porque se trata de personas con altos recursos y alta innovación, que están dispuestas a tomar la bebida porque les garantiza el éxito social y porque están en el tope de la pirámide de clientes en el país y son el segmento que más estaría dispuesto a pagar por los precios premium de la bebida.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F54275-E7D3-4060-8030-6BB3E1D5BD51}"/>
              </a:ext>
            </a:extLst>
          </p:cNvPr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a</a:t>
            </a:r>
            <a:endParaRPr lang="es-CO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E444C62-C758-4E58-9719-1EBF40993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7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0291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551</Words>
  <Application>Microsoft Office PowerPoint</Application>
  <PresentationFormat>Presentación en pantalla (16:9)</PresentationFormat>
  <Paragraphs>23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40</cp:revision>
  <dcterms:created xsi:type="dcterms:W3CDTF">2018-10-16T22:27:03Z</dcterms:created>
  <dcterms:modified xsi:type="dcterms:W3CDTF">2022-01-11T17:14:02Z</dcterms:modified>
</cp:coreProperties>
</file>