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8" r:id="rId3"/>
    <p:sldId id="274" r:id="rId4"/>
    <p:sldId id="275" r:id="rId5"/>
    <p:sldId id="277" r:id="rId6"/>
    <p:sldId id="276" r:id="rId7"/>
    <p:sldId id="278" r:id="rId8"/>
    <p:sldId id="280" r:id="rId9"/>
    <p:sldId id="281" r:id="rId10"/>
    <p:sldId id="282" r:id="rId11"/>
    <p:sldId id="283" r:id="rId12"/>
    <p:sldId id="284" r:id="rId13"/>
    <p:sldId id="288" r:id="rId14"/>
    <p:sldId id="286" r:id="rId15"/>
    <p:sldId id="287" r:id="rId16"/>
    <p:sldId id="289"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Competencias Comunicativas</a:t>
            </a:r>
            <a:endParaRPr lang="es-ES" sz="2400" dirty="0">
              <a:solidFill>
                <a:schemeClr val="bg1"/>
              </a:solidFill>
            </a:endParaRPr>
          </a:p>
        </p:txBody>
      </p:sp>
      <p:pic>
        <p:nvPicPr>
          <p:cNvPr id="5" name="Imagen 4">
            <a:extLst>
              <a:ext uri="{FF2B5EF4-FFF2-40B4-BE49-F238E27FC236}">
                <a16:creationId xmlns:a16="http://schemas.microsoft.com/office/drawing/2014/main" id="{E3980CBD-678D-4A82-9BE2-8068CE9F74D2}"/>
              </a:ext>
            </a:extLst>
          </p:cNvPr>
          <p:cNvPicPr>
            <a:picLocks noChangeAspect="1"/>
          </p:cNvPicPr>
          <p:nvPr/>
        </p:nvPicPr>
        <p:blipFill>
          <a:blip r:embed="rId3"/>
          <a:stretch>
            <a:fillRect/>
          </a:stretch>
        </p:blipFill>
        <p:spPr>
          <a:xfrm>
            <a:off x="5734928" y="3875407"/>
            <a:ext cx="3218136" cy="113898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1471" y="1223523"/>
            <a:ext cx="7495738" cy="3477875"/>
          </a:xfrm>
          <a:prstGeom prst="rect">
            <a:avLst/>
          </a:prstGeom>
          <a:noFill/>
        </p:spPr>
        <p:txBody>
          <a:bodyPr wrap="square" rtlCol="0">
            <a:spAutoFit/>
          </a:bodyPr>
          <a:lstStyle/>
          <a:p>
            <a:pPr algn="just"/>
            <a:r>
              <a:rPr lang="es-ES" sz="2000" dirty="0"/>
              <a:t>Texto 2</a:t>
            </a:r>
          </a:p>
          <a:p>
            <a:pPr algn="just"/>
            <a:endParaRPr lang="es-ES" sz="2000" dirty="0"/>
          </a:p>
          <a:p>
            <a:pPr algn="just"/>
            <a:r>
              <a:rPr lang="es-ES" sz="2000" dirty="0"/>
              <a:t>El camello de Arabia, también conocido como dromedario, tiene una sola joroba, pero obtiene de ella el máximo rendimiento. En ella almacena hasta 36 kilogramos de grasa, que puede convertir en agua y en energía cuando no dispone de alimento. Su tamaño se calcula en más de 2 metros de alto hasta la joroba y tiene patas largas y delgadas.</a:t>
            </a:r>
          </a:p>
          <a:p>
            <a:pPr algn="just"/>
            <a:endParaRPr lang="es-ES" sz="2000" dirty="0"/>
          </a:p>
          <a:p>
            <a:pPr algn="just"/>
            <a:r>
              <a:rPr lang="es-ES" sz="2000" dirty="0"/>
              <a:t>Recuperado y adaptado de: </a:t>
            </a:r>
            <a:r>
              <a:rPr lang="es-ES" sz="2000" dirty="0" err="1"/>
              <a:t>National</a:t>
            </a:r>
            <a:r>
              <a:rPr lang="es-ES" sz="2000" dirty="0"/>
              <a:t> </a:t>
            </a:r>
            <a:r>
              <a:rPr lang="es-ES" sz="2000" dirty="0" err="1"/>
              <a:t>Geographic</a:t>
            </a:r>
            <a:r>
              <a:rPr lang="es-ES" sz="2000" dirty="0"/>
              <a:t>. (15 de marzo de 2015). nationalgeographic.es. Obtenido de nationalgeographic.es: http://nationalgeographic.es/animales/mamiferos/dromedary-camel</a:t>
            </a:r>
          </a:p>
        </p:txBody>
      </p:sp>
      <p:sp>
        <p:nvSpPr>
          <p:cNvPr id="6" name="CuadroTexto 5">
            <a:extLst>
              <a:ext uri="{FF2B5EF4-FFF2-40B4-BE49-F238E27FC236}">
                <a16:creationId xmlns:a16="http://schemas.microsoft.com/office/drawing/2014/main" id="{47E52D29-F46E-43F5-9BCA-D278BA2899E7}"/>
              </a:ext>
            </a:extLst>
          </p:cNvPr>
          <p:cNvSpPr txBox="1"/>
          <p:nvPr/>
        </p:nvSpPr>
        <p:spPr>
          <a:xfrm>
            <a:off x="429062" y="457353"/>
            <a:ext cx="4616694" cy="461665"/>
          </a:xfrm>
          <a:prstGeom prst="rect">
            <a:avLst/>
          </a:prstGeom>
          <a:noFill/>
        </p:spPr>
        <p:txBody>
          <a:bodyPr wrap="square" rtlCol="0">
            <a:spAutoFit/>
          </a:bodyPr>
          <a:lstStyle/>
          <a:p>
            <a:r>
              <a:rPr lang="es-ES" sz="2400" b="1" dirty="0"/>
              <a:t>3. Caso o situación problémica</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57759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45269"/>
            <a:ext cx="7495738" cy="1754326"/>
          </a:xfrm>
          <a:prstGeom prst="rect">
            <a:avLst/>
          </a:prstGeom>
          <a:noFill/>
        </p:spPr>
        <p:txBody>
          <a:bodyPr wrap="square" rtlCol="0">
            <a:spAutoFit/>
          </a:bodyPr>
          <a:lstStyle/>
          <a:p>
            <a:pPr algn="just"/>
            <a:r>
              <a:rPr lang="es-ES" dirty="0"/>
              <a:t>La descripción es una de las tipologías textuales más empleadas en diversos escritos para señalar los rasgos característicos de personas, animales, lugares, etc. La descripción es subjetiva si se aporta la forma de percibir del autor u objetiva si se limita a señalar lo observado.</a:t>
            </a:r>
          </a:p>
          <a:p>
            <a:pPr algn="just"/>
            <a:endParaRPr lang="es-ES" dirty="0"/>
          </a:p>
          <a:p>
            <a:pPr algn="just"/>
            <a:r>
              <a:rPr lang="es-ES" dirty="0"/>
              <a:t>Tomando en cuenta lo anterior, puede afirmarse de los textos anteriores que:</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248308" y="2722994"/>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397567" y="3320023"/>
            <a:ext cx="6906517" cy="1200329"/>
          </a:xfrm>
          <a:prstGeom prst="rect">
            <a:avLst/>
          </a:prstGeom>
          <a:noFill/>
        </p:spPr>
        <p:txBody>
          <a:bodyPr wrap="square" rtlCol="0">
            <a:spAutoFit/>
          </a:bodyPr>
          <a:lstStyle/>
          <a:p>
            <a:pPr algn="just"/>
            <a:r>
              <a:rPr lang="es-ES" dirty="0"/>
              <a:t>a. Las descripciones de los textos 1 y 2 son subjetivas.</a:t>
            </a:r>
          </a:p>
          <a:p>
            <a:pPr algn="just"/>
            <a:r>
              <a:rPr lang="es-ES" dirty="0"/>
              <a:t>b. En el texto 1 la descripción es subjetiva y en el 2 es objetiva.</a:t>
            </a:r>
          </a:p>
          <a:p>
            <a:pPr algn="just"/>
            <a:r>
              <a:rPr lang="es-ES" dirty="0"/>
              <a:t>c. Las descripciones de los textos 1 y 2 son objetivas.</a:t>
            </a:r>
          </a:p>
          <a:p>
            <a:pPr algn="just"/>
            <a:r>
              <a:rPr lang="es-ES" dirty="0"/>
              <a:t>d. En el texto 1 la descripción es objetiva y en el 2 es subjetiva.</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24373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5301" y="365684"/>
            <a:ext cx="6613452" cy="461665"/>
          </a:xfrm>
          <a:prstGeom prst="rect">
            <a:avLst/>
          </a:prstGeom>
          <a:noFill/>
        </p:spPr>
        <p:txBody>
          <a:bodyPr wrap="square" rtlCol="0">
            <a:spAutoFit/>
          </a:bodyPr>
          <a:lstStyle/>
          <a:p>
            <a:r>
              <a:rPr lang="es-ES" sz="2400" b="1" dirty="0"/>
              <a:t>4. Caso o situación problémica</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
        <p:nvSpPr>
          <p:cNvPr id="4" name="CuadroTexto 3">
            <a:extLst>
              <a:ext uri="{FF2B5EF4-FFF2-40B4-BE49-F238E27FC236}">
                <a16:creationId xmlns:a16="http://schemas.microsoft.com/office/drawing/2014/main" id="{1F6389A4-B618-4375-8D9C-F401AEED83B2}"/>
              </a:ext>
            </a:extLst>
          </p:cNvPr>
          <p:cNvSpPr txBox="1"/>
          <p:nvPr/>
        </p:nvSpPr>
        <p:spPr>
          <a:xfrm>
            <a:off x="425301" y="1216634"/>
            <a:ext cx="7495738" cy="3139321"/>
          </a:xfrm>
          <a:prstGeom prst="rect">
            <a:avLst/>
          </a:prstGeom>
          <a:noFill/>
        </p:spPr>
        <p:txBody>
          <a:bodyPr wrap="square" rtlCol="0">
            <a:spAutoFit/>
          </a:bodyPr>
          <a:lstStyle/>
          <a:p>
            <a:pPr algn="just"/>
            <a:r>
              <a:rPr lang="es-ES" dirty="0"/>
              <a:t>Donde quiera que haya seres humanos, tendrán un lenguaje, y cada caso uno que existe básicamente como hablado y oído en el mundo del sonido (</a:t>
            </a:r>
            <a:r>
              <a:rPr lang="es-ES" dirty="0" err="1"/>
              <a:t>Siertsema</a:t>
            </a:r>
            <a:r>
              <a:rPr lang="es-ES" dirty="0"/>
              <a:t>, 1995). No obstante, la riqueza de la gesticulación, los lenguajes gestuales son sustitutos del habla y dependen de sistemas orales del mismo, incluso cuando son empleados por los sordos de nacimiento (Kroeber, 1972; </a:t>
            </a:r>
            <a:r>
              <a:rPr lang="es-ES" dirty="0" err="1"/>
              <a:t>Mallery</a:t>
            </a:r>
            <a:r>
              <a:rPr lang="es-ES" dirty="0"/>
              <a:t>, 1972; </a:t>
            </a:r>
            <a:r>
              <a:rPr lang="es-ES" dirty="0" err="1"/>
              <a:t>Stokoe</a:t>
            </a:r>
            <a:r>
              <a:rPr lang="es-ES" dirty="0"/>
              <a:t>, 1972). En efecto el lenguaje es tan abrumadoramente oral, que de entre las muchas miles de lenguas –posiblemente decenas de miles- habladas en el curso de la historia del hombre, solo alrededor de 106 nunca han sido plasmadas por escrito en un grado suficiente para haber producido literatura, y la mayoría de ellas no han llegado en absoluto a la escritura. </a:t>
            </a:r>
            <a:endParaRPr lang="es-ES" sz="1600" dirty="0"/>
          </a:p>
        </p:txBody>
      </p:sp>
    </p:spTree>
    <p:extLst>
      <p:ext uri="{BB962C8B-B14F-4D97-AF65-F5344CB8AC3E}">
        <p14:creationId xmlns:p14="http://schemas.microsoft.com/office/powerpoint/2010/main" val="294564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
        <p:nvSpPr>
          <p:cNvPr id="2" name="Rectángulo 1">
            <a:extLst>
              <a:ext uri="{FF2B5EF4-FFF2-40B4-BE49-F238E27FC236}">
                <a16:creationId xmlns:a16="http://schemas.microsoft.com/office/drawing/2014/main" id="{102E976B-7951-4B21-B350-9B0830D7BBE0}"/>
              </a:ext>
            </a:extLst>
          </p:cNvPr>
          <p:cNvSpPr/>
          <p:nvPr/>
        </p:nvSpPr>
        <p:spPr>
          <a:xfrm>
            <a:off x="489098" y="1043516"/>
            <a:ext cx="7198242" cy="2585323"/>
          </a:xfrm>
          <a:prstGeom prst="rect">
            <a:avLst/>
          </a:prstGeom>
          <a:noFill/>
        </p:spPr>
        <p:txBody>
          <a:bodyPr wrap="square" rtlCol="0">
            <a:spAutoFit/>
          </a:bodyPr>
          <a:lstStyle/>
          <a:p>
            <a:pPr algn="just"/>
            <a:r>
              <a:rPr lang="es-CO" dirty="0"/>
              <a:t>Solo 78 de 3 mil lenguas que existen aproximadamente hoy en día poseen una literatura (</a:t>
            </a:r>
            <a:r>
              <a:rPr lang="es-CO" dirty="0" err="1"/>
              <a:t>Edmonson</a:t>
            </a:r>
            <a:r>
              <a:rPr lang="es-CO" dirty="0"/>
              <a:t>, </a:t>
            </a:r>
            <a:r>
              <a:rPr lang="es-CO" dirty="0" err="1"/>
              <a:t>pp</a:t>
            </a:r>
            <a:r>
              <a:rPr lang="es-CO" dirty="0"/>
              <a:t> 323,232). Hasta ahora no hay modo de calcular cuántas lenguas han desaparecido o se han transmutado en otras antes de haber progresado su escritura. Incluso actualmente, cientos de lenguas en uso activo no se escriben nunca: nadie ha ideado una manera efectiva de hacerlo. La condición oral básica del lenguaje es permanente.  </a:t>
            </a:r>
          </a:p>
          <a:p>
            <a:pPr algn="just"/>
            <a:r>
              <a:rPr lang="es-CO" dirty="0"/>
              <a:t> </a:t>
            </a:r>
          </a:p>
          <a:p>
            <a:pPr algn="just"/>
            <a:r>
              <a:rPr lang="es-CO" dirty="0"/>
              <a:t>Recuperado de: </a:t>
            </a:r>
            <a:r>
              <a:rPr lang="es-CO" dirty="0" err="1"/>
              <a:t>Ong</a:t>
            </a:r>
            <a:r>
              <a:rPr lang="es-CO" dirty="0"/>
              <a:t>, W. (2011) Oralidad y escritura: tecnologías de la palabra. Págs. 16-17. México: Fondo de Cultura Económica.</a:t>
            </a:r>
          </a:p>
        </p:txBody>
      </p:sp>
    </p:spTree>
    <p:extLst>
      <p:ext uri="{BB962C8B-B14F-4D97-AF65-F5344CB8AC3E}">
        <p14:creationId xmlns:p14="http://schemas.microsoft.com/office/powerpoint/2010/main" val="129724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29388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779662"/>
            <a:ext cx="7495738" cy="707886"/>
          </a:xfrm>
          <a:prstGeom prst="rect">
            <a:avLst/>
          </a:prstGeom>
          <a:noFill/>
        </p:spPr>
        <p:txBody>
          <a:bodyPr wrap="square" rtlCol="0">
            <a:spAutoFit/>
          </a:bodyPr>
          <a:lstStyle/>
          <a:p>
            <a:pPr algn="just"/>
            <a:r>
              <a:rPr lang="es-ES" sz="2000" dirty="0"/>
              <a:t>De acuerdo con la lectura, la oralidad es una condición básica y permanente del lenguaje, mientras que la escritura no, debido a que:</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622716"/>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13091" y="2060460"/>
            <a:ext cx="6906517" cy="2862322"/>
          </a:xfrm>
          <a:prstGeom prst="rect">
            <a:avLst/>
          </a:prstGeom>
          <a:noFill/>
        </p:spPr>
        <p:txBody>
          <a:bodyPr wrap="square" rtlCol="0">
            <a:spAutoFit/>
          </a:bodyPr>
          <a:lstStyle/>
          <a:p>
            <a:pPr algn="just"/>
            <a:r>
              <a:rPr lang="es-ES" sz="2000" dirty="0"/>
              <a:t>a. La escritura se va transformando con el tiempo, mientras que la oralidad no cambia y es similar en todas las sociedades.</a:t>
            </a:r>
          </a:p>
          <a:p>
            <a:pPr algn="just"/>
            <a:r>
              <a:rPr lang="es-ES" sz="2000" dirty="0"/>
              <a:t>b. La oralidad siempre es más usada que la escritura, en todos los ámbitos y situaciones de la comunicación humana.</a:t>
            </a:r>
          </a:p>
          <a:p>
            <a:pPr algn="just"/>
            <a:r>
              <a:rPr lang="es-ES" sz="2000" dirty="0"/>
              <a:t>c. La oralidad es inherente a todos los seres humanos por naturaleza, la escritura solo ha sido desarrollada por algunas culturas. </a:t>
            </a:r>
          </a:p>
          <a:p>
            <a:pPr algn="just"/>
            <a:r>
              <a:rPr lang="es-ES" sz="2000" dirty="0"/>
              <a:t>d. La escritura, a diferencia de la oralidad, es más compleja y, por eso, solo está presente en culturas muy avanzadas.</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99847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634" y="1225373"/>
            <a:ext cx="7495738" cy="1766189"/>
          </a:xfrm>
          <a:prstGeom prst="rect">
            <a:avLst/>
          </a:prstGeom>
          <a:noFill/>
        </p:spPr>
        <p:txBody>
          <a:bodyPr wrap="square" rtlCol="0">
            <a:spAutoFit/>
          </a:bodyPr>
          <a:lstStyle/>
          <a:p>
            <a:pPr marL="457200" indent="-457200">
              <a:lnSpc>
                <a:spcPct val="107000"/>
              </a:lnSpc>
              <a:spcAft>
                <a:spcPts val="800"/>
              </a:spcAft>
            </a:pPr>
            <a:r>
              <a:rPr lang="es-ES" dirty="0">
                <a:ea typeface="Times New Roman" panose="02020603050405020304" pitchFamily="18" charset="0"/>
                <a:cs typeface="Calibri" panose="020F0502020204030204" pitchFamily="34" charset="0"/>
              </a:rPr>
              <a:t>Referencias</a:t>
            </a:r>
          </a:p>
          <a:p>
            <a:pPr marL="457200" indent="-457200">
              <a:lnSpc>
                <a:spcPct val="107000"/>
              </a:lnSpc>
              <a:spcAft>
                <a:spcPts val="800"/>
              </a:spcAft>
            </a:pPr>
            <a:r>
              <a:rPr lang="es-ES" dirty="0">
                <a:ea typeface="Times New Roman" panose="02020603050405020304" pitchFamily="18" charset="0"/>
                <a:cs typeface="Calibri" panose="020F0502020204030204" pitchFamily="34" charset="0"/>
              </a:rPr>
              <a:t>Cassany, D. (2006). Tras las líneas. Barcelona: Anagrama. </a:t>
            </a:r>
          </a:p>
          <a:p>
            <a:pPr marL="457200" indent="-457200">
              <a:lnSpc>
                <a:spcPct val="107000"/>
              </a:lnSpc>
              <a:spcAft>
                <a:spcPts val="800"/>
              </a:spcAft>
            </a:pPr>
            <a:r>
              <a:rPr lang="es-ES" dirty="0">
                <a:ea typeface="Times New Roman" panose="02020603050405020304" pitchFamily="18" charset="0"/>
                <a:cs typeface="Calibri" panose="020F0502020204030204" pitchFamily="34" charset="0"/>
              </a:rPr>
              <a:t>Castillo Morales A. y Suárez A. (2016). Más allá del consumo de imágenes: reflexión sobre la lectura crítica de textos visuales. Enunciación, 22(1), 83-96. Recuperado de: https://cutt.ly/czl7WKM</a:t>
            </a:r>
          </a:p>
        </p:txBody>
      </p:sp>
      <p:sp>
        <p:nvSpPr>
          <p:cNvPr id="6" name="CuadroTexto 5">
            <a:extLst>
              <a:ext uri="{FF2B5EF4-FFF2-40B4-BE49-F238E27FC236}">
                <a16:creationId xmlns:a16="http://schemas.microsoft.com/office/drawing/2014/main" id="{47E52D29-F46E-43F5-9BCA-D278BA2899E7}"/>
              </a:ext>
            </a:extLst>
          </p:cNvPr>
          <p:cNvSpPr txBox="1"/>
          <p:nvPr/>
        </p:nvSpPr>
        <p:spPr>
          <a:xfrm>
            <a:off x="429062" y="457353"/>
            <a:ext cx="4616694" cy="461665"/>
          </a:xfrm>
          <a:prstGeom prst="rect">
            <a:avLst/>
          </a:prstGeom>
          <a:noFill/>
        </p:spPr>
        <p:txBody>
          <a:bodyPr wrap="square" rtlCol="0">
            <a:spAutoFit/>
          </a:bodyPr>
          <a:lstStyle/>
          <a:p>
            <a:r>
              <a:rPr lang="es-ES" sz="2400" b="1" dirty="0"/>
              <a:t>Referencias </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73892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BC0A5-ABD0-4E20-932D-2F5FE5392B5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700B9AE-9A93-4097-9743-9E95663857D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F7E7876-6FEE-4132-8CE7-4AA96670F32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5760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AF4114-B1D6-45B9-876F-62FC49B09654}"/>
              </a:ext>
            </a:extLst>
          </p:cNvPr>
          <p:cNvSpPr txBox="1"/>
          <p:nvPr/>
        </p:nvSpPr>
        <p:spPr>
          <a:xfrm>
            <a:off x="855250" y="181472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332A1AED-253E-4615-BBA2-AE0B1C218F6B}"/>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72167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57353"/>
            <a:ext cx="4616694" cy="461665"/>
          </a:xfrm>
          <a:prstGeom prst="rect">
            <a:avLst/>
          </a:prstGeom>
          <a:noFill/>
        </p:spPr>
        <p:txBody>
          <a:bodyPr wrap="square" rtlCol="0">
            <a:spAutoFit/>
          </a:bodyPr>
          <a:lstStyle/>
          <a:p>
            <a:r>
              <a:rPr lang="es-ES" sz="2400" b="1" dirty="0"/>
              <a:t>1. Caso o situación problémica</a:t>
            </a:r>
          </a:p>
        </p:txBody>
      </p:sp>
      <p:pic>
        <p:nvPicPr>
          <p:cNvPr id="7" name="Imagen 6" descr="Vista de Más allá del consumo de imágenes: reflexión sobre la lectura  crítica de textos visuales | Enunciación">
            <a:extLst>
              <a:ext uri="{FF2B5EF4-FFF2-40B4-BE49-F238E27FC236}">
                <a16:creationId xmlns:a16="http://schemas.microsoft.com/office/drawing/2014/main" id="{CE5DFF56-7B26-4DDC-8D08-3F01D4121414}"/>
              </a:ext>
            </a:extLst>
          </p:cNvPr>
          <p:cNvPicPr/>
          <p:nvPr/>
        </p:nvPicPr>
        <p:blipFill rotWithShape="1">
          <a:blip r:embed="rId2">
            <a:extLst>
              <a:ext uri="{28A0092B-C50C-407E-A947-70E740481C1C}">
                <a14:useLocalDpi xmlns:a14="http://schemas.microsoft.com/office/drawing/2010/main" val="0"/>
              </a:ext>
            </a:extLst>
          </a:blip>
          <a:srcRect l="-34351" r="-34351"/>
          <a:stretch/>
        </p:blipFill>
        <p:spPr bwMode="auto">
          <a:xfrm>
            <a:off x="1984744" y="1486673"/>
            <a:ext cx="4616694" cy="3195162"/>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429062" y="869717"/>
            <a:ext cx="7495738" cy="707886"/>
          </a:xfrm>
          <a:prstGeom prst="rect">
            <a:avLst/>
          </a:prstGeom>
          <a:noFill/>
        </p:spPr>
        <p:txBody>
          <a:bodyPr wrap="square" rtlCol="0">
            <a:spAutoFit/>
          </a:bodyPr>
          <a:lstStyle/>
          <a:p>
            <a:pPr algn="just"/>
            <a:r>
              <a:rPr lang="es-ES" sz="2000" dirty="0"/>
              <a:t>Usted está navegando en redes sociales, y se encuentra con la siguiente caricatura de Matador:</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3"/>
          <a:stretch>
            <a:fillRect/>
          </a:stretch>
        </p:blipFill>
        <p:spPr>
          <a:xfrm>
            <a:off x="8079896" y="4355955"/>
            <a:ext cx="1064104" cy="376613"/>
          </a:xfrm>
          <a:prstGeom prst="rect">
            <a:avLst/>
          </a:prstGeom>
        </p:spPr>
      </p:pic>
      <p:sp>
        <p:nvSpPr>
          <p:cNvPr id="2" name="Rectángulo 1">
            <a:extLst>
              <a:ext uri="{FF2B5EF4-FFF2-40B4-BE49-F238E27FC236}">
                <a16:creationId xmlns:a16="http://schemas.microsoft.com/office/drawing/2014/main" id="{1F503D82-40E3-4632-95AE-93562358C58A}"/>
              </a:ext>
            </a:extLst>
          </p:cNvPr>
          <p:cNvSpPr/>
          <p:nvPr/>
        </p:nvSpPr>
        <p:spPr>
          <a:xfrm>
            <a:off x="285415" y="4681835"/>
            <a:ext cx="7783032" cy="461665"/>
          </a:xfrm>
          <a:prstGeom prst="rect">
            <a:avLst/>
          </a:prstGeom>
        </p:spPr>
        <p:txBody>
          <a:bodyPr wrap="square">
            <a:spAutoFit/>
          </a:bodyPr>
          <a:lstStyle/>
          <a:p>
            <a:pPr algn="ctr"/>
            <a:r>
              <a:rPr lang="es-ES" sz="1200" dirty="0"/>
              <a:t>Castillo Morales A. y Suárez A. (2016). Más allá del consumo de imágenes: reflexión sobre la lectura crítica de textos visuales. Enunciación, 22(1), 83-96. Recuperado de: https://cutt.ly/czl7WKM</a:t>
            </a:r>
            <a:endParaRPr lang="es-CO" sz="1200" dirty="0"/>
          </a:p>
        </p:txBody>
      </p:sp>
    </p:spTree>
    <p:extLst>
      <p:ext uri="{BB962C8B-B14F-4D97-AF65-F5344CB8AC3E}">
        <p14:creationId xmlns:p14="http://schemas.microsoft.com/office/powerpoint/2010/main" val="16701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29062" y="1073775"/>
            <a:ext cx="7495738" cy="3693319"/>
          </a:xfrm>
          <a:prstGeom prst="rect">
            <a:avLst/>
          </a:prstGeom>
          <a:noFill/>
        </p:spPr>
        <p:txBody>
          <a:bodyPr wrap="square" rtlCol="0">
            <a:spAutoFit/>
          </a:bodyPr>
          <a:lstStyle/>
          <a:p>
            <a:r>
              <a:rPr lang="es-ES" dirty="0"/>
              <a:t>Al analizarla con detenimiento, usted recuerda el texto de Daniel Cassany (2006):  Tras las líneas, en el que se plantea que: </a:t>
            </a:r>
          </a:p>
          <a:p>
            <a:endParaRPr lang="es-ES" dirty="0"/>
          </a:p>
          <a:p>
            <a:r>
              <a:rPr lang="es-ES" dirty="0"/>
              <a:t>Aprender a leer requiere no solo desarrollar (…) procesos cognitivos, sino también adquirir los conocimientos socio culturales particulares de cada discurso, de cada práctica concreta de lectoescritura. Además de hacer hipótesis e inferencias, de descodificar las palabras, hay que conocer cómo un autor y sus lectores utilizan cada género, cómo se apoderan de los usos prestablecidos por la tradición, cómo negocian su significado según las convenciones establecidas, qué tipo de vocablos y lógicas de pensamiento maneje cada disciplina, etc. (p. 24).</a:t>
            </a:r>
          </a:p>
          <a:p>
            <a:endParaRPr lang="es-ES" dirty="0"/>
          </a:p>
          <a:p>
            <a:r>
              <a:rPr lang="es-ES" dirty="0"/>
              <a:t>Cassany, D. (2006). Tras las líneas. Barcelona: Anagrama.</a:t>
            </a:r>
          </a:p>
        </p:txBody>
      </p:sp>
      <p:sp>
        <p:nvSpPr>
          <p:cNvPr id="6" name="CuadroTexto 5">
            <a:extLst>
              <a:ext uri="{FF2B5EF4-FFF2-40B4-BE49-F238E27FC236}">
                <a16:creationId xmlns:a16="http://schemas.microsoft.com/office/drawing/2014/main" id="{47E52D29-F46E-43F5-9BCA-D278BA2899E7}"/>
              </a:ext>
            </a:extLst>
          </p:cNvPr>
          <p:cNvSpPr txBox="1"/>
          <p:nvPr/>
        </p:nvSpPr>
        <p:spPr>
          <a:xfrm>
            <a:off x="429062" y="457353"/>
            <a:ext cx="4616694" cy="461665"/>
          </a:xfrm>
          <a:prstGeom prst="rect">
            <a:avLst/>
          </a:prstGeom>
          <a:noFill/>
        </p:spPr>
        <p:txBody>
          <a:bodyPr wrap="square" rtlCol="0">
            <a:spAutoFit/>
          </a:bodyPr>
          <a:lstStyle/>
          <a:p>
            <a:r>
              <a:rPr lang="es-ES" sz="2400" b="1" dirty="0"/>
              <a:t>Caso o situación problémica</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91478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91724"/>
            <a:ext cx="7495738" cy="707886"/>
          </a:xfrm>
          <a:prstGeom prst="rect">
            <a:avLst/>
          </a:prstGeom>
          <a:noFill/>
        </p:spPr>
        <p:txBody>
          <a:bodyPr wrap="square" rtlCol="0">
            <a:spAutoFit/>
          </a:bodyPr>
          <a:lstStyle/>
          <a:p>
            <a:pPr algn="just"/>
            <a:r>
              <a:rPr lang="es-CO" sz="2000" dirty="0"/>
              <a:t>A partir del texto de Cassany, para leer la caricatura es necesario saber lo que significan las palabras y:</a:t>
            </a:r>
            <a:endParaRPr lang="es-ES" sz="2400" dirty="0"/>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757884"/>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13091" y="2219549"/>
            <a:ext cx="6906517" cy="2308324"/>
          </a:xfrm>
          <a:prstGeom prst="rect">
            <a:avLst/>
          </a:prstGeom>
          <a:noFill/>
        </p:spPr>
        <p:txBody>
          <a:bodyPr wrap="square" rtlCol="0">
            <a:spAutoFit/>
          </a:bodyPr>
          <a:lstStyle/>
          <a:p>
            <a:pPr algn="just"/>
            <a:r>
              <a:rPr lang="es-ES" dirty="0"/>
              <a:t>a. Reconocer los estilos de caricatura que maneja Matador y su estilo gráfico. </a:t>
            </a:r>
          </a:p>
          <a:p>
            <a:pPr algn="just"/>
            <a:r>
              <a:rPr lang="es-ES" dirty="0"/>
              <a:t>b. Conocer los contextos sociales en los que se produce y transmite la caricatura.</a:t>
            </a:r>
          </a:p>
          <a:p>
            <a:pPr algn="just"/>
            <a:r>
              <a:rPr lang="es-ES" dirty="0"/>
              <a:t>c. Intuir la forma en cómo la caricatura se produjo y se transmitió en la red.</a:t>
            </a:r>
          </a:p>
          <a:p>
            <a:pPr algn="just"/>
            <a:r>
              <a:rPr lang="es-ES" dirty="0"/>
              <a:t>d. Conocer cada detalle de la vida de Matador, para comprender su mensaje.</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457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57353"/>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429062" y="1039249"/>
            <a:ext cx="7495738" cy="3693319"/>
          </a:xfrm>
          <a:prstGeom prst="rect">
            <a:avLst/>
          </a:prstGeom>
          <a:noFill/>
        </p:spPr>
        <p:txBody>
          <a:bodyPr wrap="square" rtlCol="0">
            <a:spAutoFit/>
          </a:bodyPr>
          <a:lstStyle/>
          <a:p>
            <a:pPr algn="just"/>
            <a:r>
              <a:rPr lang="es-ES" dirty="0"/>
              <a:t>Lea el siguiente fragmento del libro La metamorfosis de la lectura de </a:t>
            </a:r>
            <a:r>
              <a:rPr lang="es-ES" dirty="0" err="1"/>
              <a:t>Gubern</a:t>
            </a:r>
            <a:r>
              <a:rPr lang="es-ES" dirty="0"/>
              <a:t> (2010) y después, la tesis que enmarca la lectura:</a:t>
            </a:r>
          </a:p>
          <a:p>
            <a:pPr algn="just"/>
            <a:endParaRPr lang="es-ES" dirty="0"/>
          </a:p>
          <a:p>
            <a:pPr algn="just"/>
            <a:r>
              <a:rPr lang="es-ES" dirty="0"/>
              <a:t>Los orígenes de la literatura oral no han dejado fósiles porque, como dice el aforismo latino, verba </a:t>
            </a:r>
            <a:r>
              <a:rPr lang="es-ES" dirty="0" err="1"/>
              <a:t>volant</a:t>
            </a:r>
            <a:r>
              <a:rPr lang="es-ES" dirty="0"/>
              <a:t>, </a:t>
            </a:r>
            <a:r>
              <a:rPr lang="es-ES" dirty="0" err="1"/>
              <a:t>scripta</a:t>
            </a:r>
            <a:r>
              <a:rPr lang="es-ES" dirty="0"/>
              <a:t> </a:t>
            </a:r>
            <a:r>
              <a:rPr lang="es-ES" dirty="0" err="1"/>
              <a:t>manent</a:t>
            </a:r>
            <a:r>
              <a:rPr lang="es-ES" dirty="0"/>
              <a:t>. Pero si la transmisión oral es más plástica, manipulable y vulnerable que la escrita, también Freud demostró que la productividad semántica del habla, con su espontaneidad y sus lapsus, es superior a la de la escritura. (P.15)</a:t>
            </a:r>
          </a:p>
          <a:p>
            <a:pPr algn="just"/>
            <a:r>
              <a:rPr lang="es-ES" dirty="0" err="1"/>
              <a:t>Gubern</a:t>
            </a:r>
            <a:r>
              <a:rPr lang="es-ES" dirty="0"/>
              <a:t>, R. (2010). La metamorfosis de la lectura. Recuperado de: www.lectulandia.com </a:t>
            </a:r>
          </a:p>
          <a:p>
            <a:pPr algn="just"/>
            <a:endParaRPr lang="es-ES" dirty="0"/>
          </a:p>
          <a:p>
            <a:pPr algn="just"/>
            <a:r>
              <a:rPr lang="es-ES" dirty="0"/>
              <a:t>Tesis: el paso de la oralidad a la escritura en la humanidad está directamente relacionado con la evolución del pensamiento del ser humano. </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52839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13091" y="833226"/>
            <a:ext cx="7495738" cy="1015663"/>
          </a:xfrm>
          <a:prstGeom prst="rect">
            <a:avLst/>
          </a:prstGeom>
          <a:noFill/>
        </p:spPr>
        <p:txBody>
          <a:bodyPr wrap="square" rtlCol="0">
            <a:spAutoFit/>
          </a:bodyPr>
          <a:lstStyle/>
          <a:p>
            <a:pPr algn="just"/>
            <a:r>
              <a:rPr lang="es-ES" sz="2000" dirty="0"/>
              <a:t>En el fragmento, el aforismo latino, verba </a:t>
            </a:r>
            <a:r>
              <a:rPr lang="es-ES" sz="2000" dirty="0" err="1"/>
              <a:t>volant</a:t>
            </a:r>
            <a:r>
              <a:rPr lang="es-ES" sz="2000" dirty="0"/>
              <a:t>, </a:t>
            </a:r>
            <a:r>
              <a:rPr lang="es-ES" sz="2000" dirty="0" err="1"/>
              <a:t>scripta</a:t>
            </a:r>
            <a:r>
              <a:rPr lang="es-ES" sz="2000" dirty="0"/>
              <a:t> </a:t>
            </a:r>
            <a:r>
              <a:rPr lang="es-ES" sz="2000" dirty="0" err="1"/>
              <a:t>manent</a:t>
            </a:r>
            <a:r>
              <a:rPr lang="es-ES" sz="2000" dirty="0"/>
              <a:t>, hace alusión a que las palabras se las lleva el viento y lo escrito permanece. Este aforismo se enmarca dentro de:</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757884"/>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353653"/>
            <a:ext cx="6906517" cy="1631216"/>
          </a:xfrm>
          <a:prstGeom prst="rect">
            <a:avLst/>
          </a:prstGeom>
          <a:noFill/>
        </p:spPr>
        <p:txBody>
          <a:bodyPr wrap="square" rtlCol="0">
            <a:spAutoFit/>
          </a:bodyPr>
          <a:lstStyle/>
          <a:p>
            <a:pPr algn="just"/>
            <a:r>
              <a:rPr lang="es-ES" sz="2000" dirty="0"/>
              <a:t>a. Conceptos clave, porque es la idea central del texto. </a:t>
            </a:r>
          </a:p>
          <a:p>
            <a:pPr algn="just"/>
            <a:r>
              <a:rPr lang="es-ES" sz="2000" dirty="0"/>
              <a:t>b. Palabras clave, pues es una categoría de una base de datos.</a:t>
            </a:r>
          </a:p>
          <a:p>
            <a:pPr algn="just"/>
            <a:r>
              <a:rPr lang="es-ES" sz="2000" dirty="0"/>
              <a:t>c.  Ideas clave, porque respalda la tesis de forma coherente. </a:t>
            </a:r>
          </a:p>
          <a:p>
            <a:pPr algn="just"/>
            <a:r>
              <a:rPr lang="es-ES" sz="2000" dirty="0"/>
              <a:t>d. Términos clave, pues es un término por definir dentro de un glosario.</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1237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57353"/>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429062" y="869717"/>
            <a:ext cx="7495738" cy="3170099"/>
          </a:xfrm>
          <a:prstGeom prst="rect">
            <a:avLst/>
          </a:prstGeom>
          <a:noFill/>
        </p:spPr>
        <p:txBody>
          <a:bodyPr wrap="square" rtlCol="0">
            <a:spAutoFit/>
          </a:bodyPr>
          <a:lstStyle/>
          <a:p>
            <a:pPr algn="just"/>
            <a:r>
              <a:rPr lang="es-ES" sz="2000" dirty="0"/>
              <a:t>Lea atentamente los siguientes textos:</a:t>
            </a:r>
          </a:p>
          <a:p>
            <a:pPr algn="just"/>
            <a:endParaRPr lang="es-ES" sz="2000" dirty="0"/>
          </a:p>
          <a:p>
            <a:pPr algn="just"/>
            <a:r>
              <a:rPr lang="es-ES" sz="2000" dirty="0"/>
              <a:t>Texto 1</a:t>
            </a:r>
          </a:p>
          <a:p>
            <a:pPr algn="just"/>
            <a:r>
              <a:rPr lang="es-ES" sz="2000" dirty="0"/>
              <a:t>Frisaba la edad de este excelente joven en los treinta años. Era de complexión fuerte y un tanto hercúlea con rara perfección formado, y tan arrogante, que si llevara uniforme militar ofrecería el más guerrero aspecto y talle que pueda imaginarse. </a:t>
            </a:r>
          </a:p>
          <a:p>
            <a:pPr algn="just"/>
            <a:endParaRPr lang="es-ES" sz="2000" dirty="0"/>
          </a:p>
          <a:p>
            <a:pPr algn="just"/>
            <a:r>
              <a:rPr lang="es-ES" sz="2000" dirty="0"/>
              <a:t>Recuperado de: </a:t>
            </a:r>
            <a:r>
              <a:rPr lang="es-ES" sz="2000" dirty="0" err="1"/>
              <a:t>Peréz</a:t>
            </a:r>
            <a:r>
              <a:rPr lang="es-ES" sz="2000" dirty="0"/>
              <a:t> </a:t>
            </a:r>
            <a:r>
              <a:rPr lang="es-ES" sz="2000" dirty="0" err="1"/>
              <a:t>Galdos</a:t>
            </a:r>
            <a:r>
              <a:rPr lang="es-ES" sz="2000" dirty="0"/>
              <a:t>, B. (2005). Doña Perfecta. Madrid: Alianza editorial.</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5486981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1403</Words>
  <Application>Microsoft Office PowerPoint</Application>
  <PresentationFormat>Presentación en pantalla (16:9)</PresentationFormat>
  <Paragraphs>81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2022-01-11T21:07:13Z</dcterms:modified>
</cp:coreProperties>
</file>