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63" r:id="rId6"/>
    <p:sldId id="274" r:id="rId7"/>
    <p:sldId id="275" r:id="rId8"/>
    <p:sldId id="276"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379915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Cognición, Pensamiento y Lenguaje</a:t>
            </a:r>
          </a:p>
        </p:txBody>
      </p:sp>
      <p:sp>
        <p:nvSpPr>
          <p:cNvPr id="3" name="Rectángulo 2"/>
          <p:cNvSpPr/>
          <p:nvPr/>
        </p:nvSpPr>
        <p:spPr>
          <a:xfrm>
            <a:off x="8682526" y="3349671"/>
            <a:ext cx="184730" cy="369332"/>
          </a:xfrm>
          <a:prstGeom prst="rect">
            <a:avLst/>
          </a:prstGeom>
        </p:spPr>
        <p:txBody>
          <a:bodyPr wrap="none">
            <a:spAutoFit/>
          </a:bodyPr>
          <a:lstStyle/>
          <a:p>
            <a:pPr algn="r"/>
            <a:endParaRPr lang="es-ES" b="1" dirty="0">
              <a:solidFill>
                <a:schemeClr val="bg1"/>
              </a:solidFill>
            </a:endParaRPr>
          </a:p>
        </p:txBody>
      </p:sp>
      <p:pic>
        <p:nvPicPr>
          <p:cNvPr id="5" name="Imagen 4">
            <a:extLst>
              <a:ext uri="{FF2B5EF4-FFF2-40B4-BE49-F238E27FC236}">
                <a16:creationId xmlns:a16="http://schemas.microsoft.com/office/drawing/2014/main" id="{61E3BEF3-EAFF-4F58-B586-E200F835E0BC}"/>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3" name="Imagen 2">
            <a:extLst>
              <a:ext uri="{FF2B5EF4-FFF2-40B4-BE49-F238E27FC236}">
                <a16:creationId xmlns:a16="http://schemas.microsoft.com/office/drawing/2014/main" id="{427ED709-8934-4994-971A-0EEE7AA6D35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833" y="899877"/>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467833" y="1602254"/>
            <a:ext cx="6830090" cy="1938992"/>
          </a:xfrm>
          <a:prstGeom prst="rect">
            <a:avLst/>
          </a:prstGeom>
          <a:noFill/>
        </p:spPr>
        <p:txBody>
          <a:bodyPr wrap="square" rtlCol="0">
            <a:spAutoFit/>
          </a:bodyPr>
          <a:lstStyle/>
          <a:p>
            <a:pPr algn="just"/>
            <a:r>
              <a:rPr lang="es-ES" sz="2000" dirty="0"/>
              <a:t>Juan encuentra a la mujer de su vida en Transmilenio; lo cautiva, lo seduce y le da su número telefónico. Sin embargo, Juan no tiene con qué apuntar este número y su celular está descargado, así que lo único que puede hacer es repetirlo “mentalmente” hasta que llega a su casa y encuentra dónde apuntarlo.</a:t>
            </a:r>
            <a:r>
              <a:rPr lang="es-CO" sz="2000" dirty="0"/>
              <a:t>			</a:t>
            </a:r>
          </a:p>
        </p:txBody>
      </p:sp>
      <p:pic>
        <p:nvPicPr>
          <p:cNvPr id="4" name="Imagen 3">
            <a:extLst>
              <a:ext uri="{FF2B5EF4-FFF2-40B4-BE49-F238E27FC236}">
                <a16:creationId xmlns:a16="http://schemas.microsoft.com/office/drawing/2014/main" id="{866165DE-A09E-4B96-B1BF-69DBB8134E1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1325" y="908483"/>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504030" y="1482381"/>
            <a:ext cx="7590988" cy="707886"/>
          </a:xfrm>
          <a:prstGeom prst="rect">
            <a:avLst/>
          </a:prstGeom>
          <a:noFill/>
        </p:spPr>
        <p:txBody>
          <a:bodyPr wrap="square" rtlCol="0">
            <a:spAutoFit/>
          </a:bodyPr>
          <a:lstStyle/>
          <a:p>
            <a:pPr algn="just"/>
            <a:r>
              <a:rPr lang="es-CO" sz="2000" dirty="0"/>
              <a:t>En la anterior situación, esta forma de recordar es un ejemplo del funcionamiento de:</a:t>
            </a:r>
          </a:p>
        </p:txBody>
      </p:sp>
      <p:sp>
        <p:nvSpPr>
          <p:cNvPr id="4" name="CuadroTexto 3"/>
          <p:cNvSpPr txBox="1"/>
          <p:nvPr/>
        </p:nvSpPr>
        <p:spPr>
          <a:xfrm>
            <a:off x="521325" y="241473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521325" y="2883200"/>
            <a:ext cx="3512731" cy="1323439"/>
          </a:xfrm>
          <a:prstGeom prst="rect">
            <a:avLst/>
          </a:prstGeom>
          <a:noFill/>
        </p:spPr>
        <p:txBody>
          <a:bodyPr wrap="square" rtlCol="0">
            <a:spAutoFit/>
          </a:bodyPr>
          <a:lstStyle/>
          <a:p>
            <a:pPr algn="just"/>
            <a:r>
              <a:rPr lang="es-ES" sz="2000" dirty="0"/>
              <a:t>a. La memoria de trabajo.</a:t>
            </a:r>
          </a:p>
          <a:p>
            <a:pPr algn="just"/>
            <a:r>
              <a:rPr lang="es-ES" sz="2000" dirty="0"/>
              <a:t>b. La memoria semántica.</a:t>
            </a:r>
          </a:p>
          <a:p>
            <a:pPr algn="just"/>
            <a:r>
              <a:rPr lang="es-ES" sz="2000" dirty="0"/>
              <a:t>c. La memoria numérica.</a:t>
            </a:r>
          </a:p>
          <a:p>
            <a:pPr algn="just"/>
            <a:r>
              <a:rPr lang="es-ES" sz="2000" dirty="0"/>
              <a:t>d. La memoria episódica.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7" name="Imagen 6">
            <a:extLst>
              <a:ext uri="{FF2B5EF4-FFF2-40B4-BE49-F238E27FC236}">
                <a16:creationId xmlns:a16="http://schemas.microsoft.com/office/drawing/2014/main" id="{D6B5DF6E-484C-4236-BB29-C86E2971E13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9730" y="397062"/>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499730" y="986700"/>
            <a:ext cx="7149066" cy="3170099"/>
          </a:xfrm>
          <a:prstGeom prst="rect">
            <a:avLst/>
          </a:prstGeom>
          <a:noFill/>
        </p:spPr>
        <p:txBody>
          <a:bodyPr wrap="square" rtlCol="0">
            <a:spAutoFit/>
          </a:bodyPr>
          <a:lstStyle/>
          <a:p>
            <a:pPr algn="just"/>
            <a:r>
              <a:rPr lang="es-ES" sz="2000" dirty="0"/>
              <a:t>Juanito es un estudiante de Psicología en un programa en el que debe recibir algunas clases virtuales desde su casa. Mientras está en una de ellas, llega una visita familiar, que atiende su mamá muy cerca de donde Juanito está recibiendo su clase, y justo, empiezan a hablar de un tema que seguramente le resulta interesante a Juanito. Adicionalmente, mientras está recibiendo esta clase, a Juanito le suena su celular; es su novia enviándole mensajes de audio. Sin embargo, y a pesar de que Juanito nota todas estas fuentes de estimulación, únicamente le presta atención a lo que dice su profesor durante la clase.</a:t>
            </a:r>
            <a:endParaRPr lang="es-CO" sz="2000" dirty="0"/>
          </a:p>
        </p:txBody>
      </p:sp>
      <p:pic>
        <p:nvPicPr>
          <p:cNvPr id="4" name="Imagen 3">
            <a:extLst>
              <a:ext uri="{FF2B5EF4-FFF2-40B4-BE49-F238E27FC236}">
                <a16:creationId xmlns:a16="http://schemas.microsoft.com/office/drawing/2014/main" id="{CB6DD27D-3174-41B8-AE64-3280E228AEE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0344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8466" y="77320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478466" y="1450532"/>
            <a:ext cx="7590988" cy="400110"/>
          </a:xfrm>
          <a:prstGeom prst="rect">
            <a:avLst/>
          </a:prstGeom>
          <a:noFill/>
        </p:spPr>
        <p:txBody>
          <a:bodyPr wrap="square" rtlCol="0">
            <a:spAutoFit/>
          </a:bodyPr>
          <a:lstStyle/>
          <a:p>
            <a:r>
              <a:rPr lang="es-CO" sz="2000" dirty="0"/>
              <a:t>La situación anterior es un ejemplo de: </a:t>
            </a:r>
          </a:p>
        </p:txBody>
      </p:sp>
      <p:sp>
        <p:nvSpPr>
          <p:cNvPr id="4" name="CuadroTexto 3"/>
          <p:cNvSpPr txBox="1"/>
          <p:nvPr/>
        </p:nvSpPr>
        <p:spPr>
          <a:xfrm>
            <a:off x="478466" y="188270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478466" y="2560035"/>
            <a:ext cx="2923624" cy="1323439"/>
          </a:xfrm>
          <a:prstGeom prst="rect">
            <a:avLst/>
          </a:prstGeom>
          <a:noFill/>
        </p:spPr>
        <p:txBody>
          <a:bodyPr wrap="square" rtlCol="0">
            <a:spAutoFit/>
          </a:bodyPr>
          <a:lstStyle/>
          <a:p>
            <a:pPr algn="just"/>
            <a:r>
              <a:rPr lang="es-ES" sz="2000" dirty="0"/>
              <a:t>a. Atención dividida.</a:t>
            </a:r>
          </a:p>
          <a:p>
            <a:pPr algn="just"/>
            <a:r>
              <a:rPr lang="es-ES" sz="2000" dirty="0"/>
              <a:t>b. Atención selectiva.</a:t>
            </a:r>
          </a:p>
          <a:p>
            <a:pPr algn="just"/>
            <a:r>
              <a:rPr lang="es-ES" sz="2000" dirty="0"/>
              <a:t>c. Atención sostenida.</a:t>
            </a:r>
          </a:p>
          <a:p>
            <a:pPr algn="just"/>
            <a:r>
              <a:rPr lang="es-ES" sz="2000" dirty="0"/>
              <a:t>d. Atención semántica.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08573DAA-03E2-46C0-9D0A-D1AC3B77E7C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8749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DBA65-B4C3-437D-BC79-BDC5148675C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550E5F0F-ADA5-4FBB-A5CB-14535A730FD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938FA11A-0E98-4016-94DF-0163DB4D46A6}"/>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4172668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373</Words>
  <Application>Microsoft Office PowerPoint</Application>
  <PresentationFormat>Presentación en pantalla (16:9)</PresentationFormat>
  <Paragraphs>31</Paragraphs>
  <Slides>8</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43</cp:revision>
  <dcterms:created xsi:type="dcterms:W3CDTF">2018-10-16T22:27:03Z</dcterms:created>
  <dcterms:modified xsi:type="dcterms:W3CDTF">2022-01-11T21:34:06Z</dcterms:modified>
</cp:coreProperties>
</file>