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0" r:id="rId2"/>
    <p:sldId id="258" r:id="rId3"/>
    <p:sldId id="262" r:id="rId4"/>
    <p:sldId id="273" r:id="rId5"/>
    <p:sldId id="263" r:id="rId6"/>
    <p:sldId id="282" r:id="rId7"/>
    <p:sldId id="283" r:id="rId8"/>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6</a:t>
            </a:fld>
            <a:endParaRPr lang="es-CO"/>
          </a:p>
        </p:txBody>
      </p:sp>
    </p:spTree>
    <p:extLst>
      <p:ext uri="{BB962C8B-B14F-4D97-AF65-F5344CB8AC3E}">
        <p14:creationId xmlns:p14="http://schemas.microsoft.com/office/powerpoint/2010/main" val="1094226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327451" y="1419314"/>
            <a:ext cx="4539805"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571750"/>
            <a:ext cx="4616694" cy="830997"/>
          </a:xfrm>
          <a:prstGeom prst="rect">
            <a:avLst/>
          </a:prstGeom>
          <a:noFill/>
        </p:spPr>
        <p:txBody>
          <a:bodyPr wrap="square" rtlCol="0">
            <a:spAutoFit/>
          </a:bodyPr>
          <a:lstStyle/>
          <a:p>
            <a:pPr algn="r"/>
            <a:r>
              <a:rPr lang="es-ES" sz="2400" b="1" dirty="0">
                <a:solidFill>
                  <a:schemeClr val="bg1"/>
                </a:solidFill>
              </a:rPr>
              <a:t>Caracterización de Estudios de la Cultura</a:t>
            </a:r>
          </a:p>
        </p:txBody>
      </p:sp>
      <p:pic>
        <p:nvPicPr>
          <p:cNvPr id="8" name="Imagen 7">
            <a:extLst>
              <a:ext uri="{FF2B5EF4-FFF2-40B4-BE49-F238E27FC236}">
                <a16:creationId xmlns:a16="http://schemas.microsoft.com/office/drawing/2014/main" id="{A6504AFD-9901-4424-97BF-E94D05A94A3B}"/>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01B1DF6-816B-4374-9FBE-11FE5B861D1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695489"/>
            <a:ext cx="7590988" cy="4322978"/>
          </a:xfrm>
          <a:prstGeom prst="rect">
            <a:avLst/>
          </a:prstGeom>
          <a:noFill/>
        </p:spPr>
        <p:txBody>
          <a:bodyPr wrap="square" rtlCol="0">
            <a:spAutoFit/>
          </a:bodyPr>
          <a:lstStyle/>
          <a:p>
            <a:pPr algn="just">
              <a:lnSpc>
                <a:spcPct val="115000"/>
              </a:lnSpc>
              <a:spcAft>
                <a:spcPts val="0"/>
              </a:spcAft>
            </a:pPr>
            <a:r>
              <a:rPr lang="es-ES" sz="1600" dirty="0">
                <a:ea typeface="MS PGothic" panose="020B0600070205080204" pitchFamily="34" charset="-128"/>
              </a:rPr>
              <a:t>Revisar el siguiente texto y analizar: </a:t>
            </a:r>
          </a:p>
          <a:p>
            <a:pPr algn="just">
              <a:lnSpc>
                <a:spcPct val="115000"/>
              </a:lnSpc>
              <a:spcAft>
                <a:spcPts val="0"/>
              </a:spcAft>
            </a:pPr>
            <a:endParaRPr lang="es-ES" sz="1600" dirty="0">
              <a:ea typeface="MS PGothic" panose="020B0600070205080204" pitchFamily="34" charset="-128"/>
            </a:endParaRPr>
          </a:p>
          <a:p>
            <a:pPr algn="just">
              <a:lnSpc>
                <a:spcPct val="115000"/>
              </a:lnSpc>
              <a:spcAft>
                <a:spcPts val="0"/>
              </a:spcAft>
            </a:pPr>
            <a:r>
              <a:rPr lang="es-ES" sz="1600" dirty="0">
                <a:ea typeface="MS PGothic" panose="020B0600070205080204" pitchFamily="34" charset="-128"/>
              </a:rPr>
              <a:t>Concepto de cultura para la Unesco (1982)</a:t>
            </a:r>
          </a:p>
          <a:p>
            <a:pPr algn="just">
              <a:lnSpc>
                <a:spcPct val="115000"/>
              </a:lnSpc>
              <a:spcAft>
                <a:spcPts val="0"/>
              </a:spcAft>
            </a:pPr>
            <a:r>
              <a:rPr lang="es-ES" sz="1600" dirty="0">
                <a:ea typeface="MS PGothic" panose="020B0600070205080204" pitchFamily="34" charset="-128"/>
              </a:rPr>
              <a:t>(…) la cultura puede considerarse actualmente como el conjunto de los rasgos distintivos, espirituales y materiales, intelectuales y afectivos que caracterizan a una sociedad o un grupo social. Ella engloba, además de las artes y las letras, los modos de vida, los derechos fundamentales al ser humano, los sistemas de valores, las tradiciones y las creencias y que la cultura da al hombre la capacidad de reflexionar sobre sí mismo. Es ella la que hace de nosotros seres específicamente humanos, racionales, críticos y éticamente comprometidos. A través de ella discernimos los valores y efectuamos opciones. A través de ella el hombre se expresa, toma conciencia de sí mismo, se reconoce como un proyecto inacabado, pone en cuestión sus propias realizaciones, busca incansablemente nuevas significaciones, y crea obras que lo trascienden.</a:t>
            </a:r>
          </a:p>
          <a:p>
            <a:pPr algn="just">
              <a:lnSpc>
                <a:spcPct val="115000"/>
              </a:lnSpc>
              <a:spcAft>
                <a:spcPts val="0"/>
              </a:spcAft>
            </a:pPr>
            <a:r>
              <a:rPr lang="es-ES" sz="1600" dirty="0">
                <a:ea typeface="MS PGothic" panose="020B0600070205080204" pitchFamily="34" charset="-128"/>
              </a:rPr>
              <a:t>Tomado de: </a:t>
            </a:r>
          </a:p>
          <a:p>
            <a:pPr algn="just">
              <a:lnSpc>
                <a:spcPct val="115000"/>
              </a:lnSpc>
              <a:spcAft>
                <a:spcPts val="0"/>
              </a:spcAft>
            </a:pPr>
            <a:r>
              <a:rPr lang="es-ES" sz="1600" dirty="0">
                <a:ea typeface="MS PGothic" panose="020B0600070205080204" pitchFamily="34" charset="-128"/>
              </a:rPr>
              <a:t>http://www.unesco.org/new/es/mexico/work-areas/culture/</a:t>
            </a:r>
          </a:p>
        </p:txBody>
      </p:sp>
      <p:pic>
        <p:nvPicPr>
          <p:cNvPr id="5" name="Imagen 4">
            <a:extLst>
              <a:ext uri="{FF2B5EF4-FFF2-40B4-BE49-F238E27FC236}">
                <a16:creationId xmlns:a16="http://schemas.microsoft.com/office/drawing/2014/main" id="{A7F8A5E5-5CD0-4554-9965-286F225AB82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00110"/>
          </a:xfrm>
          <a:prstGeom prst="rect">
            <a:avLst/>
          </a:prstGeom>
          <a:noFill/>
        </p:spPr>
        <p:txBody>
          <a:bodyPr wrap="square" rtlCol="0">
            <a:spAutoFit/>
          </a:bodyPr>
          <a:lstStyle/>
          <a:p>
            <a:r>
              <a:rPr lang="es-ES" sz="2000" b="1" dirty="0"/>
              <a:t>Enunciado</a:t>
            </a:r>
          </a:p>
        </p:txBody>
      </p:sp>
      <p:sp>
        <p:nvSpPr>
          <p:cNvPr id="3" name="CuadroTexto 2"/>
          <p:cNvSpPr txBox="1"/>
          <p:nvPr/>
        </p:nvSpPr>
        <p:spPr>
          <a:xfrm>
            <a:off x="238562" y="508258"/>
            <a:ext cx="7590988" cy="1029256"/>
          </a:xfrm>
          <a:prstGeom prst="rect">
            <a:avLst/>
          </a:prstGeom>
          <a:noFill/>
        </p:spPr>
        <p:txBody>
          <a:bodyPr wrap="square" rtlCol="0">
            <a:spAutoFit/>
          </a:bodyPr>
          <a:lstStyle/>
          <a:p>
            <a:pPr>
              <a:lnSpc>
                <a:spcPct val="115000"/>
              </a:lnSpc>
              <a:spcAft>
                <a:spcPts val="0"/>
              </a:spcAft>
            </a:pPr>
            <a:r>
              <a:rPr lang="es-ES" dirty="0"/>
              <a:t>A partir del concepto de cultura establecido por la Unesco en 1982, es posible condensar los elementos centrales de esta en la definición que propone Clifford Geertz en su libro La interpretación de las culturas:</a:t>
            </a:r>
            <a:endParaRPr lang="es-CO" sz="2400" dirty="0"/>
          </a:p>
        </p:txBody>
      </p:sp>
      <p:sp>
        <p:nvSpPr>
          <p:cNvPr id="4" name="CuadroTexto 3"/>
          <p:cNvSpPr txBox="1"/>
          <p:nvPr/>
        </p:nvSpPr>
        <p:spPr>
          <a:xfrm>
            <a:off x="237865" y="1666137"/>
            <a:ext cx="4616694" cy="400110"/>
          </a:xfrm>
          <a:prstGeom prst="rect">
            <a:avLst/>
          </a:prstGeom>
          <a:noFill/>
        </p:spPr>
        <p:txBody>
          <a:bodyPr wrap="square" rtlCol="0">
            <a:spAutoFit/>
          </a:bodyPr>
          <a:lstStyle/>
          <a:p>
            <a:r>
              <a:rPr lang="es-ES" sz="2000" b="1" dirty="0"/>
              <a:t>Opciones de respuesta</a:t>
            </a:r>
          </a:p>
        </p:txBody>
      </p:sp>
      <p:sp>
        <p:nvSpPr>
          <p:cNvPr id="5" name="CuadroTexto 4"/>
          <p:cNvSpPr txBox="1"/>
          <p:nvPr/>
        </p:nvSpPr>
        <p:spPr>
          <a:xfrm>
            <a:off x="237865" y="1866192"/>
            <a:ext cx="7590988" cy="2588657"/>
          </a:xfrm>
          <a:prstGeom prst="rect">
            <a:avLst/>
          </a:prstGeom>
          <a:noFill/>
        </p:spPr>
        <p:txBody>
          <a:bodyPr wrap="square" rtlCol="0">
            <a:spAutoFit/>
          </a:bodyPr>
          <a:lstStyle/>
          <a:p>
            <a:pPr>
              <a:lnSpc>
                <a:spcPct val="115000"/>
              </a:lnSpc>
              <a:spcAft>
                <a:spcPts val="0"/>
              </a:spcAft>
            </a:pPr>
            <a:endParaRPr lang="es-CO" sz="1400" dirty="0"/>
          </a:p>
          <a:p>
            <a:pPr marL="228600" indent="-228600">
              <a:lnSpc>
                <a:spcPct val="115000"/>
              </a:lnSpc>
              <a:spcAft>
                <a:spcPts val="0"/>
              </a:spcAft>
              <a:buAutoNum type="alphaLcPeriod"/>
            </a:pPr>
            <a:r>
              <a:rPr lang="es-ES" sz="1600" dirty="0"/>
              <a:t>La cultura está constituida por una sección limitada de la infinitud desprovista del sentido del acaecer universal, a la cual los seres humanos otorgan sentido y significación, y sin la cual sería imposible la comprensión entre los individuos que integran los grupos sociales y entre las diversas sociedades existentes.</a:t>
            </a:r>
          </a:p>
          <a:p>
            <a:pPr marL="228600" indent="-228600">
              <a:lnSpc>
                <a:spcPct val="115000"/>
              </a:lnSpc>
              <a:spcAft>
                <a:spcPts val="0"/>
              </a:spcAft>
              <a:buAutoNum type="alphaLcPeriod"/>
            </a:pPr>
            <a:r>
              <a:rPr lang="es-ES" sz="1600" dirty="0"/>
              <a:t>La cultura denota una norma de significados transmitidos históricamente, personificados en símbolos, un sistema de concepciones heredadas expresadas en formas simbólicas por medio de las cuales los hombres se comunican, perpetúan y desarrollan su conocimiento de la vida y sus actitudes con respecto a esta.</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b="1" dirty="0"/>
          </a:p>
        </p:txBody>
      </p:sp>
      <p:pic>
        <p:nvPicPr>
          <p:cNvPr id="8" name="Imagen 7">
            <a:extLst>
              <a:ext uri="{FF2B5EF4-FFF2-40B4-BE49-F238E27FC236}">
                <a16:creationId xmlns:a16="http://schemas.microsoft.com/office/drawing/2014/main" id="{0415F9B3-FDF7-4AB0-9FD4-B16F6288F6FE}"/>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5409" y="232550"/>
            <a:ext cx="3857950" cy="400110"/>
          </a:xfrm>
          <a:prstGeom prst="rect">
            <a:avLst/>
          </a:prstGeom>
          <a:noFill/>
        </p:spPr>
        <p:txBody>
          <a:bodyPr wrap="square" rtlCol="0">
            <a:spAutoFit/>
          </a:bodyPr>
          <a:lstStyle/>
          <a:p>
            <a:r>
              <a:rPr lang="es-ES" sz="2000" b="1" dirty="0"/>
              <a:t>Opciones de respuesta</a:t>
            </a:r>
          </a:p>
        </p:txBody>
      </p:sp>
      <p:sp>
        <p:nvSpPr>
          <p:cNvPr id="5" name="CuadroTexto 4"/>
          <p:cNvSpPr txBox="1"/>
          <p:nvPr/>
        </p:nvSpPr>
        <p:spPr>
          <a:xfrm>
            <a:off x="237865" y="950180"/>
            <a:ext cx="7590988" cy="3378104"/>
          </a:xfrm>
          <a:prstGeom prst="rect">
            <a:avLst/>
          </a:prstGeom>
          <a:noFill/>
        </p:spPr>
        <p:txBody>
          <a:bodyPr wrap="square" rtlCol="0">
            <a:spAutoFit/>
          </a:bodyPr>
          <a:lstStyle/>
          <a:p>
            <a:pPr lvl="0">
              <a:lnSpc>
                <a:spcPct val="150000"/>
              </a:lnSpc>
              <a:spcAft>
                <a:spcPts val="0"/>
              </a:spcAft>
            </a:pPr>
            <a:r>
              <a:rPr lang="es-ES" altLang="es-CO" sz="1600" dirty="0"/>
              <a:t>c. La cultura hace referencia a una organización jerárquica de valores, accesibles a todo el mundo, pero al mismo tiempo se constituye en un mecanismo de selección y exclusión para los individuos que no han podido adaptarse al funcionamiento de los dispositivos de control propuestos dentro de las diversas sociedades.</a:t>
            </a:r>
          </a:p>
          <a:p>
            <a:pPr lvl="0">
              <a:lnSpc>
                <a:spcPct val="150000"/>
              </a:lnSpc>
              <a:spcAft>
                <a:spcPts val="0"/>
              </a:spcAft>
            </a:pPr>
            <a:endParaRPr lang="es-ES" altLang="es-CO" sz="1600" dirty="0"/>
          </a:p>
          <a:p>
            <a:pPr lvl="0">
              <a:lnSpc>
                <a:spcPct val="150000"/>
              </a:lnSpc>
              <a:spcAft>
                <a:spcPts val="0"/>
              </a:spcAft>
            </a:pPr>
            <a:r>
              <a:rPr lang="es-ES" altLang="es-CO" sz="1600" dirty="0"/>
              <a:t>d. La cultura es un mecanismo de poder que regula el comportamiento de los individuos en el organismo social. Esto se hace mediante el control de la organización del espacio (urbe o ruralidad), del tiempo (horarios de trabajo y descanso) y la actividad de las personas y su comportamiento (dinamismo, perplejidad, etc.).</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191702C4-8BAC-442E-B12B-3E3F3E7F9546}"/>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69800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E8E9B5-89EB-4910-B05E-9419E99E186E}"/>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1D1B1F4C-27D0-4843-A9C3-FE3609691367}"/>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40091FE7-0319-4FD6-9106-58746FF4C47E}"/>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6106637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554</Words>
  <Application>Microsoft Office PowerPoint</Application>
  <PresentationFormat>Presentación en pantalla (16:9)</PresentationFormat>
  <Paragraphs>29</Paragraphs>
  <Slides>7</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MS PGothic</vt: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31</cp:revision>
  <dcterms:created xsi:type="dcterms:W3CDTF">2018-10-16T22:27:03Z</dcterms:created>
  <dcterms:modified xsi:type="dcterms:W3CDTF">2022-01-11T21:05:59Z</dcterms:modified>
</cp:coreProperties>
</file>