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65" r:id="rId5"/>
    <p:sldId id="267" r:id="rId6"/>
    <p:sldId id="264" r:id="rId7"/>
    <p:sldId id="263" r:id="rId8"/>
    <p:sldId id="266" r:id="rId9"/>
    <p:sldId id="269" r:id="rId10"/>
    <p:sldId id="268" r:id="rId11"/>
    <p:sldId id="259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C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64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6DC72-7CFB-4628-B76A-665C114573AB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9647A71-7E1F-4128-9B26-9E3B613DAD04}">
      <dgm:prSet phldrT="[Texto]" custT="1"/>
      <dgm:spPr/>
      <dgm:t>
        <a:bodyPr/>
        <a:lstStyle/>
        <a:p>
          <a:r>
            <a:rPr lang="es-ES" sz="2800" b="1" i="0" kern="1200" baseline="0">
              <a:latin typeface="Myriad Pro"/>
              <a:ea typeface="+mj-ea"/>
              <a:cs typeface="Myriad Pro"/>
            </a:rPr>
            <a:t>Contexto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gm:t>
    </dgm:pt>
    <dgm:pt modelId="{667AF8DE-8C6A-4370-BA80-133EB444C49C}" type="parTrans" cxnId="{05643A02-E511-4290-8F20-6EA70541252D}">
      <dgm:prSet/>
      <dgm:spPr/>
      <dgm:t>
        <a:bodyPr/>
        <a:lstStyle/>
        <a:p>
          <a:endParaRPr lang="es-ES"/>
        </a:p>
      </dgm:t>
    </dgm:pt>
    <dgm:pt modelId="{5C1E7311-E6A7-43F1-9CD4-BD232248A76E}" type="sibTrans" cxnId="{05643A02-E511-4290-8F20-6EA70541252D}">
      <dgm:prSet/>
      <dgm:spPr/>
      <dgm:t>
        <a:bodyPr/>
        <a:lstStyle/>
        <a:p>
          <a:endParaRPr lang="es-ES"/>
        </a:p>
      </dgm:t>
    </dgm:pt>
    <dgm:pt modelId="{2BB6F020-2111-42A8-B042-FA991519BA94}">
      <dgm:prSet phldrT="[Texto]" custT="1"/>
      <dgm:spPr/>
      <dgm:t>
        <a:bodyPr/>
        <a:lstStyle/>
        <a:p>
          <a:r>
            <a:rPr lang="es-ES" sz="2800" b="1" i="0" kern="1200" baseline="0">
              <a:latin typeface="Myriad Pro"/>
              <a:ea typeface="+mj-ea"/>
              <a:cs typeface="Myriad Pro"/>
            </a:rPr>
            <a:t>Estructura de la prueba o del banco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gm:t>
    </dgm:pt>
    <dgm:pt modelId="{33068BE6-1FA5-4173-8DBA-CE3AB694C608}" type="parTrans" cxnId="{A80BBA16-C2BA-44D0-9DD4-42A5B95295E0}">
      <dgm:prSet/>
      <dgm:spPr/>
      <dgm:t>
        <a:bodyPr/>
        <a:lstStyle/>
        <a:p>
          <a:endParaRPr lang="es-ES"/>
        </a:p>
      </dgm:t>
    </dgm:pt>
    <dgm:pt modelId="{7C9F751C-3A2C-475C-B982-DA007CC727D3}" type="sibTrans" cxnId="{A80BBA16-C2BA-44D0-9DD4-42A5B95295E0}">
      <dgm:prSet/>
      <dgm:spPr/>
      <dgm:t>
        <a:bodyPr/>
        <a:lstStyle/>
        <a:p>
          <a:endParaRPr lang="es-ES"/>
        </a:p>
      </dgm:t>
    </dgm:pt>
    <dgm:pt modelId="{EFD27740-0C55-4B3A-875D-F676E9677A0B}">
      <dgm:prSet phldrT="[Texto]" custT="1"/>
      <dgm:spPr/>
      <dgm:t>
        <a:bodyPr/>
        <a:lstStyle/>
        <a:p>
          <a:r>
            <a:rPr lang="es-ES" sz="2800" b="1" i="0" kern="1200" baseline="0">
              <a:latin typeface="Myriad Pro"/>
              <a:ea typeface="+mj-ea"/>
              <a:cs typeface="Myriad Pro"/>
            </a:rPr>
            <a:t>Enunciado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gm:t>
    </dgm:pt>
    <dgm:pt modelId="{EF999AB1-E0E3-4869-82C9-94D1844CD020}" type="parTrans" cxnId="{93B75E17-1BF0-47E0-9376-5C65B4C949AE}">
      <dgm:prSet/>
      <dgm:spPr/>
      <dgm:t>
        <a:bodyPr/>
        <a:lstStyle/>
        <a:p>
          <a:endParaRPr lang="es-ES"/>
        </a:p>
      </dgm:t>
    </dgm:pt>
    <dgm:pt modelId="{BEB29F9D-18CF-491E-8D90-4DF951B9CCC6}" type="sibTrans" cxnId="{93B75E17-1BF0-47E0-9376-5C65B4C949AE}">
      <dgm:prSet/>
      <dgm:spPr/>
      <dgm:t>
        <a:bodyPr/>
        <a:lstStyle/>
        <a:p>
          <a:endParaRPr lang="es-ES"/>
        </a:p>
      </dgm:t>
    </dgm:pt>
    <dgm:pt modelId="{62840DA8-A196-4E35-9776-DCA3EE1B425D}">
      <dgm:prSet phldrT="[Texto]" custT="1"/>
      <dgm:spPr/>
      <dgm:t>
        <a:bodyPr/>
        <a:lstStyle/>
        <a:p>
          <a:r>
            <a:rPr lang="es-ES" sz="2800" b="1" i="0" kern="1200" baseline="0">
              <a:latin typeface="Myriad Pro"/>
              <a:ea typeface="+mj-ea"/>
              <a:cs typeface="Myriad Pro"/>
            </a:rPr>
            <a:t>Clave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gm:t>
    </dgm:pt>
    <dgm:pt modelId="{163BC6C6-06EA-405E-A497-54AE59E38E8E}" type="parTrans" cxnId="{DC00CE08-B6A4-4EA4-8B48-C092A2320CD5}">
      <dgm:prSet/>
      <dgm:spPr/>
      <dgm:t>
        <a:bodyPr/>
        <a:lstStyle/>
        <a:p>
          <a:endParaRPr lang="es-ES"/>
        </a:p>
      </dgm:t>
    </dgm:pt>
    <dgm:pt modelId="{F4EF7CFB-3F70-44F0-BE80-4A15088A7190}" type="sibTrans" cxnId="{DC00CE08-B6A4-4EA4-8B48-C092A2320CD5}">
      <dgm:prSet/>
      <dgm:spPr/>
      <dgm:t>
        <a:bodyPr/>
        <a:lstStyle/>
        <a:p>
          <a:endParaRPr lang="es-ES"/>
        </a:p>
      </dgm:t>
    </dgm:pt>
    <dgm:pt modelId="{53FAFB4F-707E-43B6-9CC6-776188D4FC2F}">
      <dgm:prSet phldrT="[Texto]" custT="1"/>
      <dgm:spPr/>
      <dgm:t>
        <a:bodyPr/>
        <a:lstStyle/>
        <a:p>
          <a:r>
            <a:rPr lang="es-ES" sz="2800" b="1" i="0" kern="1200" baseline="0">
              <a:latin typeface="Myriad Pro"/>
              <a:ea typeface="+mj-ea"/>
              <a:cs typeface="Myriad Pro"/>
            </a:rPr>
            <a:t>Distractores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gm:t>
    </dgm:pt>
    <dgm:pt modelId="{91FCADFF-33BC-4059-ADA5-1E2D938A797C}" type="parTrans" cxnId="{7582651D-B54E-47DA-A954-1148F70E716E}">
      <dgm:prSet/>
      <dgm:spPr/>
      <dgm:t>
        <a:bodyPr/>
        <a:lstStyle/>
        <a:p>
          <a:endParaRPr lang="es-ES"/>
        </a:p>
      </dgm:t>
    </dgm:pt>
    <dgm:pt modelId="{92C38867-20EA-442A-AC13-91619D13A8E7}" type="sibTrans" cxnId="{7582651D-B54E-47DA-A954-1148F70E716E}">
      <dgm:prSet/>
      <dgm:spPr/>
      <dgm:t>
        <a:bodyPr/>
        <a:lstStyle/>
        <a:p>
          <a:endParaRPr lang="es-ES"/>
        </a:p>
      </dgm:t>
    </dgm:pt>
    <dgm:pt modelId="{8F1B7A9F-09C0-404A-9007-4675E966A294}" type="pres">
      <dgm:prSet presAssocID="{9446DC72-7CFB-4628-B76A-665C114573AB}" presName="diagram" presStyleCnt="0">
        <dgm:presLayoutVars>
          <dgm:dir/>
          <dgm:resizeHandles val="exact"/>
        </dgm:presLayoutVars>
      </dgm:prSet>
      <dgm:spPr/>
    </dgm:pt>
    <dgm:pt modelId="{631DCCD9-93B5-48B8-9FCC-D75E22D127B3}" type="pres">
      <dgm:prSet presAssocID="{39647A71-7E1F-4128-9B26-9E3B613DAD04}" presName="node" presStyleLbl="node1" presStyleIdx="0" presStyleCnt="5" custLinFactNeighborY="287">
        <dgm:presLayoutVars>
          <dgm:bulletEnabled val="1"/>
        </dgm:presLayoutVars>
      </dgm:prSet>
      <dgm:spPr/>
    </dgm:pt>
    <dgm:pt modelId="{BE76A15F-90AB-4A66-A888-0DE307D9E4FA}" type="pres">
      <dgm:prSet presAssocID="{5C1E7311-E6A7-43F1-9CD4-BD232248A76E}" presName="sibTrans" presStyleCnt="0"/>
      <dgm:spPr/>
    </dgm:pt>
    <dgm:pt modelId="{7C512978-5B07-4559-9490-45B0CFD3A738}" type="pres">
      <dgm:prSet presAssocID="{2BB6F020-2111-42A8-B042-FA991519BA94}" presName="node" presStyleLbl="node1" presStyleIdx="1" presStyleCnt="5">
        <dgm:presLayoutVars>
          <dgm:bulletEnabled val="1"/>
        </dgm:presLayoutVars>
      </dgm:prSet>
      <dgm:spPr/>
    </dgm:pt>
    <dgm:pt modelId="{AD082F64-D8D4-4897-A401-A026378CF7AB}" type="pres">
      <dgm:prSet presAssocID="{7C9F751C-3A2C-475C-B982-DA007CC727D3}" presName="sibTrans" presStyleCnt="0"/>
      <dgm:spPr/>
    </dgm:pt>
    <dgm:pt modelId="{0AF180E6-6312-4922-B8CA-99B3DEE3B2EB}" type="pres">
      <dgm:prSet presAssocID="{EFD27740-0C55-4B3A-875D-F676E9677A0B}" presName="node" presStyleLbl="node1" presStyleIdx="2" presStyleCnt="5">
        <dgm:presLayoutVars>
          <dgm:bulletEnabled val="1"/>
        </dgm:presLayoutVars>
      </dgm:prSet>
      <dgm:spPr/>
    </dgm:pt>
    <dgm:pt modelId="{5F44A4B4-88DB-41E7-B2CA-864F7613663C}" type="pres">
      <dgm:prSet presAssocID="{BEB29F9D-18CF-491E-8D90-4DF951B9CCC6}" presName="sibTrans" presStyleCnt="0"/>
      <dgm:spPr/>
    </dgm:pt>
    <dgm:pt modelId="{DECD5FA0-446F-4F91-BF7D-99DFBFA42857}" type="pres">
      <dgm:prSet presAssocID="{62840DA8-A196-4E35-9776-DCA3EE1B425D}" presName="node" presStyleLbl="node1" presStyleIdx="3" presStyleCnt="5">
        <dgm:presLayoutVars>
          <dgm:bulletEnabled val="1"/>
        </dgm:presLayoutVars>
      </dgm:prSet>
      <dgm:spPr/>
    </dgm:pt>
    <dgm:pt modelId="{E1478F28-98D6-433B-85BE-F78557449CE1}" type="pres">
      <dgm:prSet presAssocID="{F4EF7CFB-3F70-44F0-BE80-4A15088A7190}" presName="sibTrans" presStyleCnt="0"/>
      <dgm:spPr/>
    </dgm:pt>
    <dgm:pt modelId="{C947F4D0-A434-4625-9DFE-3CE87DB766E1}" type="pres">
      <dgm:prSet presAssocID="{53FAFB4F-707E-43B6-9CC6-776188D4FC2F}" presName="node" presStyleLbl="node1" presStyleIdx="4" presStyleCnt="5">
        <dgm:presLayoutVars>
          <dgm:bulletEnabled val="1"/>
        </dgm:presLayoutVars>
      </dgm:prSet>
      <dgm:spPr/>
    </dgm:pt>
  </dgm:ptLst>
  <dgm:cxnLst>
    <dgm:cxn modelId="{05643A02-E511-4290-8F20-6EA70541252D}" srcId="{9446DC72-7CFB-4628-B76A-665C114573AB}" destId="{39647A71-7E1F-4128-9B26-9E3B613DAD04}" srcOrd="0" destOrd="0" parTransId="{667AF8DE-8C6A-4370-BA80-133EB444C49C}" sibTransId="{5C1E7311-E6A7-43F1-9CD4-BD232248A76E}"/>
    <dgm:cxn modelId="{DC00CE08-B6A4-4EA4-8B48-C092A2320CD5}" srcId="{9446DC72-7CFB-4628-B76A-665C114573AB}" destId="{62840DA8-A196-4E35-9776-DCA3EE1B425D}" srcOrd="3" destOrd="0" parTransId="{163BC6C6-06EA-405E-A497-54AE59E38E8E}" sibTransId="{F4EF7CFB-3F70-44F0-BE80-4A15088A7190}"/>
    <dgm:cxn modelId="{CF722F0C-AA31-41F4-9364-16F0A2E67186}" type="presOf" srcId="{9446DC72-7CFB-4628-B76A-665C114573AB}" destId="{8F1B7A9F-09C0-404A-9007-4675E966A294}" srcOrd="0" destOrd="0" presId="urn:microsoft.com/office/officeart/2005/8/layout/default"/>
    <dgm:cxn modelId="{A80BBA16-C2BA-44D0-9DD4-42A5B95295E0}" srcId="{9446DC72-7CFB-4628-B76A-665C114573AB}" destId="{2BB6F020-2111-42A8-B042-FA991519BA94}" srcOrd="1" destOrd="0" parTransId="{33068BE6-1FA5-4173-8DBA-CE3AB694C608}" sibTransId="{7C9F751C-3A2C-475C-B982-DA007CC727D3}"/>
    <dgm:cxn modelId="{93B75E17-1BF0-47E0-9376-5C65B4C949AE}" srcId="{9446DC72-7CFB-4628-B76A-665C114573AB}" destId="{EFD27740-0C55-4B3A-875D-F676E9677A0B}" srcOrd="2" destOrd="0" parTransId="{EF999AB1-E0E3-4869-82C9-94D1844CD020}" sibTransId="{BEB29F9D-18CF-491E-8D90-4DF951B9CCC6}"/>
    <dgm:cxn modelId="{133A8F1A-4FB5-4E2A-A8CC-53062FCDC35F}" type="presOf" srcId="{EFD27740-0C55-4B3A-875D-F676E9677A0B}" destId="{0AF180E6-6312-4922-B8CA-99B3DEE3B2EB}" srcOrd="0" destOrd="0" presId="urn:microsoft.com/office/officeart/2005/8/layout/default"/>
    <dgm:cxn modelId="{7582651D-B54E-47DA-A954-1148F70E716E}" srcId="{9446DC72-7CFB-4628-B76A-665C114573AB}" destId="{53FAFB4F-707E-43B6-9CC6-776188D4FC2F}" srcOrd="4" destOrd="0" parTransId="{91FCADFF-33BC-4059-ADA5-1E2D938A797C}" sibTransId="{92C38867-20EA-442A-AC13-91619D13A8E7}"/>
    <dgm:cxn modelId="{A27A1E36-BDA4-4AF0-994E-2E5C6888C138}" type="presOf" srcId="{39647A71-7E1F-4128-9B26-9E3B613DAD04}" destId="{631DCCD9-93B5-48B8-9FCC-D75E22D127B3}" srcOrd="0" destOrd="0" presId="urn:microsoft.com/office/officeart/2005/8/layout/default"/>
    <dgm:cxn modelId="{E06CF149-138F-4BA7-8B98-1F8BB9E90908}" type="presOf" srcId="{53FAFB4F-707E-43B6-9CC6-776188D4FC2F}" destId="{C947F4D0-A434-4625-9DFE-3CE87DB766E1}" srcOrd="0" destOrd="0" presId="urn:microsoft.com/office/officeart/2005/8/layout/default"/>
    <dgm:cxn modelId="{17E33150-5B4E-45D4-9209-561C1CC62DCA}" type="presOf" srcId="{62840DA8-A196-4E35-9776-DCA3EE1B425D}" destId="{DECD5FA0-446F-4F91-BF7D-99DFBFA42857}" srcOrd="0" destOrd="0" presId="urn:microsoft.com/office/officeart/2005/8/layout/default"/>
    <dgm:cxn modelId="{19285EE1-F6D4-4A19-8B70-15C520463D0F}" type="presOf" srcId="{2BB6F020-2111-42A8-B042-FA991519BA94}" destId="{7C512978-5B07-4559-9490-45B0CFD3A738}" srcOrd="0" destOrd="0" presId="urn:microsoft.com/office/officeart/2005/8/layout/default"/>
    <dgm:cxn modelId="{87E13651-AEBC-4594-9C71-9C05F2552E26}" type="presParOf" srcId="{8F1B7A9F-09C0-404A-9007-4675E966A294}" destId="{631DCCD9-93B5-48B8-9FCC-D75E22D127B3}" srcOrd="0" destOrd="0" presId="urn:microsoft.com/office/officeart/2005/8/layout/default"/>
    <dgm:cxn modelId="{F4CDE7B0-47CC-4EFA-B762-BDB5B383EAE9}" type="presParOf" srcId="{8F1B7A9F-09C0-404A-9007-4675E966A294}" destId="{BE76A15F-90AB-4A66-A888-0DE307D9E4FA}" srcOrd="1" destOrd="0" presId="urn:microsoft.com/office/officeart/2005/8/layout/default"/>
    <dgm:cxn modelId="{54E8BDE0-1F44-468B-A271-26CE1996E35E}" type="presParOf" srcId="{8F1B7A9F-09C0-404A-9007-4675E966A294}" destId="{7C512978-5B07-4559-9490-45B0CFD3A738}" srcOrd="2" destOrd="0" presId="urn:microsoft.com/office/officeart/2005/8/layout/default"/>
    <dgm:cxn modelId="{DCCEA2E8-3576-4720-82DB-5254A6A51D98}" type="presParOf" srcId="{8F1B7A9F-09C0-404A-9007-4675E966A294}" destId="{AD082F64-D8D4-4897-A401-A026378CF7AB}" srcOrd="3" destOrd="0" presId="urn:microsoft.com/office/officeart/2005/8/layout/default"/>
    <dgm:cxn modelId="{5B4D5B73-8180-4BC0-973A-70153566C72F}" type="presParOf" srcId="{8F1B7A9F-09C0-404A-9007-4675E966A294}" destId="{0AF180E6-6312-4922-B8CA-99B3DEE3B2EB}" srcOrd="4" destOrd="0" presId="urn:microsoft.com/office/officeart/2005/8/layout/default"/>
    <dgm:cxn modelId="{9476DD8A-6C78-4286-A890-8A609AB67AD3}" type="presParOf" srcId="{8F1B7A9F-09C0-404A-9007-4675E966A294}" destId="{5F44A4B4-88DB-41E7-B2CA-864F7613663C}" srcOrd="5" destOrd="0" presId="urn:microsoft.com/office/officeart/2005/8/layout/default"/>
    <dgm:cxn modelId="{4558ADC7-506A-4D52-B674-078FEBC35A8A}" type="presParOf" srcId="{8F1B7A9F-09C0-404A-9007-4675E966A294}" destId="{DECD5FA0-446F-4F91-BF7D-99DFBFA42857}" srcOrd="6" destOrd="0" presId="urn:microsoft.com/office/officeart/2005/8/layout/default"/>
    <dgm:cxn modelId="{65BF50B3-EF19-434B-92B6-CAE3C828EB30}" type="presParOf" srcId="{8F1B7A9F-09C0-404A-9007-4675E966A294}" destId="{E1478F28-98D6-433B-85BE-F78557449CE1}" srcOrd="7" destOrd="0" presId="urn:microsoft.com/office/officeart/2005/8/layout/default"/>
    <dgm:cxn modelId="{9E072F46-C816-4116-9177-0C1C2EBAB8FF}" type="presParOf" srcId="{8F1B7A9F-09C0-404A-9007-4675E966A294}" destId="{C947F4D0-A434-4625-9DFE-3CE87DB766E1}" srcOrd="8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DCCD9-93B5-48B8-9FCC-D75E22D127B3}">
      <dsp:nvSpPr>
        <dsp:cNvPr id="0" name=""/>
        <dsp:cNvSpPr/>
      </dsp:nvSpPr>
      <dsp:spPr>
        <a:xfrm>
          <a:off x="0" y="120296"/>
          <a:ext cx="2456398" cy="1473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kern="1200" baseline="0">
              <a:latin typeface="Myriad Pro"/>
              <a:ea typeface="+mj-ea"/>
              <a:cs typeface="Myriad Pro"/>
            </a:rPr>
            <a:t>Contexto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sp:txBody>
      <dsp:txXfrm>
        <a:off x="0" y="120296"/>
        <a:ext cx="2456398" cy="1473838"/>
      </dsp:txXfrm>
    </dsp:sp>
    <dsp:sp modelId="{7C512978-5B07-4559-9490-45B0CFD3A738}">
      <dsp:nvSpPr>
        <dsp:cNvPr id="0" name=""/>
        <dsp:cNvSpPr/>
      </dsp:nvSpPr>
      <dsp:spPr>
        <a:xfrm>
          <a:off x="2702037" y="116066"/>
          <a:ext cx="2456398" cy="1473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kern="1200" baseline="0">
              <a:latin typeface="Myriad Pro"/>
              <a:ea typeface="+mj-ea"/>
              <a:cs typeface="Myriad Pro"/>
            </a:rPr>
            <a:t>Estructura de la prueba o del banco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sp:txBody>
      <dsp:txXfrm>
        <a:off x="2702037" y="116066"/>
        <a:ext cx="2456398" cy="1473838"/>
      </dsp:txXfrm>
    </dsp:sp>
    <dsp:sp modelId="{0AF180E6-6312-4922-B8CA-99B3DEE3B2EB}">
      <dsp:nvSpPr>
        <dsp:cNvPr id="0" name=""/>
        <dsp:cNvSpPr/>
      </dsp:nvSpPr>
      <dsp:spPr>
        <a:xfrm>
          <a:off x="5404075" y="116066"/>
          <a:ext cx="2456398" cy="1473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kern="1200" baseline="0">
              <a:latin typeface="Myriad Pro"/>
              <a:ea typeface="+mj-ea"/>
              <a:cs typeface="Myriad Pro"/>
            </a:rPr>
            <a:t>Enunciado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sp:txBody>
      <dsp:txXfrm>
        <a:off x="5404075" y="116066"/>
        <a:ext cx="2456398" cy="1473838"/>
      </dsp:txXfrm>
    </dsp:sp>
    <dsp:sp modelId="{DECD5FA0-446F-4F91-BF7D-99DFBFA42857}">
      <dsp:nvSpPr>
        <dsp:cNvPr id="0" name=""/>
        <dsp:cNvSpPr/>
      </dsp:nvSpPr>
      <dsp:spPr>
        <a:xfrm>
          <a:off x="1351018" y="1835544"/>
          <a:ext cx="2456398" cy="14738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kern="1200" baseline="0">
              <a:latin typeface="Myriad Pro"/>
              <a:ea typeface="+mj-ea"/>
              <a:cs typeface="Myriad Pro"/>
            </a:rPr>
            <a:t>Clave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sp:txBody>
      <dsp:txXfrm>
        <a:off x="1351018" y="1835544"/>
        <a:ext cx="2456398" cy="1473838"/>
      </dsp:txXfrm>
    </dsp:sp>
    <dsp:sp modelId="{C947F4D0-A434-4625-9DFE-3CE87DB766E1}">
      <dsp:nvSpPr>
        <dsp:cNvPr id="0" name=""/>
        <dsp:cNvSpPr/>
      </dsp:nvSpPr>
      <dsp:spPr>
        <a:xfrm>
          <a:off x="4053056" y="1835544"/>
          <a:ext cx="2456398" cy="14738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0" kern="1200" baseline="0">
              <a:latin typeface="Myriad Pro"/>
              <a:ea typeface="+mj-ea"/>
              <a:cs typeface="Myriad Pro"/>
            </a:rPr>
            <a:t>Distractores</a:t>
          </a:r>
          <a:endParaRPr lang="es-ES" sz="2800" b="1" i="0" kern="1200" baseline="0" dirty="0">
            <a:latin typeface="Myriad Pro"/>
            <a:ea typeface="+mj-ea"/>
            <a:cs typeface="Myriad Pro"/>
          </a:endParaRPr>
        </a:p>
      </dsp:txBody>
      <dsp:txXfrm>
        <a:off x="4053056" y="1835544"/>
        <a:ext cx="2456398" cy="147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15665" y="2809819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</a:rPr>
              <a:t>Capacitación Banco de Ítems</a:t>
            </a:r>
            <a:br>
              <a:rPr lang="es-CO" sz="2400" dirty="0">
                <a:solidFill>
                  <a:schemeClr val="bg1"/>
                </a:solidFill>
              </a:rPr>
            </a:br>
            <a:r>
              <a:rPr lang="es-CO" sz="2400" dirty="0">
                <a:solidFill>
                  <a:schemeClr val="bg1"/>
                </a:solidFill>
              </a:rPr>
              <a:t>Coordinadores/Validadores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659802" y="0"/>
            <a:ext cx="5349116" cy="1527463"/>
            <a:chOff x="3659802" y="0"/>
            <a:chExt cx="5349116" cy="1527463"/>
          </a:xfrm>
        </p:grpSpPr>
        <p:sp>
          <p:nvSpPr>
            <p:cNvPr id="4" name="Rectángulo 3"/>
            <p:cNvSpPr/>
            <p:nvPr/>
          </p:nvSpPr>
          <p:spPr>
            <a:xfrm>
              <a:off x="3659802" y="311727"/>
              <a:ext cx="5349116" cy="1215736"/>
            </a:xfrm>
            <a:prstGeom prst="rect">
              <a:avLst/>
            </a:prstGeom>
            <a:solidFill>
              <a:srgbClr val="1E1E1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082" y="0"/>
              <a:ext cx="4301836" cy="1522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24061" y="364155"/>
            <a:ext cx="7642980" cy="68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>
                <a:solidFill>
                  <a:srgbClr val="00B050"/>
                </a:solidFill>
                <a:latin typeface="+mn-lt"/>
              </a:rPr>
              <a:t>Aspectos para tener en cuenta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24061" y="1248229"/>
            <a:ext cx="7358045" cy="3447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La construcción de los ítems se debe hacer con base en una estructura previa y claramente definida.</a:t>
            </a:r>
            <a:br>
              <a:rPr lang="es-CO" sz="2000" dirty="0">
                <a:solidFill>
                  <a:schemeClr val="tx1"/>
                </a:solidFill>
              </a:rPr>
            </a:b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Se requiere revisar los ítems antes de que sean aplicados.</a:t>
            </a:r>
            <a:br>
              <a:rPr lang="es-CO" sz="2000" dirty="0">
                <a:solidFill>
                  <a:schemeClr val="tx1"/>
                </a:solidFill>
              </a:rPr>
            </a:b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Se deben establecer criterios de revisión unificados, tanto para los constructores de los ítems como para los validadores.</a:t>
            </a:r>
            <a:br>
              <a:rPr lang="es-CO" sz="2000" dirty="0">
                <a:solidFill>
                  <a:schemeClr val="tx1"/>
                </a:solidFill>
              </a:rPr>
            </a:b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Formalizar los procesos de construcción, revisión, custodia y entrega.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800" dirty="0">
              <a:solidFill>
                <a:srgbClr val="396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3985" y="1350669"/>
            <a:ext cx="461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>
                <a:solidFill>
                  <a:schemeClr val="bg1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2884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6006" y="278297"/>
            <a:ext cx="524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</a:rPr>
              <a:t>Conceptos básicos de la psicometría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03910" y="843871"/>
            <a:ext cx="5804491" cy="4299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CO" sz="1500" b="1" dirty="0">
                <a:solidFill>
                  <a:srgbClr val="00B050"/>
                </a:solidFill>
                <a:latin typeface="Lucida Sans" panose="020B0602030504020204" pitchFamily="34" charset="0"/>
              </a:rPr>
              <a:t>Medición: </a:t>
            </a:r>
            <a:r>
              <a:rPr lang="es-CO" sz="1500" dirty="0">
                <a:latin typeface="Lucida Sans" panose="020B0602030504020204" pitchFamily="34" charset="0"/>
              </a:rPr>
              <a:t>Asignación numérica que expresa la magnitud de un atributo. Instrumentos que tienen unidades de medida.</a:t>
            </a:r>
          </a:p>
          <a:p>
            <a:pPr marL="0" indent="0" algn="just">
              <a:buFont typeface="Arial"/>
              <a:buNone/>
            </a:pPr>
            <a:endParaRPr lang="es-CO" sz="1500" dirty="0">
              <a:latin typeface="Lucida Sans" panose="020B0602030504020204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es-CO" sz="1500" b="1" dirty="0">
                <a:solidFill>
                  <a:srgbClr val="00B050"/>
                </a:solidFill>
                <a:latin typeface="Lucida Sans" panose="020B0602030504020204" pitchFamily="34" charset="0"/>
              </a:rPr>
              <a:t>Evaluación: </a:t>
            </a:r>
            <a:r>
              <a:rPr lang="es-CO" sz="1500" dirty="0">
                <a:latin typeface="Lucida Sans" panose="020B0602030504020204" pitchFamily="34" charset="0"/>
              </a:rPr>
              <a:t>Proceso sistemático en el que se recolecta información para un objetivo específico. (Juicios de valor)</a:t>
            </a:r>
          </a:p>
          <a:p>
            <a:pPr marL="0" indent="0" algn="just">
              <a:buFont typeface="Arial"/>
              <a:buNone/>
            </a:pPr>
            <a:endParaRPr lang="es-CO" sz="1500" dirty="0">
              <a:latin typeface="Lucida Sans" panose="020B0602030504020204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es-CO" sz="1500" b="1" dirty="0">
                <a:solidFill>
                  <a:srgbClr val="00B050"/>
                </a:solidFill>
                <a:latin typeface="Lucida Sans" panose="020B0602030504020204" pitchFamily="34" charset="0"/>
              </a:rPr>
              <a:t>La psicometría: </a:t>
            </a:r>
            <a:r>
              <a:rPr lang="es-CO" sz="1500" dirty="0">
                <a:latin typeface="Lucida Sans" panose="020B0602030504020204" pitchFamily="34" charset="0"/>
              </a:rPr>
              <a:t>es un campo de la psicología y de la educación que se encarga de desarrollar instrumentos y escalas para la educación.</a:t>
            </a:r>
          </a:p>
          <a:p>
            <a:pPr marL="0" indent="0" algn="just">
              <a:buFont typeface="Arial"/>
              <a:buNone/>
            </a:pPr>
            <a:endParaRPr lang="es-CO" sz="1500" dirty="0">
              <a:latin typeface="Lucida Sans" panose="020B0602030504020204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es-CO" sz="1500" b="1" dirty="0">
                <a:solidFill>
                  <a:srgbClr val="00B050"/>
                </a:solidFill>
                <a:latin typeface="Lucida Sans" panose="020B0602030504020204" pitchFamily="34" charset="0"/>
              </a:rPr>
              <a:t>La confiabilidad: </a:t>
            </a:r>
            <a:r>
              <a:rPr lang="es-CO" sz="1500" dirty="0">
                <a:latin typeface="Lucida Sans" panose="020B0602030504020204" pitchFamily="34" charset="0"/>
              </a:rPr>
              <a:t>se entiende como la estimulación de los parámetros.</a:t>
            </a:r>
          </a:p>
          <a:p>
            <a:pPr marL="0" indent="0" algn="just">
              <a:buFont typeface="Arial"/>
              <a:buNone/>
            </a:pPr>
            <a:endParaRPr lang="es-CO" sz="1500" dirty="0">
              <a:latin typeface="Lucida Sans" panose="020B0602030504020204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es-CO" sz="1500" b="1" dirty="0">
                <a:solidFill>
                  <a:srgbClr val="00B050"/>
                </a:solidFill>
                <a:latin typeface="Lucida Sans" panose="020B0602030504020204" pitchFamily="34" charset="0"/>
              </a:rPr>
              <a:t>La validez: </a:t>
            </a:r>
            <a:r>
              <a:rPr lang="es-CO" sz="1500" dirty="0">
                <a:latin typeface="Lucida Sans" panose="020B0602030504020204" pitchFamily="34" charset="0"/>
              </a:rPr>
              <a:t>es la evidencia que permite interpretar las puntuaciones de las pruebas de acuerdo a los objetivos de la misma.</a:t>
            </a:r>
          </a:p>
          <a:p>
            <a:pPr marL="0" indent="0" algn="just">
              <a:buFont typeface="Arial"/>
              <a:buNone/>
            </a:pPr>
            <a:endParaRPr lang="es-CO" sz="1500" dirty="0">
              <a:latin typeface="Lucida Sans" panose="020B0602030504020204" pitchFamily="34" charset="0"/>
            </a:endParaRPr>
          </a:p>
          <a:p>
            <a:pPr marL="0" indent="0" algn="just">
              <a:buFont typeface="Arial"/>
              <a:buNone/>
            </a:pPr>
            <a:endParaRPr lang="es-CO" sz="1500" dirty="0">
              <a:latin typeface="Lucida Sans" panose="020B0602030504020204" pitchFamily="34" charset="0"/>
            </a:endParaRPr>
          </a:p>
        </p:txBody>
      </p:sp>
      <p:pic>
        <p:nvPicPr>
          <p:cNvPr id="1026" name="Picture 2" descr="Resultado de imagen para psicomet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3"/>
          <a:stretch/>
        </p:blipFill>
        <p:spPr bwMode="auto">
          <a:xfrm>
            <a:off x="5908401" y="415610"/>
            <a:ext cx="2027515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psicomet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2"/>
          <a:stretch/>
        </p:blipFill>
        <p:spPr bwMode="auto">
          <a:xfrm>
            <a:off x="5908401" y="2763982"/>
            <a:ext cx="1956827" cy="21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9305" y="-24014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0" y="698133"/>
            <a:ext cx="4194313" cy="40262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br>
              <a:rPr lang="es-CO" sz="1700" dirty="0"/>
            </a:br>
            <a:br>
              <a:rPr lang="es-CO" sz="1700" dirty="0"/>
            </a:br>
            <a:br>
              <a:rPr lang="es-CO" sz="1700" dirty="0"/>
            </a:br>
            <a:br>
              <a:rPr lang="es-CO" sz="1700" dirty="0"/>
            </a:br>
            <a:br>
              <a:rPr lang="es-CO" sz="1700" dirty="0"/>
            </a:br>
            <a:br>
              <a:rPr lang="es-CO" sz="1700" dirty="0"/>
            </a:br>
            <a:r>
              <a:rPr lang="es-CO" sz="1700" b="1" spc="50" dirty="0">
                <a:ln w="0">
                  <a:solidFill>
                    <a:schemeClr val="bg1"/>
                  </a:solidFill>
                </a:ln>
                <a:solidFill>
                  <a:srgbClr val="3964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1700" dirty="0"/>
          </a:p>
          <a:p>
            <a:pPr marL="0" indent="0">
              <a:buFont typeface="Arial"/>
              <a:buNone/>
            </a:pPr>
            <a:br>
              <a:rPr lang="es-CO" sz="1700" dirty="0"/>
            </a:br>
            <a:endParaRPr lang="es-CO" sz="17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194313" y="706902"/>
            <a:ext cx="4091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1700" dirty="0"/>
          </a:p>
          <a:p>
            <a:pPr marL="0" indent="0">
              <a:buNone/>
            </a:pPr>
            <a:endParaRPr lang="es-CO" sz="1700" dirty="0"/>
          </a:p>
          <a:p>
            <a:pPr marL="0" indent="0">
              <a:buNone/>
            </a:pPr>
            <a:endParaRPr lang="es-CO" sz="1700" dirty="0"/>
          </a:p>
          <a:p>
            <a:pPr marL="0" indent="0">
              <a:buNone/>
            </a:pPr>
            <a:endParaRPr lang="es-CO" sz="1700" dirty="0"/>
          </a:p>
          <a:p>
            <a:pPr marL="0" indent="0">
              <a:buNone/>
            </a:pPr>
            <a:endParaRPr lang="es-CO" sz="1700" b="1" spc="50" dirty="0">
              <a:ln w="0">
                <a:solidFill>
                  <a:schemeClr val="bg1"/>
                </a:solidFill>
              </a:ln>
              <a:solidFill>
                <a:srgbClr val="3964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br>
              <a:rPr lang="es-CO" sz="1700" dirty="0"/>
            </a:br>
            <a:endParaRPr lang="es-CO" sz="1700" dirty="0"/>
          </a:p>
          <a:p>
            <a:pPr marL="0" indent="0">
              <a:buNone/>
            </a:pPr>
            <a:endParaRPr lang="es-CO" sz="1600" dirty="0"/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679567"/>
              </p:ext>
            </p:extLst>
          </p:nvPr>
        </p:nvGraphicFramePr>
        <p:xfrm>
          <a:off x="623455" y="514350"/>
          <a:ext cx="6972300" cy="439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3361752966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36977199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s-ES" dirty="0"/>
                        <a:t>                  BANCO DE ÍTEMS             </a:t>
                      </a:r>
                      <a:r>
                        <a:rPr lang="es-ES" baseline="0" dirty="0"/>
                        <a:t> </a:t>
                      </a:r>
                      <a:r>
                        <a:rPr lang="es-ES" dirty="0"/>
                        <a:t>VS</a:t>
                      </a:r>
                      <a:r>
                        <a:rPr lang="es-ES" baseline="0" dirty="0"/>
                        <a:t>                       </a:t>
                      </a:r>
                      <a:r>
                        <a:rPr lang="es-ES" dirty="0"/>
                        <a:t>PRUEBA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0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cap="none" spc="0" dirty="0">
                          <a:ln w="0">
                            <a:noFill/>
                          </a:ln>
                          <a:effectLst/>
                        </a:rPr>
                        <a:t>La estructura permite la aplicación de las pruebas adaptativas o varias pruebas estandarizadas</a:t>
                      </a:r>
                      <a:endParaRPr lang="en-US" b="0" i="0" u="none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cap="none" spc="0" dirty="0">
                          <a:ln w="0">
                            <a:noFill/>
                          </a:ln>
                          <a:effectLst/>
                        </a:rPr>
                        <a:t>La estructura permite el ensamble de una sola prueba</a:t>
                      </a:r>
                      <a:endParaRPr lang="es-CO" sz="18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8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u="none" cap="none" spc="0" dirty="0">
                          <a:ln w="0">
                            <a:noFill/>
                          </a:ln>
                          <a:effectLst/>
                        </a:rPr>
                        <a:t>Se requiere un sistema de codificación (ítems y pruebas)</a:t>
                      </a:r>
                      <a:endParaRPr lang="en-US" b="0" i="0" u="none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CO" sz="1800" cap="none" spc="0" dirty="0">
                          <a:ln w="0">
                            <a:noFill/>
                          </a:ln>
                          <a:effectLst/>
                        </a:rPr>
                        <a:t>No se requiere un sistema de codificación</a:t>
                      </a:r>
                      <a:endParaRPr lang="en-US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7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u="none" cap="none" spc="0" dirty="0">
                          <a:ln w="0">
                            <a:noFill/>
                          </a:ln>
                          <a:effectLst/>
                        </a:rPr>
                        <a:t>Se requiere un inventario con el histórico de los ítems (propiedades psicométricas y cantidad de veces que ha sido usado).</a:t>
                      </a:r>
                      <a:endParaRPr lang="en-US" b="0" i="0" u="none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cap="none" spc="0" dirty="0">
                          <a:ln w="0">
                            <a:noFill/>
                          </a:ln>
                          <a:effectLst/>
                        </a:rPr>
                        <a:t>No se requiere un inventario con el histórico de los ítems</a:t>
                      </a:r>
                    </a:p>
                    <a:p>
                      <a:endParaRPr lang="en-US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5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u="none" cap="none" spc="0" dirty="0">
                          <a:ln w="0">
                            <a:noFill/>
                          </a:ln>
                          <a:effectLst/>
                        </a:rPr>
                        <a:t>Sistema de administración</a:t>
                      </a:r>
                      <a:endParaRPr lang="en-US" b="0" i="0" u="none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cap="none" spc="0" dirty="0">
                          <a:ln w="0">
                            <a:noFill/>
                          </a:ln>
                          <a:effectLst/>
                        </a:rPr>
                        <a:t>No requiere un sistema de administración</a:t>
                      </a:r>
                      <a:endParaRPr lang="en-US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6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cap="none" spc="0" dirty="0">
                          <a:ln w="0">
                            <a:noFill/>
                          </a:ln>
                          <a:effectLst/>
                        </a:rPr>
                        <a:t>Seguridad de la información</a:t>
                      </a:r>
                      <a:endParaRPr lang="en-US" b="0" i="0" u="none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cap="none" spc="0" dirty="0">
                          <a:ln w="0">
                            <a:noFill/>
                          </a:ln>
                          <a:effectLst/>
                        </a:rPr>
                        <a:t>Seguridad de la información</a:t>
                      </a:r>
                    </a:p>
                    <a:p>
                      <a:endParaRPr lang="en-US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5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40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88436" y="933869"/>
            <a:ext cx="5658771" cy="132530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dirty="0"/>
              <a:t>Planeación para construir ítems con base en el modelo de competencias desarrollado por la Universidad Ean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13854" y="2731487"/>
            <a:ext cx="7267220" cy="2109373"/>
            <a:chOff x="832069" y="3557273"/>
            <a:chExt cx="9039931" cy="3388426"/>
          </a:xfrm>
        </p:grpSpPr>
        <p:grpSp>
          <p:nvGrpSpPr>
            <p:cNvPr id="6" name="Grupo 5"/>
            <p:cNvGrpSpPr/>
            <p:nvPr/>
          </p:nvGrpSpPr>
          <p:grpSpPr>
            <a:xfrm>
              <a:off x="832069" y="3743398"/>
              <a:ext cx="9039931" cy="2313908"/>
              <a:chOff x="1633300" y="2729245"/>
              <a:chExt cx="9039931" cy="2313908"/>
            </a:xfrm>
          </p:grpSpPr>
          <p:sp>
            <p:nvSpPr>
              <p:cNvPr id="11" name="Rectángulo redondeado 10"/>
              <p:cNvSpPr/>
              <p:nvPr/>
            </p:nvSpPr>
            <p:spPr>
              <a:xfrm>
                <a:off x="1633300" y="2870660"/>
                <a:ext cx="2078182" cy="95596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2000" b="1" dirty="0" err="1">
                    <a:solidFill>
                      <a:srgbClr val="39645E"/>
                    </a:solidFill>
                    <a:latin typeface="+mj-lt"/>
                    <a:ea typeface="+mj-ea"/>
                    <a:cs typeface="Myriad Pro"/>
                  </a:rPr>
                  <a:t>CEACDI</a:t>
                </a:r>
                <a:r>
                  <a:rPr lang="es-CO" sz="2000" b="1" dirty="0">
                    <a:solidFill>
                      <a:srgbClr val="39645E"/>
                    </a:solidFill>
                    <a:latin typeface="+mj-lt"/>
                    <a:ea typeface="+mj-ea"/>
                    <a:cs typeface="Myriad Pro"/>
                  </a:rPr>
                  <a:t>*</a:t>
                </a: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5152505" y="2870661"/>
                <a:ext cx="2078182" cy="9559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b="1" dirty="0">
                    <a:solidFill>
                      <a:srgbClr val="39645E"/>
                    </a:solidFill>
                    <a:latin typeface="+mj-lt"/>
                    <a:ea typeface="+mj-ea"/>
                    <a:cs typeface="Myriad Pro"/>
                  </a:rPr>
                  <a:t>Coordinadores y validadores</a:t>
                </a:r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8595049" y="2909454"/>
                <a:ext cx="2078182" cy="9559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>
                    <a:solidFill>
                      <a:srgbClr val="39645E"/>
                    </a:solidFill>
                    <a:latin typeface="+mj-lt"/>
                    <a:ea typeface="+mj-ea"/>
                    <a:cs typeface="Myriad Pro"/>
                  </a:rPr>
                  <a:t>Docentes constructores de ítems</a:t>
                </a:r>
              </a:p>
            </p:txBody>
          </p:sp>
          <p:sp>
            <p:nvSpPr>
              <p:cNvPr id="14" name="Flecha derecha 13"/>
              <p:cNvSpPr/>
              <p:nvPr/>
            </p:nvSpPr>
            <p:spPr>
              <a:xfrm>
                <a:off x="4027826" y="3150523"/>
                <a:ext cx="756458" cy="556953"/>
              </a:xfrm>
              <a:prstGeom prst="rightArrow">
                <a:avLst/>
              </a:prstGeom>
              <a:solidFill>
                <a:srgbClr val="39645E"/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+mj-lt"/>
                </a:endParaRPr>
              </a:p>
            </p:txBody>
          </p:sp>
          <p:sp>
            <p:nvSpPr>
              <p:cNvPr id="15" name="Flecha derecha 14"/>
              <p:cNvSpPr/>
              <p:nvPr/>
            </p:nvSpPr>
            <p:spPr>
              <a:xfrm>
                <a:off x="7496694" y="3070166"/>
                <a:ext cx="756458" cy="556953"/>
              </a:xfrm>
              <a:prstGeom prst="rightArrow">
                <a:avLst/>
              </a:prstGeom>
              <a:solidFill>
                <a:srgbClr val="39645E"/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+mj-lt"/>
                </a:endParaRPr>
              </a:p>
            </p:txBody>
          </p:sp>
          <p:sp>
            <p:nvSpPr>
              <p:cNvPr id="16" name="Flecha circular 15"/>
              <p:cNvSpPr/>
              <p:nvPr/>
            </p:nvSpPr>
            <p:spPr>
              <a:xfrm rot="10961325">
                <a:off x="6734695" y="2770808"/>
                <a:ext cx="2356347" cy="2272345"/>
              </a:xfrm>
              <a:prstGeom prst="circularArrow">
                <a:avLst/>
              </a:prstGeom>
              <a:solidFill>
                <a:srgbClr val="39645E"/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+mj-lt"/>
                </a:endParaRPr>
              </a:p>
            </p:txBody>
          </p:sp>
          <p:sp>
            <p:nvSpPr>
              <p:cNvPr id="17" name="Flecha circular 16"/>
              <p:cNvSpPr/>
              <p:nvPr/>
            </p:nvSpPr>
            <p:spPr>
              <a:xfrm rot="10800000">
                <a:off x="3241044" y="2729245"/>
                <a:ext cx="2356347" cy="2272345"/>
              </a:xfrm>
              <a:prstGeom prst="circularArrow">
                <a:avLst/>
              </a:prstGeom>
              <a:solidFill>
                <a:srgbClr val="39645E"/>
              </a:solidFill>
              <a:ln>
                <a:solidFill>
                  <a:srgbClr val="39645E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+mj-lt"/>
                </a:endParaRPr>
              </a:p>
            </p:txBody>
          </p:sp>
        </p:grpSp>
        <p:sp>
          <p:nvSpPr>
            <p:cNvPr id="7" name="CuadroTexto 6"/>
            <p:cNvSpPr txBox="1"/>
            <p:nvPr/>
          </p:nvSpPr>
          <p:spPr>
            <a:xfrm>
              <a:off x="3063572" y="3557273"/>
              <a:ext cx="1287701" cy="65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50" dirty="0">
                  <a:latin typeface="+mj-lt"/>
                </a:rPr>
                <a:t>Estructura y </a:t>
              </a:r>
              <a:r>
                <a:rPr lang="es-CO" sz="1000" dirty="0">
                  <a:latin typeface="+mj-lt"/>
                </a:rPr>
                <a:t>especificaciones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598733" y="3754008"/>
              <a:ext cx="959560" cy="42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latin typeface="+mj-lt"/>
                </a:rPr>
                <a:t>Socializar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691908" y="5997421"/>
              <a:ext cx="1163619" cy="69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latin typeface="+mj-lt"/>
                </a:rPr>
                <a:t>Entrega de ítems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187655" y="5956895"/>
              <a:ext cx="1163619" cy="98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latin typeface="+mj-lt"/>
                </a:rPr>
                <a:t>Entrega de ítems </a:t>
              </a:r>
              <a:r>
                <a:rPr lang="es-CO" sz="1200" dirty="0">
                  <a:latin typeface="+mj-lt"/>
                </a:rPr>
                <a:t>validados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3020C2-400E-441D-9D57-E8788D69C93C}"/>
              </a:ext>
            </a:extLst>
          </p:cNvPr>
          <p:cNvSpPr txBox="1"/>
          <p:nvPr/>
        </p:nvSpPr>
        <p:spPr>
          <a:xfrm>
            <a:off x="201836" y="4811047"/>
            <a:ext cx="6148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err="1">
                <a:latin typeface="+mj-lt"/>
              </a:rPr>
              <a:t>CEACDI</a:t>
            </a:r>
            <a:r>
              <a:rPr lang="es-CO" sz="1100" b="1" dirty="0">
                <a:latin typeface="+mj-lt"/>
              </a:rPr>
              <a:t>: </a:t>
            </a:r>
            <a:r>
              <a:rPr lang="es-CO" sz="1100" dirty="0">
                <a:latin typeface="+mj-lt"/>
              </a:rPr>
              <a:t>Coordinación de evaluación, </a:t>
            </a:r>
            <a:r>
              <a:rPr lang="es-CO" sz="1100" dirty="0" err="1">
                <a:latin typeface="+mj-lt"/>
              </a:rPr>
              <a:t>assessment</a:t>
            </a:r>
            <a:r>
              <a:rPr lang="es-CO" sz="1100" dirty="0">
                <a:latin typeface="+mj-lt"/>
              </a:rPr>
              <a:t> center y desarrollo integral.</a:t>
            </a:r>
            <a:endParaRPr lang="es-CO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21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727" y="19710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Definición de ítem</a:t>
            </a:r>
          </a:p>
        </p:txBody>
      </p:sp>
      <p:sp>
        <p:nvSpPr>
          <p:cNvPr id="4" name="Elipse 3"/>
          <p:cNvSpPr/>
          <p:nvPr/>
        </p:nvSpPr>
        <p:spPr>
          <a:xfrm>
            <a:off x="3441775" y="715360"/>
            <a:ext cx="1629295" cy="1082992"/>
          </a:xfrm>
          <a:prstGeom prst="ellipse">
            <a:avLst/>
          </a:prstGeom>
          <a:ln>
            <a:solidFill>
              <a:srgbClr val="3964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rgbClr val="39645E"/>
                </a:solidFill>
                <a:latin typeface="Myriad Pro"/>
                <a:ea typeface="+mj-ea"/>
                <a:cs typeface="Myriad Pro"/>
              </a:rPr>
              <a:t>Ítem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97338" y="2969063"/>
            <a:ext cx="2244437" cy="1959844"/>
          </a:xfrm>
          <a:prstGeom prst="rect">
            <a:avLst/>
          </a:prstGeom>
          <a:ln>
            <a:solidFill>
              <a:srgbClr val="3964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800" b="1">
              <a:solidFill>
                <a:srgbClr val="39645E"/>
              </a:solidFill>
              <a:latin typeface="Myriad Pro"/>
              <a:ea typeface="+mj-ea"/>
              <a:cs typeface="Myriad Pr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71070" y="2969062"/>
            <a:ext cx="2233352" cy="1959844"/>
          </a:xfrm>
          <a:prstGeom prst="rect">
            <a:avLst/>
          </a:prstGeom>
          <a:ln>
            <a:solidFill>
              <a:srgbClr val="3964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800" b="1">
              <a:solidFill>
                <a:srgbClr val="39645E"/>
              </a:solidFill>
              <a:latin typeface="Myriad Pro"/>
              <a:ea typeface="+mj-ea"/>
              <a:cs typeface="Myriad Pro"/>
            </a:endParaRPr>
          </a:p>
        </p:txBody>
      </p:sp>
      <p:cxnSp>
        <p:nvCxnSpPr>
          <p:cNvPr id="7" name="Conector recto 6"/>
          <p:cNvCxnSpPr>
            <a:stCxn id="4" idx="4"/>
            <a:endCxn id="5" idx="0"/>
          </p:cNvCxnSpPr>
          <p:nvPr/>
        </p:nvCxnSpPr>
        <p:spPr>
          <a:xfrm flipH="1">
            <a:off x="2319557" y="1798352"/>
            <a:ext cx="1936866" cy="1170711"/>
          </a:xfrm>
          <a:prstGeom prst="line">
            <a:avLst/>
          </a:prstGeom>
          <a:ln>
            <a:solidFill>
              <a:srgbClr val="39645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stCxn id="4" idx="4"/>
            <a:endCxn id="6" idx="0"/>
          </p:cNvCxnSpPr>
          <p:nvPr/>
        </p:nvCxnSpPr>
        <p:spPr>
          <a:xfrm>
            <a:off x="4256423" y="1798352"/>
            <a:ext cx="1931323" cy="1170710"/>
          </a:xfrm>
          <a:prstGeom prst="line">
            <a:avLst/>
          </a:prstGeom>
          <a:ln>
            <a:solidFill>
              <a:srgbClr val="39645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446719" y="3082246"/>
            <a:ext cx="17456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645E"/>
                </a:solidFill>
              </a:rPr>
              <a:t>Es la unidad de medida básica de un atributo psicológico o educativo (lo más pequeño) por ende se entiende como una muestra de conducta.</a:t>
            </a:r>
          </a:p>
          <a:p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14909" y="3328468"/>
            <a:ext cx="1745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39645E"/>
                </a:solidFill>
              </a:rPr>
              <a:t>Es un estímulo que evoca una respuesta en relación a una tarea o problema.</a:t>
            </a:r>
          </a:p>
          <a:p>
            <a:endParaRPr lang="es-CO" b="1" dirty="0">
              <a:solidFill>
                <a:srgbClr val="396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9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505658" y="228600"/>
            <a:ext cx="9243391" cy="68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00B050"/>
                </a:solidFill>
              </a:rPr>
              <a:t>Directrices y consideraciones a la hora de elaborar un ítem para evaluación educativa </a:t>
            </a: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098898"/>
              </p:ext>
            </p:extLst>
          </p:nvPr>
        </p:nvGraphicFramePr>
        <p:xfrm>
          <a:off x="91421" y="1167498"/>
          <a:ext cx="7860474" cy="342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7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>
          <a:xfrm>
            <a:off x="1" y="143398"/>
            <a:ext cx="8042564" cy="56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00B050"/>
                </a:solidFill>
              </a:rPr>
              <a:t>Directrices y consideraciones a la hora de elaborar un ítem para evaluación educativa 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161059" y="1090743"/>
            <a:ext cx="7720447" cy="3720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600" dirty="0">
                <a:solidFill>
                  <a:schemeClr val="tx1"/>
                </a:solidFill>
              </a:rPr>
              <a:t>El enunciado y el contexto debe tener información suficiente para que el estudiante entienda lo que debe realizar sin sentirse saturado de información no relevante.</a:t>
            </a:r>
            <a:br>
              <a:rPr lang="es-CO" sz="1600" dirty="0">
                <a:solidFill>
                  <a:schemeClr val="tx1"/>
                </a:solidFill>
              </a:rPr>
            </a:br>
            <a:endParaRPr lang="es-CO" sz="1600" dirty="0">
              <a:solidFill>
                <a:schemeClr val="tx1"/>
              </a:solidFill>
            </a:endParaRPr>
          </a:p>
          <a:p>
            <a:pPr algn="just"/>
            <a:r>
              <a:rPr lang="es-CO" sz="1600" dirty="0">
                <a:solidFill>
                  <a:schemeClr val="tx1"/>
                </a:solidFill>
              </a:rPr>
              <a:t>Hay que evitar el uso de la negación si ésta no se encuentra bien redactada ya que, por agotamiento visual y reacciones nerviosas al sentirse en el estado de prueba, el estudiante puede mal interpretar la negación de la pregunta y resolver un enunciado afirmativo.</a:t>
            </a:r>
            <a:br>
              <a:rPr lang="es-CO" sz="1600" dirty="0">
                <a:solidFill>
                  <a:schemeClr val="tx1"/>
                </a:solidFill>
              </a:rPr>
            </a:br>
            <a:endParaRPr lang="es-CO" sz="1600" dirty="0">
              <a:solidFill>
                <a:schemeClr val="tx1"/>
              </a:solidFill>
            </a:endParaRPr>
          </a:p>
          <a:p>
            <a:pPr algn="just"/>
            <a:r>
              <a:rPr lang="es-CO" sz="1600" dirty="0">
                <a:solidFill>
                  <a:schemeClr val="tx1"/>
                </a:solidFill>
              </a:rPr>
              <a:t>Se requiere un uso de lenguaje acorde con nuestro público objetivo ya que los coordinadores manejan un léxico más técnico que sus estudiantes lo cual puede incurrir en malas interpretaciones y afectar la calidad del ítem.</a:t>
            </a:r>
          </a:p>
          <a:p>
            <a:pPr algn="just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4849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233251" y="405907"/>
            <a:ext cx="7573309" cy="383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00B050"/>
                </a:solidFill>
              </a:rPr>
              <a:t>Errores más comunes en la construcción de ítems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17467" y="1026692"/>
            <a:ext cx="3413344" cy="1754326"/>
          </a:xfrm>
          <a:prstGeom prst="rect">
            <a:avLst/>
          </a:prstGeom>
          <a:noFill/>
          <a:ln w="28575">
            <a:solidFill>
              <a:srgbClr val="39645E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Wingdings" panose="05000000000000000000" pitchFamily="2" charset="2"/>
              <a:buChar char="Ø"/>
              <a:defRPr>
                <a:solidFill>
                  <a:srgbClr val="39645E"/>
                </a:solidFill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</a:rPr>
              <a:t>Exceso de información.</a:t>
            </a:r>
          </a:p>
          <a:p>
            <a:pPr>
              <a:buFont typeface="Arial" panose="020B0604020202020204" pitchFamily="34" charset="0"/>
              <a:buChar char="•"/>
            </a:pP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</a:rPr>
              <a:t>Planteamiento resuelto sin necesidad del contexto.</a:t>
            </a:r>
          </a:p>
          <a:p>
            <a:pPr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</a:rPr>
              <a:t>Información innecesaria.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30811" y="3026408"/>
            <a:ext cx="4094018" cy="1754326"/>
          </a:xfrm>
          <a:prstGeom prst="rect">
            <a:avLst/>
          </a:prstGeom>
          <a:noFill/>
          <a:ln w="28575">
            <a:solidFill>
              <a:srgbClr val="39645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Distractores reforzados.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Distractores con categorías no correspondientes.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Distractores parcialmente verdaderos.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n 5" descr="File:Dialog-error-round.svg - Wikimedia Common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" y="3087016"/>
            <a:ext cx="1693718" cy="1693718"/>
          </a:xfrm>
          <a:prstGeom prst="rect">
            <a:avLst/>
          </a:prstGeom>
        </p:spPr>
      </p:pic>
      <p:pic>
        <p:nvPicPr>
          <p:cNvPr id="2" name="Imagen 1" descr="File:Error.svg - Wikimedia Commons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1" y="1057812"/>
            <a:ext cx="1693717" cy="17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678" y="309335"/>
            <a:ext cx="6991350" cy="449201"/>
          </a:xfrm>
        </p:spPr>
        <p:txBody>
          <a:bodyPr>
            <a:noAutofit/>
          </a:bodyPr>
          <a:lstStyle/>
          <a:p>
            <a:pPr algn="l"/>
            <a:r>
              <a:rPr lang="es-CO" sz="2400" b="1" dirty="0">
                <a:solidFill>
                  <a:srgbClr val="00B050"/>
                </a:solidFill>
                <a:latin typeface="+mn-lt"/>
              </a:rPr>
              <a:t>Criterios de revisión de ítems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117635" y="1362135"/>
            <a:ext cx="5786518" cy="2768619"/>
            <a:chOff x="1117635" y="1362136"/>
            <a:chExt cx="5786518" cy="2768619"/>
          </a:xfrm>
        </p:grpSpPr>
        <p:grpSp>
          <p:nvGrpSpPr>
            <p:cNvPr id="8" name="Grupo 7"/>
            <p:cNvGrpSpPr/>
            <p:nvPr/>
          </p:nvGrpSpPr>
          <p:grpSpPr>
            <a:xfrm>
              <a:off x="1117635" y="1362136"/>
              <a:ext cx="2262351" cy="2768618"/>
              <a:chOff x="1658078" y="1506264"/>
              <a:chExt cx="2597514" cy="2768618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1658078" y="1506264"/>
                <a:ext cx="259751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s-ES" sz="3600" b="1" dirty="0">
                    <a:latin typeface="Myriad Pro"/>
                    <a:ea typeface="+mj-ea"/>
                    <a:cs typeface="Myriad Pro"/>
                  </a:rPr>
                  <a:t>Validador</a:t>
                </a:r>
              </a:p>
            </p:txBody>
          </p:sp>
          <p:sp>
            <p:nvSpPr>
              <p:cNvPr id="10" name="Flecha abajo 9"/>
              <p:cNvSpPr/>
              <p:nvPr/>
            </p:nvSpPr>
            <p:spPr>
              <a:xfrm>
                <a:off x="2611857" y="2498632"/>
                <a:ext cx="689957" cy="798022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1980090" y="3628551"/>
                <a:ext cx="19534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/>
                  <a:t>Registrar formatos</a:t>
                </a: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4677248" y="2354504"/>
              <a:ext cx="1701428" cy="1776251"/>
              <a:chOff x="8350895" y="3174871"/>
              <a:chExt cx="1953491" cy="1776251"/>
            </a:xfrm>
          </p:grpSpPr>
          <p:sp>
            <p:nvSpPr>
              <p:cNvPr id="14" name="Flecha abajo 13"/>
              <p:cNvSpPr/>
              <p:nvPr/>
            </p:nvSpPr>
            <p:spPr>
              <a:xfrm>
                <a:off x="8982661" y="3174871"/>
                <a:ext cx="689957" cy="798022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8350895" y="4304791"/>
                <a:ext cx="19534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/>
                  <a:t>Análisis estadístico</a:t>
                </a: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772" y="1363961"/>
              <a:ext cx="2752381" cy="7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841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579</Words>
  <Application>Microsoft Office PowerPoint</Application>
  <PresentationFormat>Presentación en pantalla (16:9)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Sans</vt:lpstr>
      <vt:lpstr>Myriad Pro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revisión de ítems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EAN</cp:lastModifiedBy>
  <cp:revision>24</cp:revision>
  <dcterms:created xsi:type="dcterms:W3CDTF">2018-10-16T22:27:03Z</dcterms:created>
  <dcterms:modified xsi:type="dcterms:W3CDTF">2021-02-17T13:36:03Z</dcterms:modified>
</cp:coreProperties>
</file>