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8" r:id="rId3"/>
    <p:sldId id="262" r:id="rId4"/>
    <p:sldId id="265" r:id="rId5"/>
    <p:sldId id="264" r:id="rId6"/>
    <p:sldId id="266" r:id="rId7"/>
    <p:sldId id="263" r:id="rId8"/>
    <p:sldId id="269" r:id="rId9"/>
    <p:sldId id="268" r:id="rId10"/>
    <p:sldId id="259" r:id="rId11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882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BB7F44-CF95-40B0-89F8-0A5987824531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1C26D8F-7C72-4551-AA72-E0C2323725DB}">
      <dgm:prSet/>
      <dgm:spPr/>
      <dgm:t>
        <a:bodyPr/>
        <a:lstStyle/>
        <a:p>
          <a:pPr rtl="0"/>
          <a:r>
            <a:rPr lang="es-CO" b="1" dirty="0"/>
            <a:t>Respuesta abierta</a:t>
          </a:r>
          <a:br>
            <a:rPr lang="es-CO" dirty="0"/>
          </a:br>
          <a:endParaRPr lang="en-US" dirty="0"/>
        </a:p>
      </dgm:t>
    </dgm:pt>
    <dgm:pt modelId="{4940E666-6281-4402-8116-B3D2A9B0B8B8}" type="parTrans" cxnId="{A85D4DCD-606E-40CF-B7BC-D3BB6F6BAF7E}">
      <dgm:prSet/>
      <dgm:spPr/>
      <dgm:t>
        <a:bodyPr/>
        <a:lstStyle/>
        <a:p>
          <a:endParaRPr lang="es-ES"/>
        </a:p>
      </dgm:t>
    </dgm:pt>
    <dgm:pt modelId="{441B0F3B-C36C-453F-9048-F6C722E56A6C}" type="sibTrans" cxnId="{A85D4DCD-606E-40CF-B7BC-D3BB6F6BAF7E}">
      <dgm:prSet/>
      <dgm:spPr/>
      <dgm:t>
        <a:bodyPr/>
        <a:lstStyle/>
        <a:p>
          <a:endParaRPr lang="es-ES"/>
        </a:p>
      </dgm:t>
    </dgm:pt>
    <dgm:pt modelId="{3BE976CA-B889-43BE-AF9D-197BB4EE342F}">
      <dgm:prSet/>
      <dgm:spPr/>
      <dgm:t>
        <a:bodyPr/>
        <a:lstStyle/>
        <a:p>
          <a:pPr rtl="0"/>
          <a:r>
            <a:rPr lang="es-CO" b="1" dirty="0"/>
            <a:t>Respuesta cerrada</a:t>
          </a:r>
          <a:br>
            <a:rPr lang="es-CO" b="1" dirty="0"/>
          </a:br>
          <a:endParaRPr lang="en-US" b="1" dirty="0"/>
        </a:p>
      </dgm:t>
    </dgm:pt>
    <dgm:pt modelId="{A04EF479-CAAF-400B-B39F-EA5CF7220149}" type="parTrans" cxnId="{CAA3EE84-C1A2-4072-B3C4-9CBC439D60BC}">
      <dgm:prSet/>
      <dgm:spPr/>
      <dgm:t>
        <a:bodyPr/>
        <a:lstStyle/>
        <a:p>
          <a:endParaRPr lang="es-ES"/>
        </a:p>
      </dgm:t>
    </dgm:pt>
    <dgm:pt modelId="{63C76B92-05D8-4809-A564-79CD45217CD8}" type="sibTrans" cxnId="{CAA3EE84-C1A2-4072-B3C4-9CBC439D60BC}">
      <dgm:prSet/>
      <dgm:spPr/>
      <dgm:t>
        <a:bodyPr/>
        <a:lstStyle/>
        <a:p>
          <a:endParaRPr lang="es-ES"/>
        </a:p>
      </dgm:t>
    </dgm:pt>
    <dgm:pt modelId="{03DFCD20-AA6F-4DC8-8F0F-F8FB31CAFED1}">
      <dgm:prSet/>
      <dgm:spPr/>
      <dgm:t>
        <a:bodyPr/>
        <a:lstStyle/>
        <a:p>
          <a:pPr rtl="0"/>
          <a:r>
            <a:rPr lang="es-CO" dirty="0"/>
            <a:t>Selección.</a:t>
          </a:r>
          <a:endParaRPr lang="es-ES" dirty="0"/>
        </a:p>
      </dgm:t>
    </dgm:pt>
    <dgm:pt modelId="{A6EBEED5-9D08-4D5A-8FEF-4A0D853D888C}" type="sibTrans" cxnId="{BCACF10B-1D46-4031-8784-67539697275B}">
      <dgm:prSet/>
      <dgm:spPr/>
      <dgm:t>
        <a:bodyPr/>
        <a:lstStyle/>
        <a:p>
          <a:endParaRPr lang="es-ES"/>
        </a:p>
      </dgm:t>
    </dgm:pt>
    <dgm:pt modelId="{BEDAFFEA-7E47-428A-A3F3-0C3B82BCE65F}" type="parTrans" cxnId="{BCACF10B-1D46-4031-8784-67539697275B}">
      <dgm:prSet/>
      <dgm:spPr/>
      <dgm:t>
        <a:bodyPr/>
        <a:lstStyle/>
        <a:p>
          <a:endParaRPr lang="es-ES"/>
        </a:p>
      </dgm:t>
    </dgm:pt>
    <dgm:pt modelId="{50306681-2F91-4CFB-9CDD-A925D007FF02}">
      <dgm:prSet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s-CO" dirty="0"/>
            <a:t>Ensayo. </a:t>
          </a:r>
          <a:endParaRPr lang="es-ES" dirty="0"/>
        </a:p>
      </dgm:t>
    </dgm:pt>
    <dgm:pt modelId="{9DC05DB3-011C-4337-BDF0-0945997793CA}" type="parTrans" cxnId="{7565C7D1-DD8F-4BA3-9493-F62FD21176D0}">
      <dgm:prSet/>
      <dgm:spPr/>
      <dgm:t>
        <a:bodyPr/>
        <a:lstStyle/>
        <a:p>
          <a:endParaRPr lang="es-ES"/>
        </a:p>
      </dgm:t>
    </dgm:pt>
    <dgm:pt modelId="{384B0AB4-0CE4-4D1F-A7AF-F9CCCA57C75D}" type="sibTrans" cxnId="{7565C7D1-DD8F-4BA3-9493-F62FD21176D0}">
      <dgm:prSet/>
      <dgm:spPr/>
      <dgm:t>
        <a:bodyPr/>
        <a:lstStyle/>
        <a:p>
          <a:endParaRPr lang="es-ES"/>
        </a:p>
      </dgm:t>
    </dgm:pt>
    <dgm:pt modelId="{32E8B04D-10CA-465F-A023-3EDD0273E6F1}">
      <dgm:prSet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s-CO" dirty="0"/>
            <a:t>Completar.</a:t>
          </a:r>
          <a:endParaRPr lang="es-ES" dirty="0"/>
        </a:p>
      </dgm:t>
    </dgm:pt>
    <dgm:pt modelId="{A39EE24C-F897-4462-A013-6A77BF6587F7}" type="parTrans" cxnId="{ABF73C60-B13B-4EFA-927A-7BA1F34E3155}">
      <dgm:prSet/>
      <dgm:spPr/>
      <dgm:t>
        <a:bodyPr/>
        <a:lstStyle/>
        <a:p>
          <a:endParaRPr lang="es-CO"/>
        </a:p>
      </dgm:t>
    </dgm:pt>
    <dgm:pt modelId="{0A08707F-53A1-4D97-8283-2E7A1EBCA0F1}" type="sibTrans" cxnId="{ABF73C60-B13B-4EFA-927A-7BA1F34E3155}">
      <dgm:prSet/>
      <dgm:spPr/>
      <dgm:t>
        <a:bodyPr/>
        <a:lstStyle/>
        <a:p>
          <a:endParaRPr lang="es-CO"/>
        </a:p>
      </dgm:t>
    </dgm:pt>
    <dgm:pt modelId="{D6847FC1-3559-4EC1-A786-EF6EF0AC2508}">
      <dgm:prSet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s-CO" dirty="0"/>
            <a:t>Dibujar.</a:t>
          </a:r>
          <a:endParaRPr lang="es-ES" dirty="0"/>
        </a:p>
      </dgm:t>
    </dgm:pt>
    <dgm:pt modelId="{6BB01609-1510-4A2A-AED2-044133C2FCFC}" type="parTrans" cxnId="{42C15BC1-073F-422B-8483-747478AC3A0A}">
      <dgm:prSet/>
      <dgm:spPr/>
      <dgm:t>
        <a:bodyPr/>
        <a:lstStyle/>
        <a:p>
          <a:endParaRPr lang="es-CO"/>
        </a:p>
      </dgm:t>
    </dgm:pt>
    <dgm:pt modelId="{A9128714-E601-4E8B-990D-F0CF589A2B4A}" type="sibTrans" cxnId="{42C15BC1-073F-422B-8483-747478AC3A0A}">
      <dgm:prSet/>
      <dgm:spPr/>
      <dgm:t>
        <a:bodyPr/>
        <a:lstStyle/>
        <a:p>
          <a:endParaRPr lang="es-CO"/>
        </a:p>
      </dgm:t>
    </dgm:pt>
    <dgm:pt modelId="{EAE41363-C4F6-49C9-920A-A2C95A81E4C8}">
      <dgm:prSet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s-CO" dirty="0"/>
            <a:t>Valoración subjetiva.</a:t>
          </a:r>
          <a:endParaRPr lang="es-ES" dirty="0"/>
        </a:p>
      </dgm:t>
    </dgm:pt>
    <dgm:pt modelId="{A69D8403-C02E-4C02-BC00-76D0238A0573}" type="parTrans" cxnId="{18AE5947-18D6-48C0-B5FF-3A4008EFC4F3}">
      <dgm:prSet/>
      <dgm:spPr/>
      <dgm:t>
        <a:bodyPr/>
        <a:lstStyle/>
        <a:p>
          <a:endParaRPr lang="es-CO"/>
        </a:p>
      </dgm:t>
    </dgm:pt>
    <dgm:pt modelId="{A24B7938-74F5-45CA-96D4-C8DD4806D57B}" type="sibTrans" cxnId="{18AE5947-18D6-48C0-B5FF-3A4008EFC4F3}">
      <dgm:prSet/>
      <dgm:spPr/>
      <dgm:t>
        <a:bodyPr/>
        <a:lstStyle/>
        <a:p>
          <a:endParaRPr lang="es-CO"/>
        </a:p>
      </dgm:t>
    </dgm:pt>
    <dgm:pt modelId="{99829794-8436-48C0-8D98-8E926674D59F}">
      <dgm:prSet/>
      <dgm:spPr/>
      <dgm:t>
        <a:bodyPr/>
        <a:lstStyle/>
        <a:p>
          <a:pPr rtl="0"/>
          <a:r>
            <a:rPr lang="es-CO" dirty="0"/>
            <a:t>Completar (estructurada).</a:t>
          </a:r>
          <a:endParaRPr lang="es-ES" dirty="0"/>
        </a:p>
      </dgm:t>
    </dgm:pt>
    <dgm:pt modelId="{BD93999D-7926-4AFF-AB21-11D2CD2A7DA1}" type="parTrans" cxnId="{6109F8E6-1378-4B32-B5B9-5BAA1AE857E0}">
      <dgm:prSet/>
      <dgm:spPr/>
      <dgm:t>
        <a:bodyPr/>
        <a:lstStyle/>
        <a:p>
          <a:endParaRPr lang="es-CO"/>
        </a:p>
      </dgm:t>
    </dgm:pt>
    <dgm:pt modelId="{EEDBC422-701B-4FC8-BADF-855544DFC8B3}" type="sibTrans" cxnId="{6109F8E6-1378-4B32-B5B9-5BAA1AE857E0}">
      <dgm:prSet/>
      <dgm:spPr/>
      <dgm:t>
        <a:bodyPr/>
        <a:lstStyle/>
        <a:p>
          <a:endParaRPr lang="es-CO"/>
        </a:p>
      </dgm:t>
    </dgm:pt>
    <dgm:pt modelId="{993830C7-9D88-4436-A399-2EA39FCBA86C}">
      <dgm:prSet/>
      <dgm:spPr/>
      <dgm:t>
        <a:bodyPr/>
        <a:lstStyle/>
        <a:p>
          <a:pPr rtl="0"/>
          <a:r>
            <a:rPr lang="es-CO" dirty="0"/>
            <a:t>Aparear.</a:t>
          </a:r>
          <a:endParaRPr lang="es-ES" dirty="0"/>
        </a:p>
      </dgm:t>
    </dgm:pt>
    <dgm:pt modelId="{A7533D44-9FBA-4728-B0C3-211A83452995}" type="parTrans" cxnId="{BCB451A5-9F1A-4AC7-8982-BF499C4D6504}">
      <dgm:prSet/>
      <dgm:spPr/>
      <dgm:t>
        <a:bodyPr/>
        <a:lstStyle/>
        <a:p>
          <a:endParaRPr lang="es-CO"/>
        </a:p>
      </dgm:t>
    </dgm:pt>
    <dgm:pt modelId="{A9465919-3C04-4254-826E-243F0E0B8155}" type="sibTrans" cxnId="{BCB451A5-9F1A-4AC7-8982-BF499C4D6504}">
      <dgm:prSet/>
      <dgm:spPr/>
      <dgm:t>
        <a:bodyPr/>
        <a:lstStyle/>
        <a:p>
          <a:endParaRPr lang="es-CO"/>
        </a:p>
      </dgm:t>
    </dgm:pt>
    <dgm:pt modelId="{B5C6683B-E639-4A16-BB6A-07ADF92D1EEA}">
      <dgm:prSet/>
      <dgm:spPr/>
      <dgm:t>
        <a:bodyPr/>
        <a:lstStyle/>
        <a:p>
          <a:pPr rtl="0"/>
          <a:r>
            <a:rPr lang="es-CO" dirty="0"/>
            <a:t>Ordenar.</a:t>
          </a:r>
          <a:endParaRPr lang="es-ES" dirty="0"/>
        </a:p>
      </dgm:t>
    </dgm:pt>
    <dgm:pt modelId="{2B7ADD38-1EDB-468C-BA4C-8181CBF7873D}" type="parTrans" cxnId="{276CDC7C-2518-468E-9D2E-46EA89390C54}">
      <dgm:prSet/>
      <dgm:spPr/>
      <dgm:t>
        <a:bodyPr/>
        <a:lstStyle/>
        <a:p>
          <a:endParaRPr lang="es-CO"/>
        </a:p>
      </dgm:t>
    </dgm:pt>
    <dgm:pt modelId="{D8A5BEF4-BB5F-419C-ADA6-C0183AEA6697}" type="sibTrans" cxnId="{276CDC7C-2518-468E-9D2E-46EA89390C54}">
      <dgm:prSet/>
      <dgm:spPr/>
      <dgm:t>
        <a:bodyPr/>
        <a:lstStyle/>
        <a:p>
          <a:endParaRPr lang="es-CO"/>
        </a:p>
      </dgm:t>
    </dgm:pt>
    <dgm:pt modelId="{70DAF749-A071-42A6-A0BB-F7469BE6E0E2}">
      <dgm:prSet/>
      <dgm:spPr/>
      <dgm:t>
        <a:bodyPr/>
        <a:lstStyle/>
        <a:p>
          <a:pPr rtl="0"/>
          <a:r>
            <a:rPr lang="es-CO" dirty="0"/>
            <a:t>Valoración subjetiva.</a:t>
          </a:r>
          <a:endParaRPr lang="es-ES" dirty="0"/>
        </a:p>
      </dgm:t>
    </dgm:pt>
    <dgm:pt modelId="{86428560-09DC-4595-BE2C-CA06D53BEF1D}" type="parTrans" cxnId="{2E5BB1F4-753A-448A-BDFA-C111D146D06B}">
      <dgm:prSet/>
      <dgm:spPr/>
      <dgm:t>
        <a:bodyPr/>
        <a:lstStyle/>
        <a:p>
          <a:endParaRPr lang="es-CO"/>
        </a:p>
      </dgm:t>
    </dgm:pt>
    <dgm:pt modelId="{ADBD0B4A-3ACA-443A-B2B8-D2BCBEAA2EB5}" type="sibTrans" cxnId="{2E5BB1F4-753A-448A-BDFA-C111D146D06B}">
      <dgm:prSet/>
      <dgm:spPr/>
      <dgm:t>
        <a:bodyPr/>
        <a:lstStyle/>
        <a:p>
          <a:endParaRPr lang="es-CO"/>
        </a:p>
      </dgm:t>
    </dgm:pt>
    <dgm:pt modelId="{4F52FD88-70A5-4051-9FA3-281059702656}" type="pres">
      <dgm:prSet presAssocID="{EEBB7F44-CF95-40B0-89F8-0A5987824531}" presName="Name0" presStyleCnt="0">
        <dgm:presLayoutVars>
          <dgm:dir/>
          <dgm:animLvl val="lvl"/>
          <dgm:resizeHandles val="exact"/>
        </dgm:presLayoutVars>
      </dgm:prSet>
      <dgm:spPr/>
    </dgm:pt>
    <dgm:pt modelId="{3E733AB9-DCEE-44B7-A383-696A5477E243}" type="pres">
      <dgm:prSet presAssocID="{21C26D8F-7C72-4551-AA72-E0C2323725DB}" presName="composite" presStyleCnt="0"/>
      <dgm:spPr/>
    </dgm:pt>
    <dgm:pt modelId="{2A6569D5-F05A-48CA-9AAF-F256D6C29395}" type="pres">
      <dgm:prSet presAssocID="{21C26D8F-7C72-4551-AA72-E0C2323725D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D7C6DF6-521E-44D1-8156-7AB9EDA69540}" type="pres">
      <dgm:prSet presAssocID="{21C26D8F-7C72-4551-AA72-E0C2323725DB}" presName="desTx" presStyleLbl="alignAccFollowNode1" presStyleIdx="0" presStyleCnt="2">
        <dgm:presLayoutVars>
          <dgm:bulletEnabled val="1"/>
        </dgm:presLayoutVars>
      </dgm:prSet>
      <dgm:spPr/>
    </dgm:pt>
    <dgm:pt modelId="{F251A156-4216-443D-8795-5679F98DADB3}" type="pres">
      <dgm:prSet presAssocID="{441B0F3B-C36C-453F-9048-F6C722E56A6C}" presName="space" presStyleCnt="0"/>
      <dgm:spPr/>
    </dgm:pt>
    <dgm:pt modelId="{1470A99B-6D0E-44AA-83EF-8C4940004184}" type="pres">
      <dgm:prSet presAssocID="{3BE976CA-B889-43BE-AF9D-197BB4EE342F}" presName="composite" presStyleCnt="0"/>
      <dgm:spPr/>
    </dgm:pt>
    <dgm:pt modelId="{2C31D51A-35E4-495F-BB94-EC4DAD630B5D}" type="pres">
      <dgm:prSet presAssocID="{3BE976CA-B889-43BE-AF9D-197BB4EE342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E47394F-DDC7-48FC-9692-9D4215034885}" type="pres">
      <dgm:prSet presAssocID="{3BE976CA-B889-43BE-AF9D-197BB4EE342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C5F9B0B-7BF2-4908-9993-75F1C331D7C7}" type="presOf" srcId="{993830C7-9D88-4436-A399-2EA39FCBA86C}" destId="{3E47394F-DDC7-48FC-9692-9D4215034885}" srcOrd="0" destOrd="2" presId="urn:microsoft.com/office/officeart/2005/8/layout/hList1"/>
    <dgm:cxn modelId="{BCACF10B-1D46-4031-8784-67539697275B}" srcId="{3BE976CA-B889-43BE-AF9D-197BB4EE342F}" destId="{03DFCD20-AA6F-4DC8-8F0F-F8FB31CAFED1}" srcOrd="0" destOrd="0" parTransId="{BEDAFFEA-7E47-428A-A3F3-0C3B82BCE65F}" sibTransId="{A6EBEED5-9D08-4D5A-8FEF-4A0D853D888C}"/>
    <dgm:cxn modelId="{A5D67919-7D5F-4570-99AF-59650C3A4FDC}" type="presOf" srcId="{99829794-8436-48C0-8D98-8E926674D59F}" destId="{3E47394F-DDC7-48FC-9692-9D4215034885}" srcOrd="0" destOrd="1" presId="urn:microsoft.com/office/officeart/2005/8/layout/hList1"/>
    <dgm:cxn modelId="{9B2E2430-A508-46C6-81BA-3E9459DA1978}" type="presOf" srcId="{32E8B04D-10CA-465F-A023-3EDD0273E6F1}" destId="{8D7C6DF6-521E-44D1-8156-7AB9EDA69540}" srcOrd="0" destOrd="1" presId="urn:microsoft.com/office/officeart/2005/8/layout/hList1"/>
    <dgm:cxn modelId="{ABF73C60-B13B-4EFA-927A-7BA1F34E3155}" srcId="{21C26D8F-7C72-4551-AA72-E0C2323725DB}" destId="{32E8B04D-10CA-465F-A023-3EDD0273E6F1}" srcOrd="1" destOrd="0" parTransId="{A39EE24C-F897-4462-A013-6A77BF6587F7}" sibTransId="{0A08707F-53A1-4D97-8283-2E7A1EBCA0F1}"/>
    <dgm:cxn modelId="{18AE5947-18D6-48C0-B5FF-3A4008EFC4F3}" srcId="{21C26D8F-7C72-4551-AA72-E0C2323725DB}" destId="{EAE41363-C4F6-49C9-920A-A2C95A81E4C8}" srcOrd="3" destOrd="0" parTransId="{A69D8403-C02E-4C02-BC00-76D0238A0573}" sibTransId="{A24B7938-74F5-45CA-96D4-C8DD4806D57B}"/>
    <dgm:cxn modelId="{21DBE84A-A201-4038-A2D3-2D3CE1348725}" type="presOf" srcId="{70DAF749-A071-42A6-A0BB-F7469BE6E0E2}" destId="{3E47394F-DDC7-48FC-9692-9D4215034885}" srcOrd="0" destOrd="4" presId="urn:microsoft.com/office/officeart/2005/8/layout/hList1"/>
    <dgm:cxn modelId="{A391D354-CA21-4C0C-A43A-1806F428007A}" type="presOf" srcId="{EEBB7F44-CF95-40B0-89F8-0A5987824531}" destId="{4F52FD88-70A5-4051-9FA3-281059702656}" srcOrd="0" destOrd="0" presId="urn:microsoft.com/office/officeart/2005/8/layout/hList1"/>
    <dgm:cxn modelId="{78A12558-F72A-4609-B57A-1C9EC0E35EBE}" type="presOf" srcId="{21C26D8F-7C72-4551-AA72-E0C2323725DB}" destId="{2A6569D5-F05A-48CA-9AAF-F256D6C29395}" srcOrd="0" destOrd="0" presId="urn:microsoft.com/office/officeart/2005/8/layout/hList1"/>
    <dgm:cxn modelId="{2AFDCA79-4579-479A-A6E7-DD06BCDBD7B7}" type="presOf" srcId="{3BE976CA-B889-43BE-AF9D-197BB4EE342F}" destId="{2C31D51A-35E4-495F-BB94-EC4DAD630B5D}" srcOrd="0" destOrd="0" presId="urn:microsoft.com/office/officeart/2005/8/layout/hList1"/>
    <dgm:cxn modelId="{276CDC7C-2518-468E-9D2E-46EA89390C54}" srcId="{3BE976CA-B889-43BE-AF9D-197BB4EE342F}" destId="{B5C6683B-E639-4A16-BB6A-07ADF92D1EEA}" srcOrd="3" destOrd="0" parTransId="{2B7ADD38-1EDB-468C-BA4C-8181CBF7873D}" sibTransId="{D8A5BEF4-BB5F-419C-ADA6-C0183AEA6697}"/>
    <dgm:cxn modelId="{A9EB8480-31D6-487F-9299-4D73D7EC0254}" type="presOf" srcId="{B5C6683B-E639-4A16-BB6A-07ADF92D1EEA}" destId="{3E47394F-DDC7-48FC-9692-9D4215034885}" srcOrd="0" destOrd="3" presId="urn:microsoft.com/office/officeart/2005/8/layout/hList1"/>
    <dgm:cxn modelId="{CAA3EE84-C1A2-4072-B3C4-9CBC439D60BC}" srcId="{EEBB7F44-CF95-40B0-89F8-0A5987824531}" destId="{3BE976CA-B889-43BE-AF9D-197BB4EE342F}" srcOrd="1" destOrd="0" parTransId="{A04EF479-CAAF-400B-B39F-EA5CF7220149}" sibTransId="{63C76B92-05D8-4809-A564-79CD45217CD8}"/>
    <dgm:cxn modelId="{D57AA88F-D0C0-4FAD-A671-D2EAD837DE1B}" type="presOf" srcId="{03DFCD20-AA6F-4DC8-8F0F-F8FB31CAFED1}" destId="{3E47394F-DDC7-48FC-9692-9D4215034885}" srcOrd="0" destOrd="0" presId="urn:microsoft.com/office/officeart/2005/8/layout/hList1"/>
    <dgm:cxn modelId="{BCB451A5-9F1A-4AC7-8982-BF499C4D6504}" srcId="{3BE976CA-B889-43BE-AF9D-197BB4EE342F}" destId="{993830C7-9D88-4436-A399-2EA39FCBA86C}" srcOrd="2" destOrd="0" parTransId="{A7533D44-9FBA-4728-B0C3-211A83452995}" sibTransId="{A9465919-3C04-4254-826E-243F0E0B8155}"/>
    <dgm:cxn modelId="{3FB108A8-FF0B-4F02-8CD5-996614DBA072}" type="presOf" srcId="{50306681-2F91-4CFB-9CDD-A925D007FF02}" destId="{8D7C6DF6-521E-44D1-8156-7AB9EDA69540}" srcOrd="0" destOrd="0" presId="urn:microsoft.com/office/officeart/2005/8/layout/hList1"/>
    <dgm:cxn modelId="{42C15BC1-073F-422B-8483-747478AC3A0A}" srcId="{21C26D8F-7C72-4551-AA72-E0C2323725DB}" destId="{D6847FC1-3559-4EC1-A786-EF6EF0AC2508}" srcOrd="2" destOrd="0" parTransId="{6BB01609-1510-4A2A-AED2-044133C2FCFC}" sibTransId="{A9128714-E601-4E8B-990D-F0CF589A2B4A}"/>
    <dgm:cxn modelId="{A85D4DCD-606E-40CF-B7BC-D3BB6F6BAF7E}" srcId="{EEBB7F44-CF95-40B0-89F8-0A5987824531}" destId="{21C26D8F-7C72-4551-AA72-E0C2323725DB}" srcOrd="0" destOrd="0" parTransId="{4940E666-6281-4402-8116-B3D2A9B0B8B8}" sibTransId="{441B0F3B-C36C-453F-9048-F6C722E56A6C}"/>
    <dgm:cxn modelId="{A04F7FD1-D642-4F4E-BD10-39177D1A159E}" type="presOf" srcId="{EAE41363-C4F6-49C9-920A-A2C95A81E4C8}" destId="{8D7C6DF6-521E-44D1-8156-7AB9EDA69540}" srcOrd="0" destOrd="3" presId="urn:microsoft.com/office/officeart/2005/8/layout/hList1"/>
    <dgm:cxn modelId="{7565C7D1-DD8F-4BA3-9493-F62FD21176D0}" srcId="{21C26D8F-7C72-4551-AA72-E0C2323725DB}" destId="{50306681-2F91-4CFB-9CDD-A925D007FF02}" srcOrd="0" destOrd="0" parTransId="{9DC05DB3-011C-4337-BDF0-0945997793CA}" sibTransId="{384B0AB4-0CE4-4D1F-A7AF-F9CCCA57C75D}"/>
    <dgm:cxn modelId="{6ADE42E3-3DA0-4DF2-B2AE-7065E0E98AD6}" type="presOf" srcId="{D6847FC1-3559-4EC1-A786-EF6EF0AC2508}" destId="{8D7C6DF6-521E-44D1-8156-7AB9EDA69540}" srcOrd="0" destOrd="2" presId="urn:microsoft.com/office/officeart/2005/8/layout/hList1"/>
    <dgm:cxn modelId="{6109F8E6-1378-4B32-B5B9-5BAA1AE857E0}" srcId="{3BE976CA-B889-43BE-AF9D-197BB4EE342F}" destId="{99829794-8436-48C0-8D98-8E926674D59F}" srcOrd="1" destOrd="0" parTransId="{BD93999D-7926-4AFF-AB21-11D2CD2A7DA1}" sibTransId="{EEDBC422-701B-4FC8-BADF-855544DFC8B3}"/>
    <dgm:cxn modelId="{2E5BB1F4-753A-448A-BDFA-C111D146D06B}" srcId="{3BE976CA-B889-43BE-AF9D-197BB4EE342F}" destId="{70DAF749-A071-42A6-A0BB-F7469BE6E0E2}" srcOrd="4" destOrd="0" parTransId="{86428560-09DC-4595-BE2C-CA06D53BEF1D}" sibTransId="{ADBD0B4A-3ACA-443A-B2B8-D2BCBEAA2EB5}"/>
    <dgm:cxn modelId="{3E794893-90BD-4007-A3DB-1197D4271EF8}" type="presParOf" srcId="{4F52FD88-70A5-4051-9FA3-281059702656}" destId="{3E733AB9-DCEE-44B7-A383-696A5477E243}" srcOrd="0" destOrd="0" presId="urn:microsoft.com/office/officeart/2005/8/layout/hList1"/>
    <dgm:cxn modelId="{22A81459-3B26-4C06-AB14-08841C90C8E1}" type="presParOf" srcId="{3E733AB9-DCEE-44B7-A383-696A5477E243}" destId="{2A6569D5-F05A-48CA-9AAF-F256D6C29395}" srcOrd="0" destOrd="0" presId="urn:microsoft.com/office/officeart/2005/8/layout/hList1"/>
    <dgm:cxn modelId="{1DC473B9-C57B-431D-BC8E-E396B219D3BF}" type="presParOf" srcId="{3E733AB9-DCEE-44B7-A383-696A5477E243}" destId="{8D7C6DF6-521E-44D1-8156-7AB9EDA69540}" srcOrd="1" destOrd="0" presId="urn:microsoft.com/office/officeart/2005/8/layout/hList1"/>
    <dgm:cxn modelId="{525E45E0-3BDE-4ACD-8C47-82945A10F838}" type="presParOf" srcId="{4F52FD88-70A5-4051-9FA3-281059702656}" destId="{F251A156-4216-443D-8795-5679F98DADB3}" srcOrd="1" destOrd="0" presId="urn:microsoft.com/office/officeart/2005/8/layout/hList1"/>
    <dgm:cxn modelId="{0198C025-6E16-4CAF-B812-14414E1C5CBD}" type="presParOf" srcId="{4F52FD88-70A5-4051-9FA3-281059702656}" destId="{1470A99B-6D0E-44AA-83EF-8C4940004184}" srcOrd="2" destOrd="0" presId="urn:microsoft.com/office/officeart/2005/8/layout/hList1"/>
    <dgm:cxn modelId="{59B2E0A2-DF03-4AF7-939B-30D8683E38FD}" type="presParOf" srcId="{1470A99B-6D0E-44AA-83EF-8C4940004184}" destId="{2C31D51A-35E4-495F-BB94-EC4DAD630B5D}" srcOrd="0" destOrd="0" presId="urn:microsoft.com/office/officeart/2005/8/layout/hList1"/>
    <dgm:cxn modelId="{23250334-A29A-45E0-B5BE-0D0427D1D39F}" type="presParOf" srcId="{1470A99B-6D0E-44AA-83EF-8C4940004184}" destId="{3E47394F-DDC7-48FC-9692-9D421503488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569D5-F05A-48CA-9AAF-F256D6C29395}">
      <dsp:nvSpPr>
        <dsp:cNvPr id="0" name=""/>
        <dsp:cNvSpPr/>
      </dsp:nvSpPr>
      <dsp:spPr>
        <a:xfrm>
          <a:off x="34" y="68153"/>
          <a:ext cx="3298836" cy="6920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1" kern="1200" dirty="0"/>
            <a:t>Respuesta abierta</a:t>
          </a:r>
          <a:br>
            <a:rPr lang="es-CO" sz="1900" kern="1200" dirty="0"/>
          </a:br>
          <a:endParaRPr lang="en-US" sz="1900" kern="1200" dirty="0"/>
        </a:p>
      </dsp:txBody>
      <dsp:txXfrm>
        <a:off x="34" y="68153"/>
        <a:ext cx="3298836" cy="692012"/>
      </dsp:txXfrm>
    </dsp:sp>
    <dsp:sp modelId="{8D7C6DF6-521E-44D1-8156-7AB9EDA69540}">
      <dsp:nvSpPr>
        <dsp:cNvPr id="0" name=""/>
        <dsp:cNvSpPr/>
      </dsp:nvSpPr>
      <dsp:spPr>
        <a:xfrm>
          <a:off x="34" y="760166"/>
          <a:ext cx="3298836" cy="177978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CO" sz="1900" kern="1200" dirty="0"/>
            <a:t>Ensayo. </a:t>
          </a:r>
          <a:endParaRPr lang="es-E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CO" sz="1900" kern="1200" dirty="0"/>
            <a:t>Completar.</a:t>
          </a:r>
          <a:endParaRPr lang="es-E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CO" sz="1900" kern="1200" dirty="0"/>
            <a:t>Dibujar.</a:t>
          </a:r>
          <a:endParaRPr lang="es-E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CO" sz="1900" kern="1200" dirty="0"/>
            <a:t>Valoración subjetiva.</a:t>
          </a:r>
          <a:endParaRPr lang="es-ES" sz="1900" kern="1200" dirty="0"/>
        </a:p>
      </dsp:txBody>
      <dsp:txXfrm>
        <a:off x="34" y="760166"/>
        <a:ext cx="3298836" cy="1779789"/>
      </dsp:txXfrm>
    </dsp:sp>
    <dsp:sp modelId="{2C31D51A-35E4-495F-BB94-EC4DAD630B5D}">
      <dsp:nvSpPr>
        <dsp:cNvPr id="0" name=""/>
        <dsp:cNvSpPr/>
      </dsp:nvSpPr>
      <dsp:spPr>
        <a:xfrm>
          <a:off x="3760707" y="68153"/>
          <a:ext cx="3298836" cy="692012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1" kern="1200" dirty="0"/>
            <a:t>Respuesta cerrada</a:t>
          </a:r>
          <a:br>
            <a:rPr lang="es-CO" sz="1900" b="1" kern="1200" dirty="0"/>
          </a:br>
          <a:endParaRPr lang="en-US" sz="1900" b="1" kern="1200" dirty="0"/>
        </a:p>
      </dsp:txBody>
      <dsp:txXfrm>
        <a:off x="3760707" y="68153"/>
        <a:ext cx="3298836" cy="692012"/>
      </dsp:txXfrm>
    </dsp:sp>
    <dsp:sp modelId="{3E47394F-DDC7-48FC-9692-9D4215034885}">
      <dsp:nvSpPr>
        <dsp:cNvPr id="0" name=""/>
        <dsp:cNvSpPr/>
      </dsp:nvSpPr>
      <dsp:spPr>
        <a:xfrm>
          <a:off x="3760707" y="760166"/>
          <a:ext cx="3298836" cy="1779789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/>
            <a:t>Selección.</a:t>
          </a:r>
          <a:endParaRPr lang="es-E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/>
            <a:t>Completar (estructurada).</a:t>
          </a:r>
          <a:endParaRPr lang="es-E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/>
            <a:t>Aparear.</a:t>
          </a:r>
          <a:endParaRPr lang="es-E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/>
            <a:t>Ordenar.</a:t>
          </a:r>
          <a:endParaRPr lang="es-E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/>
            <a:t>Valoración subjetiva.</a:t>
          </a:r>
          <a:endParaRPr lang="es-ES" sz="1900" kern="1200" dirty="0"/>
        </a:p>
      </dsp:txBody>
      <dsp:txXfrm>
        <a:off x="3760707" y="760166"/>
        <a:ext cx="3298836" cy="1779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793362" y="2534468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</a:rPr>
              <a:t>Capacitación banco de ítems Constructores/Docentes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52674" y="1057189"/>
            <a:ext cx="4616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dirty="0">
                <a:solidFill>
                  <a:schemeClr val="bg1"/>
                </a:solidFill>
              </a:rPr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3288442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2727" y="197103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Definición de ítem</a:t>
            </a:r>
          </a:p>
        </p:txBody>
      </p:sp>
      <p:sp>
        <p:nvSpPr>
          <p:cNvPr id="4" name="Elipse 3"/>
          <p:cNvSpPr/>
          <p:nvPr/>
        </p:nvSpPr>
        <p:spPr>
          <a:xfrm>
            <a:off x="3441775" y="715360"/>
            <a:ext cx="1629295" cy="1082992"/>
          </a:xfrm>
          <a:prstGeom prst="ellipse">
            <a:avLst/>
          </a:prstGeom>
          <a:ln>
            <a:solidFill>
              <a:srgbClr val="39645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rgbClr val="39645E"/>
                </a:solidFill>
                <a:latin typeface="Myriad Pro"/>
                <a:ea typeface="+mj-ea"/>
                <a:cs typeface="Myriad Pro"/>
              </a:rPr>
              <a:t>Ítem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197338" y="2969063"/>
            <a:ext cx="2244437" cy="1959844"/>
          </a:xfrm>
          <a:prstGeom prst="rect">
            <a:avLst/>
          </a:prstGeom>
          <a:ln>
            <a:solidFill>
              <a:srgbClr val="39645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2800" b="1">
              <a:solidFill>
                <a:srgbClr val="39645E"/>
              </a:solidFill>
              <a:latin typeface="Myriad Pro"/>
              <a:ea typeface="+mj-ea"/>
              <a:cs typeface="Myriad Pro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071070" y="2969062"/>
            <a:ext cx="2233352" cy="1959844"/>
          </a:xfrm>
          <a:prstGeom prst="rect">
            <a:avLst/>
          </a:prstGeom>
          <a:ln>
            <a:solidFill>
              <a:srgbClr val="39645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2800" b="1">
              <a:solidFill>
                <a:srgbClr val="39645E"/>
              </a:solidFill>
              <a:latin typeface="Myriad Pro"/>
              <a:ea typeface="+mj-ea"/>
              <a:cs typeface="Myriad Pro"/>
            </a:endParaRPr>
          </a:p>
        </p:txBody>
      </p:sp>
      <p:cxnSp>
        <p:nvCxnSpPr>
          <p:cNvPr id="7" name="Conector recto 6"/>
          <p:cNvCxnSpPr>
            <a:stCxn id="4" idx="4"/>
            <a:endCxn id="5" idx="0"/>
          </p:cNvCxnSpPr>
          <p:nvPr/>
        </p:nvCxnSpPr>
        <p:spPr>
          <a:xfrm flipH="1">
            <a:off x="2319557" y="1798352"/>
            <a:ext cx="1936866" cy="1170711"/>
          </a:xfrm>
          <a:prstGeom prst="line">
            <a:avLst/>
          </a:prstGeom>
          <a:ln>
            <a:solidFill>
              <a:srgbClr val="39645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7"/>
          <p:cNvCxnSpPr>
            <a:stCxn id="4" idx="4"/>
            <a:endCxn id="6" idx="0"/>
          </p:cNvCxnSpPr>
          <p:nvPr/>
        </p:nvCxnSpPr>
        <p:spPr>
          <a:xfrm>
            <a:off x="4256423" y="1798352"/>
            <a:ext cx="1931323" cy="1170710"/>
          </a:xfrm>
          <a:prstGeom prst="line">
            <a:avLst/>
          </a:prstGeom>
          <a:ln>
            <a:solidFill>
              <a:srgbClr val="39645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1446719" y="3082246"/>
            <a:ext cx="17456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39645E"/>
                </a:solidFill>
              </a:rPr>
              <a:t>Es la unidad de medida básica de un atributo psicológico o educativo (lo más pequeño) por ende se entiende como una muestra de conducta.</a:t>
            </a:r>
          </a:p>
          <a:p>
            <a:endParaRPr lang="es-CO" dirty="0"/>
          </a:p>
        </p:txBody>
      </p:sp>
      <p:sp>
        <p:nvSpPr>
          <p:cNvPr id="10" name="CuadroTexto 9"/>
          <p:cNvSpPr txBox="1"/>
          <p:nvPr/>
        </p:nvSpPr>
        <p:spPr>
          <a:xfrm>
            <a:off x="5314909" y="3328468"/>
            <a:ext cx="174567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39645E"/>
                </a:solidFill>
              </a:rPr>
              <a:t>Es un estímulo que evoca una respuesta en relación a una tarea o problema.</a:t>
            </a:r>
          </a:p>
          <a:p>
            <a:endParaRPr lang="es-CO" b="1" dirty="0">
              <a:solidFill>
                <a:srgbClr val="3964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6107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Formatos de ítems</a:t>
            </a: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239103" y="1395169"/>
            <a:ext cx="7705575" cy="1091553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dirty="0">
                <a:solidFill>
                  <a:schemeClr val="tx1"/>
                </a:solidFill>
              </a:rPr>
              <a:t>Existen diferentes formas de clasificar los ítems, la más común es según los tipos de respuesta, los cuales se dividen en dos: respuesta abierta y respuesta cerrada.</a:t>
            </a:r>
            <a:endParaRPr lang="es-CO" dirty="0"/>
          </a:p>
        </p:txBody>
      </p:sp>
      <p:sp>
        <p:nvSpPr>
          <p:cNvPr id="4" name="Recortar y redondear rectángulo de esquina sencilla 3"/>
          <p:cNvSpPr/>
          <p:nvPr/>
        </p:nvSpPr>
        <p:spPr>
          <a:xfrm>
            <a:off x="1627774" y="3107229"/>
            <a:ext cx="4928231" cy="1064776"/>
          </a:xfrm>
          <a:prstGeom prst="snipRoundRect">
            <a:avLst/>
          </a:prstGeom>
          <a:ln w="381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2000" b="1" dirty="0"/>
              <a:t>La dificultad de los ítems se mide de acuerdo al nivel de atracción de los distractores.</a:t>
            </a:r>
            <a:endParaRPr lang="es-CO" sz="2000" dirty="0"/>
          </a:p>
        </p:txBody>
      </p:sp>
      <p:cxnSp>
        <p:nvCxnSpPr>
          <p:cNvPr id="6" name="Conector recto de flecha 5"/>
          <p:cNvCxnSpPr>
            <a:stCxn id="3" idx="2"/>
            <a:endCxn id="4" idx="3"/>
          </p:cNvCxnSpPr>
          <p:nvPr/>
        </p:nvCxnSpPr>
        <p:spPr>
          <a:xfrm flipH="1">
            <a:off x="4091890" y="2486722"/>
            <a:ext cx="1" cy="6205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40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sz="quarter" idx="10"/>
          </p:nvPr>
        </p:nvSpPr>
        <p:spPr>
          <a:xfrm>
            <a:off x="351216" y="840863"/>
            <a:ext cx="7533827" cy="508435"/>
          </a:xfrm>
        </p:spPr>
        <p:txBody>
          <a:bodyPr/>
          <a:lstStyle/>
          <a:p>
            <a:pPr marL="0" indent="0">
              <a:buNone/>
            </a:pPr>
            <a:r>
              <a:rPr lang="es-CO" sz="2000" dirty="0">
                <a:solidFill>
                  <a:schemeClr val="tx1"/>
                </a:solidFill>
              </a:rPr>
              <a:t>Características de ítems clasificados por tipo de respuesta.</a:t>
            </a:r>
            <a:endParaRPr lang="es-CO" sz="18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80660063"/>
              </p:ext>
            </p:extLst>
          </p:nvPr>
        </p:nvGraphicFramePr>
        <p:xfrm>
          <a:off x="612462" y="1584750"/>
          <a:ext cx="7059578" cy="2608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24103" y="27883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Formatos de ítems</a:t>
            </a:r>
          </a:p>
        </p:txBody>
      </p:sp>
    </p:spTree>
    <p:extLst>
      <p:ext uri="{BB962C8B-B14F-4D97-AF65-F5344CB8AC3E}">
        <p14:creationId xmlns:p14="http://schemas.microsoft.com/office/powerpoint/2010/main" val="85502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7393" y="278297"/>
            <a:ext cx="7765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Directrices y consideraciones a la hora de elaborar un ítem</a:t>
            </a:r>
            <a:endParaRPr lang="es-ES" sz="2400" b="1" dirty="0">
              <a:solidFill>
                <a:srgbClr val="00B05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53215" y="796296"/>
            <a:ext cx="78456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cs typeface="Myriad Pro Light"/>
              </a:rPr>
              <a:t>Estructura de un ítem de selección múltiple con única respuesta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57393" y="1252740"/>
            <a:ext cx="758850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00B050"/>
                </a:solidFill>
                <a:cs typeface="Myriad Pro Light"/>
              </a:rPr>
              <a:t>Contexto o enunciado:</a:t>
            </a:r>
            <a:r>
              <a:rPr lang="es-CO" dirty="0">
                <a:cs typeface="Myriad Pro Light"/>
              </a:rPr>
              <a:t> información suficiente, evitar uso de la negación, uso del lenguaje apropiado (evitar tecnicismos) y diferenciar entre contexto y tarea.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cs typeface="Myriad Pro Ligh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00B050"/>
                </a:solidFill>
                <a:cs typeface="Myriad Pro Light"/>
              </a:rPr>
              <a:t>Clave:</a:t>
            </a:r>
            <a:r>
              <a:rPr lang="es-CO" dirty="0">
                <a:cs typeface="Myriad Pro Light"/>
              </a:rPr>
              <a:t> uso del lenguaje apropiado, no incluir palabras resaltantes que pertenezcan al enunciado, evitar el uso de la negación, ésta debe ser totalmente verdadera, debe tener una extensión similar a los distractores (cantidad de caracteres) y debe ser excluyente de los distractores.</a:t>
            </a:r>
            <a:br>
              <a:rPr lang="es-CO" dirty="0">
                <a:cs typeface="Myriad Pro Light"/>
              </a:rPr>
            </a:br>
            <a:endParaRPr lang="es-CO" dirty="0">
              <a:cs typeface="Myriad Pro Ligh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00B050"/>
                </a:solidFill>
                <a:cs typeface="Myriad Pro Light"/>
              </a:rPr>
              <a:t>Distractores:</a:t>
            </a:r>
            <a:r>
              <a:rPr lang="es-CO" dirty="0">
                <a:cs typeface="Myriad Pro Light"/>
              </a:rPr>
              <a:t> uso del lenguaje apropiado, no incluir palabras resaltantes que pertenezcan al enunciado, evitar el uso de la negación, deben ser totalmente falsos y no parcialmente, extensión similar entre sí y con la clave y deben ser excluyentes entre sí y con respecto de la clave.</a:t>
            </a:r>
          </a:p>
        </p:txBody>
      </p:sp>
    </p:spTree>
    <p:extLst>
      <p:ext uri="{BB962C8B-B14F-4D97-AF65-F5344CB8AC3E}">
        <p14:creationId xmlns:p14="http://schemas.microsoft.com/office/powerpoint/2010/main" val="224185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51216" y="1065681"/>
            <a:ext cx="56481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b="1" dirty="0">
                <a:solidFill>
                  <a:srgbClr val="00B050"/>
                </a:solidFill>
                <a:cs typeface="Myriad Pro Light"/>
              </a:rPr>
              <a:t>Contexto y enunciado</a:t>
            </a:r>
            <a:r>
              <a:rPr lang="es-CO" sz="2000" dirty="0">
                <a:cs typeface="Myriad Pro Light"/>
              </a:rPr>
              <a:t>: Exceso de información, uso de negación, más de una tarea y la instrucción a resolver.</a:t>
            </a:r>
            <a:br>
              <a:rPr lang="es-CO" sz="2000" dirty="0">
                <a:cs typeface="Myriad Pro Light"/>
              </a:rPr>
            </a:br>
            <a:endParaRPr lang="es-CO" sz="2000" dirty="0">
              <a:cs typeface="Myriad Pro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b="1" dirty="0">
                <a:solidFill>
                  <a:srgbClr val="00B050"/>
                </a:solidFill>
                <a:cs typeface="Myriad Pro Light"/>
              </a:rPr>
              <a:t>Clave: </a:t>
            </a:r>
            <a:r>
              <a:rPr lang="es-CO" sz="2000" dirty="0">
                <a:cs typeface="Myriad Pro Light"/>
              </a:rPr>
              <a:t>Especificidad de la información, extensión de palabras, repetición de palabras.</a:t>
            </a:r>
            <a:br>
              <a:rPr lang="es-CO" sz="2000" dirty="0">
                <a:cs typeface="Myriad Pro Light"/>
              </a:rPr>
            </a:br>
            <a:endParaRPr lang="es-CO" sz="2000" dirty="0">
              <a:cs typeface="Myriad Pro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b="1" dirty="0">
                <a:solidFill>
                  <a:srgbClr val="00B050"/>
                </a:solidFill>
                <a:cs typeface="Myriad Pro Light"/>
              </a:rPr>
              <a:t>Distractores: </a:t>
            </a:r>
            <a:r>
              <a:rPr lang="es-CO" sz="2000" dirty="0">
                <a:cs typeface="Myriad Pro Light"/>
              </a:rPr>
              <a:t>Opciones mutuamente incluyentes (todas o ninguna de las anteriores), simplicidad en la información, extensión de palabras, respuestas parcialmente verdaderas, correspondencia categórica.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51216" y="361359"/>
            <a:ext cx="588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Errores comunes en la construcción de ítems</a:t>
            </a:r>
          </a:p>
        </p:txBody>
      </p:sp>
      <p:pic>
        <p:nvPicPr>
          <p:cNvPr id="1026" name="Picture 2" descr="Checking item Free Ico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90"/>
          <a:stretch/>
        </p:blipFill>
        <p:spPr bwMode="auto">
          <a:xfrm>
            <a:off x="6489468" y="1065681"/>
            <a:ext cx="1258934" cy="366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872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98345" y="291593"/>
            <a:ext cx="8071604" cy="684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400" b="1" dirty="0">
                <a:solidFill>
                  <a:srgbClr val="00B050"/>
                </a:solidFill>
              </a:rPr>
              <a:t>Directrices para construir ítems con base en el modelo de competencias desarrollado por la Universidad Ean</a:t>
            </a:r>
          </a:p>
        </p:txBody>
      </p:sp>
      <p:sp>
        <p:nvSpPr>
          <p:cNvPr id="4" name="Flecha derecha 3"/>
          <p:cNvSpPr/>
          <p:nvPr/>
        </p:nvSpPr>
        <p:spPr>
          <a:xfrm rot="7618963">
            <a:off x="6325704" y="2520907"/>
            <a:ext cx="859745" cy="62506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rgbClr val="39645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 b="1">
              <a:solidFill>
                <a:srgbClr val="39645E"/>
              </a:solidFill>
              <a:latin typeface="Myriad Pro" panose="020B0503030403020204" pitchFamily="34" charset="0"/>
              <a:ea typeface="+mj-ea"/>
              <a:cs typeface="Myriad Pro"/>
            </a:endParaRPr>
          </a:p>
        </p:txBody>
      </p:sp>
      <p:sp>
        <p:nvSpPr>
          <p:cNvPr id="5" name="Flecha derecha 4"/>
          <p:cNvSpPr/>
          <p:nvPr/>
        </p:nvSpPr>
        <p:spPr>
          <a:xfrm rot="5400000">
            <a:off x="5233812" y="2457842"/>
            <a:ext cx="859745" cy="62506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rgbClr val="39645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 b="1">
              <a:solidFill>
                <a:srgbClr val="39645E"/>
              </a:solidFill>
              <a:latin typeface="Myriad Pro" panose="020B0503030403020204" pitchFamily="34" charset="0"/>
              <a:ea typeface="+mj-ea"/>
              <a:cs typeface="Myriad Pro"/>
            </a:endParaRPr>
          </a:p>
        </p:txBody>
      </p:sp>
      <p:sp>
        <p:nvSpPr>
          <p:cNvPr id="6" name="Flecha derecha 5"/>
          <p:cNvSpPr/>
          <p:nvPr/>
        </p:nvSpPr>
        <p:spPr>
          <a:xfrm rot="2939053">
            <a:off x="4099897" y="2557425"/>
            <a:ext cx="859745" cy="62506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rgbClr val="39645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 b="1">
              <a:solidFill>
                <a:srgbClr val="39645E"/>
              </a:solidFill>
              <a:latin typeface="Myriad Pro" panose="020B0503030403020204" pitchFamily="34" charset="0"/>
              <a:ea typeface="+mj-ea"/>
              <a:cs typeface="Myriad Pro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198345" y="2025280"/>
            <a:ext cx="2773591" cy="2349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1" dirty="0">
                <a:cs typeface="Myriad Pro Light"/>
              </a:rPr>
              <a:t>Contenido</a:t>
            </a:r>
            <a:r>
              <a:rPr lang="es-CO" dirty="0"/>
              <a:t> </a:t>
            </a:r>
            <a:r>
              <a:rPr lang="es-CO" sz="2000" b="1" dirty="0">
                <a:cs typeface="Myriad Pro Light"/>
              </a:rPr>
              <a:t>– Syllabus</a:t>
            </a:r>
          </a:p>
          <a:p>
            <a:endParaRPr lang="es-CO" dirty="0"/>
          </a:p>
          <a:p>
            <a:r>
              <a:rPr lang="es-CO" sz="2000" b="1" dirty="0">
                <a:cs typeface="Myriad Pro Light"/>
              </a:rPr>
              <a:t>Formulación: ítem, contexto, clave y distractores.</a:t>
            </a:r>
          </a:p>
        </p:txBody>
      </p:sp>
      <p:sp>
        <p:nvSpPr>
          <p:cNvPr id="8" name="Elipse 7"/>
          <p:cNvSpPr/>
          <p:nvPr/>
        </p:nvSpPr>
        <p:spPr>
          <a:xfrm>
            <a:off x="4934937" y="3326374"/>
            <a:ext cx="1396538" cy="131341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39645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rgbClr val="39645E"/>
                </a:solidFill>
                <a:latin typeface="Myriad Pro" panose="020B0503030403020204" pitchFamily="34" charset="0"/>
                <a:ea typeface="+mj-ea"/>
                <a:cs typeface="Myriad Pro"/>
              </a:rPr>
              <a:t>Perfil del egresado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3275396" y="1669291"/>
            <a:ext cx="1246909" cy="115546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39645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rgbClr val="39645E"/>
                </a:solidFill>
                <a:latin typeface="Myriad Pro" panose="020B0503030403020204" pitchFamily="34" charset="0"/>
                <a:ea typeface="+mj-ea"/>
                <a:cs typeface="Myriad Pro"/>
              </a:rPr>
              <a:t>Competencia </a:t>
            </a:r>
          </a:p>
          <a:p>
            <a:pPr algn="ctr"/>
            <a:r>
              <a:rPr lang="es-CO" sz="1200" b="1" dirty="0">
                <a:solidFill>
                  <a:srgbClr val="39645E"/>
                </a:solidFill>
                <a:latin typeface="Myriad Pro" panose="020B0503030403020204" pitchFamily="34" charset="0"/>
                <a:ea typeface="+mj-ea"/>
                <a:cs typeface="Myriad Pro"/>
              </a:rPr>
              <a:t>general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6735227" y="1714486"/>
            <a:ext cx="1246909" cy="115546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39645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rgbClr val="39645E"/>
                </a:solidFill>
                <a:latin typeface="Myriad Pro" panose="020B0503030403020204" pitchFamily="34" charset="0"/>
                <a:ea typeface="+mj-ea"/>
                <a:cs typeface="Myriad Pro"/>
              </a:rPr>
              <a:t>Tema y subtema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5032765" y="1477148"/>
            <a:ext cx="1246909" cy="115546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39645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rgbClr val="39645E"/>
                </a:solidFill>
                <a:latin typeface="Myriad Pro" panose="020B0503030403020204" pitchFamily="34" charset="0"/>
                <a:ea typeface="+mj-ea"/>
                <a:cs typeface="Myriad Pro"/>
              </a:rPr>
              <a:t>Competencia </a:t>
            </a:r>
          </a:p>
          <a:p>
            <a:pPr algn="ctr"/>
            <a:r>
              <a:rPr lang="es-CO" sz="1200" b="1" dirty="0">
                <a:solidFill>
                  <a:srgbClr val="39645E"/>
                </a:solidFill>
                <a:latin typeface="Myriad Pro" panose="020B0503030403020204" pitchFamily="34" charset="0"/>
                <a:ea typeface="+mj-ea"/>
                <a:cs typeface="Myriad Pro"/>
              </a:rPr>
              <a:t>específica</a:t>
            </a:r>
          </a:p>
        </p:txBody>
      </p:sp>
    </p:spTree>
    <p:extLst>
      <p:ext uri="{BB962C8B-B14F-4D97-AF65-F5344CB8AC3E}">
        <p14:creationId xmlns:p14="http://schemas.microsoft.com/office/powerpoint/2010/main" val="453793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808457"/>
              </p:ext>
            </p:extLst>
          </p:nvPr>
        </p:nvGraphicFramePr>
        <p:xfrm>
          <a:off x="122662" y="383985"/>
          <a:ext cx="7805856" cy="469799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537864">
                  <a:extLst>
                    <a:ext uri="{9D8B030D-6E8A-4147-A177-3AD203B41FA5}">
                      <a16:colId xmlns:a16="http://schemas.microsoft.com/office/drawing/2014/main" val="1394095678"/>
                    </a:ext>
                  </a:extLst>
                </a:gridCol>
                <a:gridCol w="732931">
                  <a:extLst>
                    <a:ext uri="{9D8B030D-6E8A-4147-A177-3AD203B41FA5}">
                      <a16:colId xmlns:a16="http://schemas.microsoft.com/office/drawing/2014/main" val="3751272175"/>
                    </a:ext>
                  </a:extLst>
                </a:gridCol>
                <a:gridCol w="821357">
                  <a:extLst>
                    <a:ext uri="{9D8B030D-6E8A-4147-A177-3AD203B41FA5}">
                      <a16:colId xmlns:a16="http://schemas.microsoft.com/office/drawing/2014/main" val="807898514"/>
                    </a:ext>
                  </a:extLst>
                </a:gridCol>
                <a:gridCol w="713704">
                  <a:extLst>
                    <a:ext uri="{9D8B030D-6E8A-4147-A177-3AD203B41FA5}">
                      <a16:colId xmlns:a16="http://schemas.microsoft.com/office/drawing/2014/main" val="2225230423"/>
                    </a:ext>
                  </a:extLst>
                </a:gridCol>
              </a:tblGrid>
              <a:tr h="381562"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baseline="0" dirty="0"/>
                        <a:t>CRITERIOS PARA EVALUAR LA FOMULACIÓN </a:t>
                      </a:r>
                      <a:endParaRPr lang="es-CO" sz="1400" b="1" i="0" kern="1200" baseline="0" dirty="0">
                        <a:solidFill>
                          <a:srgbClr val="39645E"/>
                        </a:solidFill>
                        <a:latin typeface="Myriad Pro"/>
                        <a:ea typeface="+mj-ea"/>
                        <a:cs typeface="Myriad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100" kern="1200" baseline="0" dirty="0"/>
                        <a:t>CUMPLE</a:t>
                      </a:r>
                      <a:endParaRPr lang="es-CO" sz="1100" b="1" kern="1200" baseline="0" dirty="0">
                        <a:solidFill>
                          <a:srgbClr val="39645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kern="1200" baseline="0" dirty="0"/>
                        <a:t>REQUIERE AJUSTES</a:t>
                      </a:r>
                      <a:endParaRPr lang="es-CO" sz="1000" b="1" i="0" kern="1200" baseline="0" dirty="0">
                        <a:solidFill>
                          <a:srgbClr val="39645E"/>
                        </a:solidFill>
                        <a:latin typeface="Myriad Pro"/>
                        <a:ea typeface="+mj-ea"/>
                        <a:cs typeface="Myriad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000" kern="1200" baseline="0" dirty="0"/>
                        <a:t>NO CUMPLE</a:t>
                      </a:r>
                      <a:endParaRPr lang="es-CO" sz="1000" b="1" kern="1200" baseline="0" dirty="0">
                        <a:solidFill>
                          <a:srgbClr val="39645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629312"/>
                  </a:ext>
                </a:extLst>
              </a:tr>
              <a:tr h="366778">
                <a:tc>
                  <a:txBody>
                    <a:bodyPr/>
                    <a:lstStyle/>
                    <a:p>
                      <a:r>
                        <a:rPr lang="es-CO" sz="1200" dirty="0"/>
                        <a:t>El</a:t>
                      </a:r>
                      <a:r>
                        <a:rPr lang="es-CO" sz="1200" baseline="0" dirty="0"/>
                        <a:t> ítem tiene concordancia con la Competencia Específica - Tema – Subtema.</a:t>
                      </a:r>
                      <a:endParaRPr lang="es-CO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066685"/>
                  </a:ext>
                </a:extLst>
              </a:tr>
              <a:tr h="440264">
                <a:tc>
                  <a:txBody>
                    <a:bodyPr/>
                    <a:lstStyle/>
                    <a:p>
                      <a:r>
                        <a:rPr lang="es-CO" sz="1200" dirty="0"/>
                        <a:t>La dificultad</a:t>
                      </a:r>
                      <a:r>
                        <a:rPr lang="es-CO" sz="1200" baseline="0" dirty="0"/>
                        <a:t> del ítem es acorde con el nivel de competencias esperado en los estudiantes.</a:t>
                      </a:r>
                      <a:endParaRPr lang="es-CO" sz="1200" dirty="0">
                        <a:solidFill>
                          <a:srgbClr val="3964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560551"/>
                  </a:ext>
                </a:extLst>
              </a:tr>
              <a:tr h="4402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1200" kern="1200" dirty="0"/>
                        <a:t>El ítem es indispensable para evaluar la competencia específica en la Unidad de Estudio.</a:t>
                      </a:r>
                      <a:endParaRPr lang="es-CO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131851"/>
                  </a:ext>
                </a:extLst>
              </a:tr>
              <a:tr h="4402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1200" kern="1200" dirty="0"/>
                        <a:t>El contexto tiene suficiente información para resolver la situación planteada en el ítem.</a:t>
                      </a:r>
                      <a:endParaRPr lang="es-CO" sz="1200" kern="1200" dirty="0">
                        <a:solidFill>
                          <a:srgbClr val="39645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633821"/>
                  </a:ext>
                </a:extLst>
              </a:tr>
              <a:tr h="26415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1200" kern="1200" dirty="0"/>
                        <a:t>La formulación del contexto es concisa.</a:t>
                      </a:r>
                      <a:endParaRPr lang="es-CO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054729"/>
                  </a:ext>
                </a:extLst>
              </a:tr>
              <a:tr h="4402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1200" kern="1200" dirty="0"/>
                        <a:t>La información del enunciado es suficiente para entender el problema, la interrogante o situación planteada.</a:t>
                      </a:r>
                      <a:endParaRPr lang="es-CO" sz="1200" kern="1200" dirty="0">
                        <a:solidFill>
                          <a:srgbClr val="39645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615089"/>
                  </a:ext>
                </a:extLst>
              </a:tr>
              <a:tr h="3667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1200" kern="1200" dirty="0"/>
                        <a:t>El enunciado hace alusión a un solo problema, interrogante o situación.</a:t>
                      </a:r>
                      <a:endParaRPr lang="es-CO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665040"/>
                  </a:ext>
                </a:extLst>
              </a:tr>
              <a:tr h="3667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1200" kern="1200" dirty="0"/>
                        <a:t>Las opciones de respuesta NO repiten palabras mencionadas en el enunciado.</a:t>
                      </a:r>
                      <a:endParaRPr lang="es-CO" sz="1200" kern="1200" dirty="0">
                        <a:solidFill>
                          <a:srgbClr val="39645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4052"/>
                  </a:ext>
                </a:extLst>
              </a:tr>
              <a:tr h="4402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1200" kern="1200" dirty="0"/>
                        <a:t>El contenido de todas las opciones de respuesta pertenece a la misma categoría conceptual.</a:t>
                      </a:r>
                      <a:endParaRPr lang="es-CO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601119"/>
                  </a:ext>
                </a:extLst>
              </a:tr>
              <a:tr h="3667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1200" kern="1200" dirty="0"/>
                        <a:t>La extensión de palabras es similar entre todas las opciones de respuestas.</a:t>
                      </a:r>
                      <a:endParaRPr lang="es-CO" sz="1200" kern="1200" dirty="0">
                        <a:solidFill>
                          <a:srgbClr val="39645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271387"/>
                  </a:ext>
                </a:extLst>
              </a:tr>
              <a:tr h="26415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1200" kern="1200" dirty="0"/>
                        <a:t>Todas las opciones de respuesta son mutuamente excluyentes.</a:t>
                      </a:r>
                      <a:endParaRPr lang="es-CO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72516"/>
                  </a:ext>
                </a:extLst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6626" y="-176691"/>
            <a:ext cx="9243391" cy="684694"/>
          </a:xfrm>
        </p:spPr>
        <p:txBody>
          <a:bodyPr>
            <a:normAutofit/>
          </a:bodyPr>
          <a:lstStyle/>
          <a:p>
            <a:pPr algn="l"/>
            <a:r>
              <a:rPr lang="es-CO" sz="2800" b="1" dirty="0">
                <a:solidFill>
                  <a:srgbClr val="00B050"/>
                </a:solidFill>
              </a:rPr>
              <a:t>Criterios de revisión de ítems</a:t>
            </a:r>
          </a:p>
        </p:txBody>
      </p:sp>
    </p:spTree>
    <p:extLst>
      <p:ext uri="{BB962C8B-B14F-4D97-AF65-F5344CB8AC3E}">
        <p14:creationId xmlns:p14="http://schemas.microsoft.com/office/powerpoint/2010/main" val="1952919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5304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Aspectos para tener en cuenta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273471" y="844966"/>
            <a:ext cx="9243391" cy="684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713433" y="1355152"/>
            <a:ext cx="6512557" cy="29700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/>
                </a:solidFill>
              </a:rPr>
              <a:t>Usar menos palabras a la hora de redactar.</a:t>
            </a:r>
            <a:br>
              <a:rPr lang="es-CO" sz="2000" dirty="0">
                <a:solidFill>
                  <a:schemeClr val="tx1"/>
                </a:solidFill>
              </a:rPr>
            </a:br>
            <a:endParaRPr lang="es-CO" sz="20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/>
                </a:solidFill>
              </a:rPr>
              <a:t>Ser conciso en los enunciados, contexto, claves y distractores en vez de buscar sinónimos.</a:t>
            </a:r>
            <a:br>
              <a:rPr lang="es-CO" sz="2000" dirty="0">
                <a:solidFill>
                  <a:schemeClr val="tx1"/>
                </a:solidFill>
              </a:rPr>
            </a:br>
            <a:endParaRPr lang="es-CO" sz="20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/>
                </a:solidFill>
              </a:rPr>
              <a:t>Establecer criterios de revisión unificados.</a:t>
            </a:r>
            <a:br>
              <a:rPr lang="es-CO" sz="2000" dirty="0">
                <a:solidFill>
                  <a:schemeClr val="tx1"/>
                </a:solidFill>
              </a:rPr>
            </a:br>
            <a:endParaRPr lang="es-CO" sz="20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/>
                </a:solidFill>
              </a:rPr>
              <a:t>Asegurarse que los lineamientos de construcción apunten siempre al perfil del estudiante o egresado.</a:t>
            </a:r>
          </a:p>
        </p:txBody>
      </p:sp>
    </p:spTree>
    <p:extLst>
      <p:ext uri="{BB962C8B-B14F-4D97-AF65-F5344CB8AC3E}">
        <p14:creationId xmlns:p14="http://schemas.microsoft.com/office/powerpoint/2010/main" val="7692067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627</Words>
  <Application>Microsoft Office PowerPoint</Application>
  <PresentationFormat>Presentación en pantalla (16:9)</PresentationFormat>
  <Paragraphs>63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Myriad Pro</vt:lpstr>
      <vt:lpstr>Myriad Pro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Criterios de revisión de ítems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EAN</cp:lastModifiedBy>
  <cp:revision>21</cp:revision>
  <dcterms:created xsi:type="dcterms:W3CDTF">2018-10-16T22:27:03Z</dcterms:created>
  <dcterms:modified xsi:type="dcterms:W3CDTF">2021-02-17T13:32:57Z</dcterms:modified>
</cp:coreProperties>
</file>