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60" r:id="rId2"/>
    <p:sldId id="258" r:id="rId3"/>
    <p:sldId id="262" r:id="rId4"/>
    <p:sldId id="273" r:id="rId5"/>
    <p:sldId id="263" r:id="rId6"/>
    <p:sldId id="274" r:id="rId7"/>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24/01/2022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5</a:t>
            </a:fld>
            <a:endParaRPr lang="es-CO"/>
          </a:p>
        </p:txBody>
      </p:sp>
    </p:spTree>
    <p:extLst>
      <p:ext uri="{BB962C8B-B14F-4D97-AF65-F5344CB8AC3E}">
        <p14:creationId xmlns:p14="http://schemas.microsoft.com/office/powerpoint/2010/main" val="585408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24/01/2022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24/01/2022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24/01/2022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24/01/2022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24/01/2022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24/01/2022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24/01/2022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24/01/2022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24/01/2022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24/01/2022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24/01/2022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24/01/2022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461665"/>
          </a:xfrm>
          <a:prstGeom prst="rect">
            <a:avLst/>
          </a:prstGeom>
          <a:noFill/>
        </p:spPr>
        <p:txBody>
          <a:bodyPr wrap="square" rtlCol="0">
            <a:spAutoFit/>
          </a:bodyPr>
          <a:lstStyle/>
          <a:p>
            <a:pPr algn="r"/>
            <a:r>
              <a:rPr lang="es-ES" sz="2400" b="1" dirty="0">
                <a:solidFill>
                  <a:schemeClr val="bg1"/>
                </a:solidFill>
              </a:rPr>
              <a:t>Bolsa y Proyectos de Inversión</a:t>
            </a:r>
            <a:endParaRPr lang="es-ES" sz="2400" dirty="0">
              <a:solidFill>
                <a:schemeClr val="bg1"/>
              </a:solidFill>
            </a:endParaRPr>
          </a:p>
        </p:txBody>
      </p:sp>
      <p:pic>
        <p:nvPicPr>
          <p:cNvPr id="7" name="Imagen 6">
            <a:extLst>
              <a:ext uri="{FF2B5EF4-FFF2-40B4-BE49-F238E27FC236}">
                <a16:creationId xmlns:a16="http://schemas.microsoft.com/office/drawing/2014/main" id="{3A604B25-E90A-4EC5-A2FA-6305D59A25B6}"/>
              </a:ext>
            </a:extLst>
          </p:cNvPr>
          <p:cNvPicPr>
            <a:picLocks noChangeAspect="1"/>
          </p:cNvPicPr>
          <p:nvPr/>
        </p:nvPicPr>
        <p:blipFill>
          <a:blip r:embed="rId3"/>
          <a:stretch>
            <a:fillRect/>
          </a:stretch>
        </p:blipFill>
        <p:spPr>
          <a:xfrm>
            <a:off x="5962310" y="4049316"/>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FED61290-6591-4D7C-B2F9-B383FFD4179E}"/>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238562" y="979599"/>
            <a:ext cx="7590988" cy="3964932"/>
          </a:xfrm>
          <a:prstGeom prst="rect">
            <a:avLst/>
          </a:prstGeom>
          <a:noFill/>
        </p:spPr>
        <p:txBody>
          <a:bodyPr wrap="square" rtlCol="0">
            <a:spAutoFit/>
          </a:bodyPr>
          <a:lstStyle/>
          <a:p>
            <a:pPr algn="just">
              <a:lnSpc>
                <a:spcPct val="115000"/>
              </a:lnSpc>
              <a:spcAft>
                <a:spcPts val="0"/>
              </a:spcAft>
            </a:pPr>
            <a:r>
              <a:rPr lang="es-ES" sz="2000" dirty="0"/>
              <a:t>Siendo usted el profesional encargado del área de análisis técnico, encuentra que un bono emitido por una empresa con buena calificación crediticia, que se negocia en el sistema electrónico de negociación de la Bolsa de Valores de Colombia, presenta un Índice de Fuerza Relativa RSI, de 25 y un R de Williams de -95.</a:t>
            </a:r>
          </a:p>
          <a:p>
            <a:pPr algn="just">
              <a:lnSpc>
                <a:spcPct val="115000"/>
              </a:lnSpc>
              <a:spcAft>
                <a:spcPts val="0"/>
              </a:spcAft>
            </a:pPr>
            <a:endParaRPr lang="es-ES" sz="2000" dirty="0"/>
          </a:p>
          <a:p>
            <a:pPr algn="just">
              <a:lnSpc>
                <a:spcPct val="115000"/>
              </a:lnSpc>
              <a:spcAft>
                <a:spcPts val="0"/>
              </a:spcAft>
            </a:pPr>
            <a:r>
              <a:rPr lang="es-CO" sz="2000" dirty="0"/>
              <a:t>RSI &lt; 30 -&gt; Sugerencia  de Compra.</a:t>
            </a:r>
          </a:p>
          <a:p>
            <a:pPr algn="just">
              <a:lnSpc>
                <a:spcPct val="115000"/>
              </a:lnSpc>
              <a:spcAft>
                <a:spcPts val="0"/>
              </a:spcAft>
            </a:pPr>
            <a:r>
              <a:rPr lang="es-CO" sz="2000" dirty="0"/>
              <a:t>RSI &gt; 70 -&gt; Sugerencia  de Venta.</a:t>
            </a:r>
          </a:p>
          <a:p>
            <a:pPr algn="just">
              <a:lnSpc>
                <a:spcPct val="115000"/>
              </a:lnSpc>
              <a:spcAft>
                <a:spcPts val="0"/>
              </a:spcAft>
            </a:pPr>
            <a:r>
              <a:rPr lang="es-CO" sz="2000" dirty="0"/>
              <a:t>R William [0 y -20] -&gt; Sugerencia de Venta.</a:t>
            </a:r>
          </a:p>
          <a:p>
            <a:pPr algn="just">
              <a:lnSpc>
                <a:spcPct val="115000"/>
              </a:lnSpc>
              <a:spcAft>
                <a:spcPts val="0"/>
              </a:spcAft>
            </a:pPr>
            <a:r>
              <a:rPr lang="es-CO" sz="2000" dirty="0"/>
              <a:t>R William [-80 y -100] -&gt; Sugerencia de Compra.</a:t>
            </a:r>
          </a:p>
          <a:p>
            <a:pPr algn="just">
              <a:lnSpc>
                <a:spcPct val="115000"/>
              </a:lnSpc>
              <a:spcAft>
                <a:spcPts val="0"/>
              </a:spcAft>
            </a:pPr>
            <a:endParaRPr lang="es-CO" sz="2000" dirty="0"/>
          </a:p>
        </p:txBody>
      </p:sp>
      <p:pic>
        <p:nvPicPr>
          <p:cNvPr id="5" name="Imagen 4">
            <a:extLst>
              <a:ext uri="{FF2B5EF4-FFF2-40B4-BE49-F238E27FC236}">
                <a16:creationId xmlns:a16="http://schemas.microsoft.com/office/drawing/2014/main" id="{AF34F690-D1FF-4A8F-8374-A90B928A7344}"/>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7865" y="627895"/>
            <a:ext cx="7590988" cy="779444"/>
          </a:xfrm>
          <a:prstGeom prst="rect">
            <a:avLst/>
          </a:prstGeom>
          <a:noFill/>
        </p:spPr>
        <p:txBody>
          <a:bodyPr wrap="square" rtlCol="0">
            <a:spAutoFit/>
          </a:bodyPr>
          <a:lstStyle/>
          <a:p>
            <a:pPr algn="just">
              <a:lnSpc>
                <a:spcPct val="115000"/>
              </a:lnSpc>
              <a:spcAft>
                <a:spcPts val="0"/>
              </a:spcAft>
            </a:pPr>
            <a:r>
              <a:rPr lang="es-CO" sz="2000" dirty="0"/>
              <a:t>Como analista técnico junior del área de investigaciones, qué recomendación de inversión daría en el comité de inversiones:</a:t>
            </a:r>
          </a:p>
        </p:txBody>
      </p:sp>
      <p:sp>
        <p:nvSpPr>
          <p:cNvPr id="4" name="CuadroTexto 3"/>
          <p:cNvSpPr txBox="1"/>
          <p:nvPr/>
        </p:nvSpPr>
        <p:spPr>
          <a:xfrm>
            <a:off x="237865" y="1495727"/>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7865" y="2013613"/>
            <a:ext cx="7590988" cy="2622000"/>
          </a:xfrm>
          <a:prstGeom prst="rect">
            <a:avLst/>
          </a:prstGeom>
          <a:noFill/>
        </p:spPr>
        <p:txBody>
          <a:bodyPr wrap="square" rtlCol="0">
            <a:spAutoFit/>
          </a:bodyPr>
          <a:lstStyle/>
          <a:p>
            <a:pPr algn="just">
              <a:lnSpc>
                <a:spcPct val="115000"/>
              </a:lnSpc>
              <a:spcAft>
                <a:spcPts val="0"/>
              </a:spcAft>
            </a:pPr>
            <a:r>
              <a:rPr lang="es-CO" dirty="0"/>
              <a:t>a. Recomendaría vender el bono, dado que los dos análisis están dando posibles señales de venta.</a:t>
            </a:r>
          </a:p>
          <a:p>
            <a:pPr algn="just">
              <a:lnSpc>
                <a:spcPct val="115000"/>
              </a:lnSpc>
              <a:spcAft>
                <a:spcPts val="0"/>
              </a:spcAft>
            </a:pPr>
            <a:r>
              <a:rPr lang="es-CO" dirty="0"/>
              <a:t>b. No hacer nada, puesto que el RSI esta dando una posible señal de compra y el R de Williams esta dando una posible señal de venta.</a:t>
            </a:r>
          </a:p>
          <a:p>
            <a:pPr algn="just">
              <a:lnSpc>
                <a:spcPct val="115000"/>
              </a:lnSpc>
              <a:spcAft>
                <a:spcPts val="0"/>
              </a:spcAft>
            </a:pPr>
            <a:r>
              <a:rPr lang="es-CO" dirty="0"/>
              <a:t>c. Esperar, puesto que el RSI esta dando una posible señal de venta y el R de Williams esta dando una posible señal de compra.</a:t>
            </a:r>
          </a:p>
          <a:p>
            <a:pPr algn="just">
              <a:lnSpc>
                <a:spcPct val="115000"/>
              </a:lnSpc>
              <a:spcAft>
                <a:spcPts val="0"/>
              </a:spcAft>
            </a:pPr>
            <a:r>
              <a:rPr lang="es-CO" dirty="0"/>
              <a:t>d. Recomendaría comprar el bono, dado que los dos análisis están dando posibles señales de compra.</a:t>
            </a:r>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d</a:t>
            </a:r>
            <a:endParaRPr lang="es-CO" b="1" dirty="0"/>
          </a:p>
        </p:txBody>
      </p:sp>
      <p:pic>
        <p:nvPicPr>
          <p:cNvPr id="8" name="Imagen 7">
            <a:extLst>
              <a:ext uri="{FF2B5EF4-FFF2-40B4-BE49-F238E27FC236}">
                <a16:creationId xmlns:a16="http://schemas.microsoft.com/office/drawing/2014/main" id="{56C0C267-25F8-47DD-9314-49160CBADA7C}"/>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D0A3DA-C21B-469F-AD52-2A070F12E6E6}"/>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95960908-D7E9-40F6-8887-0F19C32BBA66}"/>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6246832A-AEA5-4992-B970-CA2F6427E7D0}"/>
              </a:ext>
            </a:extLst>
          </p:cNvPr>
          <p:cNvPicPr>
            <a:picLocks noChangeAspect="1"/>
          </p:cNvPicPr>
          <p:nvPr/>
        </p:nvPicPr>
        <p:blipFill>
          <a:blip r:embed="rId2"/>
          <a:stretch>
            <a:fillRect/>
          </a:stretch>
        </p:blipFill>
        <p:spPr>
          <a:xfrm>
            <a:off x="0" y="-5952"/>
            <a:ext cx="9179458" cy="5149452"/>
          </a:xfrm>
          <a:prstGeom prst="rect">
            <a:avLst/>
          </a:prstGeom>
        </p:spPr>
      </p:pic>
    </p:spTree>
    <p:extLst>
      <p:ext uri="{BB962C8B-B14F-4D97-AF65-F5344CB8AC3E}">
        <p14:creationId xmlns:p14="http://schemas.microsoft.com/office/powerpoint/2010/main" val="10409578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TotalTime>
  <Words>330</Words>
  <Application>Microsoft Office PowerPoint</Application>
  <PresentationFormat>Presentación en pantalla (16:9)</PresentationFormat>
  <Paragraphs>25</Paragraphs>
  <Slides>6</Slides>
  <Notes>1</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6</vt:i4>
      </vt:variant>
    </vt:vector>
  </HeadingPairs>
  <TitlesOfParts>
    <vt:vector size="9"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30</cp:revision>
  <dcterms:created xsi:type="dcterms:W3CDTF">2018-10-16T22:27:03Z</dcterms:created>
  <dcterms:modified xsi:type="dcterms:W3CDTF">2022-01-24T19:59:22Z</dcterms:modified>
</cp:coreProperties>
</file>