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Biorremediación de Suelos</a:t>
            </a:r>
            <a:endParaRPr lang="es-ES" sz="2400" dirty="0">
              <a:solidFill>
                <a:schemeClr val="bg1"/>
              </a:solidFill>
            </a:endParaRPr>
          </a:p>
        </p:txBody>
      </p:sp>
      <p:pic>
        <p:nvPicPr>
          <p:cNvPr id="7" name="Imagen 6">
            <a:extLst>
              <a:ext uri="{FF2B5EF4-FFF2-40B4-BE49-F238E27FC236}">
                <a16:creationId xmlns:a16="http://schemas.microsoft.com/office/drawing/2014/main" id="{43996A49-C087-4A41-983A-EA98D99E068B}"/>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34332"/>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2908489"/>
          </a:xfrm>
          <a:prstGeom prst="rect">
            <a:avLst/>
          </a:prstGeom>
          <a:noFill/>
        </p:spPr>
        <p:txBody>
          <a:bodyPr wrap="square" rtlCol="0">
            <a:spAutoFit/>
          </a:bodyPr>
          <a:lstStyle/>
          <a:p>
            <a:pPr algn="just"/>
            <a:r>
              <a:rPr lang="es-CO" sz="2400" dirty="0"/>
              <a:t>La clasificación de compuestos biodegradables, </a:t>
            </a:r>
            <a:r>
              <a:rPr lang="es-CO" sz="2400" dirty="0" err="1"/>
              <a:t>xenóbioticos</a:t>
            </a:r>
            <a:r>
              <a:rPr lang="es-CO" sz="2400" dirty="0"/>
              <a:t> y recalcitrantes en la naturaleza, contribuyen a la escogencia de un método de biorremediación inclusivo. Esto conlleva a descifrar técnicamente la estructura química de los contaminantes que los hacen más resistentes a la acción de los procesos biológicos, por parte de los microorganismos.</a:t>
            </a:r>
          </a:p>
          <a:p>
            <a:pPr algn="just"/>
            <a:endParaRPr lang="es-CO" sz="1600" dirty="0"/>
          </a:p>
        </p:txBody>
      </p:sp>
      <p:pic>
        <p:nvPicPr>
          <p:cNvPr id="5" name="Imagen 4">
            <a:extLst>
              <a:ext uri="{FF2B5EF4-FFF2-40B4-BE49-F238E27FC236}">
                <a16:creationId xmlns:a16="http://schemas.microsoft.com/office/drawing/2014/main" id="{45F4AEDE-25BE-4D3C-85F9-87BD6103966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30747"/>
            <a:ext cx="7590988" cy="1631216"/>
          </a:xfrm>
          <a:prstGeom prst="rect">
            <a:avLst/>
          </a:prstGeom>
          <a:noFill/>
        </p:spPr>
        <p:txBody>
          <a:bodyPr wrap="square" rtlCol="0">
            <a:spAutoFit/>
          </a:bodyPr>
          <a:lstStyle/>
          <a:p>
            <a:pPr algn="just"/>
            <a:r>
              <a:rPr lang="es-CO" sz="2000" dirty="0"/>
              <a:t>La degradación microbiana de celulosa y </a:t>
            </a:r>
            <a:r>
              <a:rPr lang="es-CO" sz="2000" dirty="0" err="1"/>
              <a:t>hemicelulosa</a:t>
            </a:r>
            <a:r>
              <a:rPr lang="es-CO" sz="2000" dirty="0"/>
              <a:t> es consecutiva en el suelo, obteniéndose un nivel energético propio. ¿En qué momento se empieza hacer un gasto energético (dificultad </a:t>
            </a:r>
            <a:r>
              <a:rPr lang="es-CO" sz="2000" dirty="0" err="1"/>
              <a:t>degradativa</a:t>
            </a:r>
            <a:r>
              <a:rPr lang="es-CO" sz="2000" dirty="0"/>
              <a:t>), teniendo en cuenta la composición de estas estructuras carbonadas?</a:t>
            </a:r>
          </a:p>
        </p:txBody>
      </p:sp>
      <p:sp>
        <p:nvSpPr>
          <p:cNvPr id="4" name="CuadroTexto 3"/>
          <p:cNvSpPr txBox="1"/>
          <p:nvPr/>
        </p:nvSpPr>
        <p:spPr>
          <a:xfrm>
            <a:off x="238562" y="228455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729663"/>
            <a:ext cx="7590988" cy="1938992"/>
          </a:xfrm>
          <a:prstGeom prst="rect">
            <a:avLst/>
          </a:prstGeom>
          <a:noFill/>
        </p:spPr>
        <p:txBody>
          <a:bodyPr wrap="square" rtlCol="0">
            <a:spAutoFit/>
          </a:bodyPr>
          <a:lstStyle/>
          <a:p>
            <a:pPr lvl="0"/>
            <a:r>
              <a:rPr lang="es-CO" sz="2000" dirty="0"/>
              <a:t>a. Cuando encuentra radicales libres como hexosas.</a:t>
            </a:r>
          </a:p>
          <a:p>
            <a:pPr lvl="0"/>
            <a:r>
              <a:rPr lang="es-CO" sz="2000" dirty="0"/>
              <a:t>b. Cuando hay ramificaciones en la celulosa de ácidos poliúricos y/o hidrocarburos saturados.</a:t>
            </a:r>
          </a:p>
          <a:p>
            <a:pPr lvl="0"/>
            <a:r>
              <a:rPr lang="es-CO" sz="2000" dirty="0"/>
              <a:t>c. Cuando la </a:t>
            </a:r>
            <a:r>
              <a:rPr lang="es-CO" sz="2000" dirty="0" err="1"/>
              <a:t>hemicelulosa</a:t>
            </a:r>
            <a:r>
              <a:rPr lang="es-CO" sz="2000" dirty="0"/>
              <a:t> se une con la celulosa obteniendo pentosas y ácidos </a:t>
            </a:r>
            <a:r>
              <a:rPr lang="es-CO" sz="2000" dirty="0" err="1"/>
              <a:t>urónicos</a:t>
            </a:r>
            <a:r>
              <a:rPr lang="es-CO" sz="2000" dirty="0"/>
              <a:t>.</a:t>
            </a:r>
          </a:p>
          <a:p>
            <a:pPr lvl="0"/>
            <a:r>
              <a:rPr lang="es-CO" sz="2000" dirty="0"/>
              <a:t>d. Cuando se encuentran ramificaciones de ácidos </a:t>
            </a:r>
            <a:r>
              <a:rPr lang="es-CO" sz="2000" dirty="0" err="1"/>
              <a:t>urónicos</a:t>
            </a:r>
            <a:r>
              <a:rPr lang="es-CO" sz="2000" dirty="0"/>
              <a:t>.</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7525E357-ACB7-41A6-B3DC-D91B98F9B34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627895"/>
            <a:ext cx="7590988" cy="2677656"/>
          </a:xfrm>
          <a:prstGeom prst="rect">
            <a:avLst/>
          </a:prstGeom>
          <a:noFill/>
        </p:spPr>
        <p:txBody>
          <a:bodyPr wrap="square" rtlCol="0">
            <a:spAutoFit/>
          </a:bodyPr>
          <a:lstStyle/>
          <a:p>
            <a:pPr algn="just"/>
            <a:r>
              <a:rPr lang="es-CO" sz="2400" dirty="0"/>
              <a:t>La decisión para ejecutar un procedimiento orgánico de biorremediación, requiere del reconocimiento de la capacidad microbiana para los procesos en las asociaciones ambientales que se pueden originar. La Ingeniería simula el proceso, pero se requiere la escogencia del método de quienes identifican la carga biológica nativa y proliferante del terreno a intervenir.</a:t>
            </a:r>
          </a:p>
        </p:txBody>
      </p:sp>
      <p:pic>
        <p:nvPicPr>
          <p:cNvPr id="5" name="Imagen 4">
            <a:extLst>
              <a:ext uri="{FF2B5EF4-FFF2-40B4-BE49-F238E27FC236}">
                <a16:creationId xmlns:a16="http://schemas.microsoft.com/office/drawing/2014/main" id="{A14CE2B2-9045-4042-90E9-D09F98F925F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El proceso de </a:t>
            </a:r>
            <a:r>
              <a:rPr lang="es-CO" sz="2000" dirty="0" err="1"/>
              <a:t>policondensación</a:t>
            </a:r>
            <a:r>
              <a:rPr lang="es-CO" sz="2000" dirty="0"/>
              <a:t> consiste en inhibir la toxicidad de radicales en una molécula carbonada. Si los radicales son fenoles y no actuarán enzimas </a:t>
            </a:r>
            <a:r>
              <a:rPr lang="es-CO" sz="2000" dirty="0" err="1"/>
              <a:t>desdobladoras</a:t>
            </a:r>
            <a:r>
              <a:rPr lang="es-CO" sz="2000" dirty="0"/>
              <a:t>, ¿cuál es el último paso que optarían los microorganismos para el proceso de </a:t>
            </a:r>
            <a:r>
              <a:rPr lang="es-CO" sz="2000" dirty="0" err="1"/>
              <a:t>biorremediación</a:t>
            </a:r>
            <a:r>
              <a:rPr lang="es-CO" sz="2000" dirty="0"/>
              <a:t> en el suelo de este compuesto?</a:t>
            </a:r>
          </a:p>
        </p:txBody>
      </p:sp>
      <p:sp>
        <p:nvSpPr>
          <p:cNvPr id="4" name="CuadroTexto 3"/>
          <p:cNvSpPr txBox="1"/>
          <p:nvPr/>
        </p:nvSpPr>
        <p:spPr>
          <a:xfrm>
            <a:off x="238562" y="235222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931718"/>
            <a:ext cx="7590988" cy="1754326"/>
          </a:xfrm>
          <a:prstGeom prst="rect">
            <a:avLst/>
          </a:prstGeom>
          <a:noFill/>
        </p:spPr>
        <p:txBody>
          <a:bodyPr wrap="square" rtlCol="0">
            <a:spAutoFit/>
          </a:bodyPr>
          <a:lstStyle/>
          <a:p>
            <a:pPr lvl="0"/>
            <a:r>
              <a:rPr lang="es-CO" dirty="0"/>
              <a:t>a. Nutrirse del carbono que constituye la estructura fenólica.</a:t>
            </a:r>
          </a:p>
          <a:p>
            <a:pPr lvl="0"/>
            <a:r>
              <a:rPr lang="es-CO" dirty="0"/>
              <a:t>b. Un reconocimiento genético de la molécula por parte de los microorganismos para inhibirla.</a:t>
            </a:r>
          </a:p>
          <a:p>
            <a:pPr lvl="0"/>
            <a:r>
              <a:rPr lang="es-CO" dirty="0"/>
              <a:t>c. Dejarlo libre en la naturaleza como contaminante y esperar a los hongos que la transformará en podredumbres del suelo para ser extraídas.</a:t>
            </a:r>
          </a:p>
          <a:p>
            <a:pPr lvl="0"/>
            <a:r>
              <a:rPr lang="es-CO" dirty="0"/>
              <a:t>d. Segregar metabolitos primarios para envolver los fenoles.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D20A95BE-E6E7-4B33-8BB3-85F971DD327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FCB4B-31DA-4FB1-935F-C808D8807E73}"/>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2DE7F7A-BC2E-4EF4-8E9C-2281B4534B90}"/>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1A15F4B8-78F5-4403-8017-2E23F876559F}"/>
              </a:ext>
            </a:extLst>
          </p:cNvPr>
          <p:cNvPicPr>
            <a:picLocks noChangeAspect="1"/>
          </p:cNvPicPr>
          <p:nvPr/>
        </p:nvPicPr>
        <p:blipFill>
          <a:blip r:embed="rId2"/>
          <a:stretch>
            <a:fillRect/>
          </a:stretch>
        </p:blipFill>
        <p:spPr>
          <a:xfrm>
            <a:off x="0" y="0"/>
            <a:ext cx="9144000" cy="5146158"/>
          </a:xfrm>
          <a:prstGeom prst="rect">
            <a:avLst/>
          </a:prstGeom>
        </p:spPr>
      </p:pic>
    </p:spTree>
    <p:extLst>
      <p:ext uri="{BB962C8B-B14F-4D97-AF65-F5344CB8AC3E}">
        <p14:creationId xmlns:p14="http://schemas.microsoft.com/office/powerpoint/2010/main" val="56970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FF56FE4C-A8EF-4CB4-A08A-1B7E35B8A57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046988"/>
          </a:xfrm>
          <a:prstGeom prst="rect">
            <a:avLst/>
          </a:prstGeom>
          <a:noFill/>
        </p:spPr>
        <p:txBody>
          <a:bodyPr wrap="square" rtlCol="0">
            <a:spAutoFit/>
          </a:bodyPr>
          <a:lstStyle/>
          <a:p>
            <a:pPr algn="just"/>
            <a:r>
              <a:rPr lang="es-CO" sz="2400" dirty="0"/>
              <a:t>Los Ingenieros Ambientales de la CAR, que trabajan con los procesos de recuperación de ecosistemas, necesitan plantear una estrategia orgánica con la carga nativa del suelo afectado. Por tal razón es importante conocer los microorganismos que se involucran con los requerimientos nutricionales del suelo y la producción de sus metabolismos, para potencializarlos y ejercer una acción antagónica en respuesta a la toxicidad.</a:t>
            </a:r>
          </a:p>
        </p:txBody>
      </p:sp>
      <p:pic>
        <p:nvPicPr>
          <p:cNvPr id="5" name="Imagen 4">
            <a:extLst>
              <a:ext uri="{FF2B5EF4-FFF2-40B4-BE49-F238E27FC236}">
                <a16:creationId xmlns:a16="http://schemas.microsoft.com/office/drawing/2014/main" id="{73DE6B8C-1E49-4969-B65F-B050B31CA91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Los </a:t>
            </a:r>
            <a:r>
              <a:rPr lang="es-CO" sz="2000" dirty="0" err="1"/>
              <a:t>Actinomycetos</a:t>
            </a:r>
            <a:r>
              <a:rPr lang="es-CO" sz="2000" dirty="0"/>
              <a:t> son microorganismos intermedios de las bacterias y hongos. Estos tienen mucha capacidad de inhibición frente a cargas microbianas antagónicas y productos característicos dentro de propiedades físicas del suelo. ¿Cuáles son estos productos que intervienen en los procesos de degradación y </a:t>
            </a:r>
            <a:r>
              <a:rPr lang="es-CO" sz="2000" dirty="0" err="1"/>
              <a:t>biorremediación</a:t>
            </a:r>
            <a:r>
              <a:rPr lang="es-CO" sz="2000" dirty="0"/>
              <a:t>?</a:t>
            </a:r>
          </a:p>
        </p:txBody>
      </p:sp>
      <p:sp>
        <p:nvSpPr>
          <p:cNvPr id="4" name="CuadroTexto 3"/>
          <p:cNvSpPr txBox="1"/>
          <p:nvPr/>
        </p:nvSpPr>
        <p:spPr>
          <a:xfrm>
            <a:off x="336098" y="277778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410841"/>
            <a:ext cx="7590988" cy="1200329"/>
          </a:xfrm>
          <a:prstGeom prst="rect">
            <a:avLst/>
          </a:prstGeom>
          <a:noFill/>
        </p:spPr>
        <p:txBody>
          <a:bodyPr wrap="square" rtlCol="0">
            <a:spAutoFit/>
          </a:bodyPr>
          <a:lstStyle/>
          <a:p>
            <a:pPr lvl="0"/>
            <a:r>
              <a:rPr lang="it-IT" dirty="0"/>
              <a:t>a. Geomisina-nistidina.</a:t>
            </a:r>
          </a:p>
          <a:p>
            <a:pPr lvl="0"/>
            <a:r>
              <a:rPr lang="it-IT" dirty="0"/>
              <a:t>b. Geoamnisina-nistiridina.</a:t>
            </a:r>
          </a:p>
          <a:p>
            <a:pPr lvl="0"/>
            <a:r>
              <a:rPr lang="it-IT" dirty="0"/>
              <a:t>c. Geosmicina-nistatina.</a:t>
            </a:r>
          </a:p>
          <a:p>
            <a:pPr lvl="0"/>
            <a:r>
              <a:rPr lang="it-IT" dirty="0"/>
              <a:t>d. Gemiogisina-niristina.</a:t>
            </a:r>
            <a:endParaRPr lang="es-CO"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BA16F0D-33D5-49D2-BB43-97C4F6248C2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416320"/>
          </a:xfrm>
          <a:prstGeom prst="rect">
            <a:avLst/>
          </a:prstGeom>
          <a:noFill/>
        </p:spPr>
        <p:txBody>
          <a:bodyPr wrap="square" rtlCol="0">
            <a:spAutoFit/>
          </a:bodyPr>
          <a:lstStyle/>
          <a:p>
            <a:pPr algn="just"/>
            <a:r>
              <a:rPr lang="es-CO" sz="2400" dirty="0"/>
              <a:t>El grupo de Biólogos y Ecólogos de la subdirección de conservación natural del MINAMBIENTE, y que trabajan interdisciplinariamente con los Ingenieros ambientales, requieren identificar las transformaciones químicas que pueden realizar las diferentes enzimas participantes, como metabolitos primarios de la carga microbiana en el suelo. Todo esto con el fin de </a:t>
            </a:r>
            <a:r>
              <a:rPr lang="es-CO" sz="2400" dirty="0" err="1"/>
              <a:t>bioaumentar</a:t>
            </a:r>
            <a:r>
              <a:rPr lang="es-CO" sz="2400" dirty="0"/>
              <a:t> el crecimiento celular microbiano que producen dichas enzimas protagonistas del tratamiento biológico.</a:t>
            </a:r>
          </a:p>
        </p:txBody>
      </p:sp>
      <p:pic>
        <p:nvPicPr>
          <p:cNvPr id="6" name="Imagen 5">
            <a:extLst>
              <a:ext uri="{FF2B5EF4-FFF2-40B4-BE49-F238E27FC236}">
                <a16:creationId xmlns:a16="http://schemas.microsoft.com/office/drawing/2014/main" id="{D143E72B-C137-4001-8356-985EE7F6099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Las enzimas tienen como características ser inclusivas y rápidas, si en una reacción directa de </a:t>
            </a:r>
            <a:r>
              <a:rPr lang="es-CO" sz="2000" dirty="0" err="1"/>
              <a:t>biorremediación</a:t>
            </a:r>
            <a:r>
              <a:rPr lang="es-CO" sz="2000" dirty="0"/>
              <a:t> donde un sustrato del suelo volviese a producirse sin ninguna transformación, y luego participara una </a:t>
            </a:r>
            <a:r>
              <a:rPr lang="es-CO" sz="2000" dirty="0" err="1"/>
              <a:t>oxigenasa</a:t>
            </a:r>
            <a:r>
              <a:rPr lang="es-CO" sz="2000" dirty="0"/>
              <a:t> transformando ese sustrato en uno nuevo pero </a:t>
            </a:r>
            <a:r>
              <a:rPr lang="es-CO" sz="2000" dirty="0" err="1"/>
              <a:t>hidroxilado</a:t>
            </a:r>
            <a:r>
              <a:rPr lang="es-CO" sz="2000" dirty="0"/>
              <a:t>, ¿de qué clase de enzima se estaría apoyando el proceso?</a:t>
            </a:r>
          </a:p>
        </p:txBody>
      </p:sp>
      <p:sp>
        <p:nvSpPr>
          <p:cNvPr id="4" name="CuadroTexto 3"/>
          <p:cNvSpPr txBox="1"/>
          <p:nvPr/>
        </p:nvSpPr>
        <p:spPr>
          <a:xfrm>
            <a:off x="238562" y="277968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334677"/>
            <a:ext cx="7590988" cy="1200329"/>
          </a:xfrm>
          <a:prstGeom prst="rect">
            <a:avLst/>
          </a:prstGeom>
          <a:noFill/>
        </p:spPr>
        <p:txBody>
          <a:bodyPr wrap="square" rtlCol="0">
            <a:spAutoFit/>
          </a:bodyPr>
          <a:lstStyle/>
          <a:p>
            <a:pPr lvl="0"/>
            <a:r>
              <a:rPr lang="it-IT" dirty="0"/>
              <a:t>a. Coenzima.</a:t>
            </a:r>
          </a:p>
          <a:p>
            <a:pPr lvl="0"/>
            <a:r>
              <a:rPr lang="it-IT" dirty="0"/>
              <a:t>b. Oxidoreductasa.</a:t>
            </a:r>
          </a:p>
          <a:p>
            <a:pPr lvl="0"/>
            <a:r>
              <a:rPr lang="it-IT" dirty="0"/>
              <a:t>c. Isomerasa.</a:t>
            </a:r>
          </a:p>
          <a:p>
            <a:pPr lvl="0"/>
            <a:r>
              <a:rPr lang="it-IT" dirty="0"/>
              <a:t>d. Hidrolasa.</a:t>
            </a:r>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02A4C251-9655-4A19-8660-01BCC9A6341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308324"/>
          </a:xfrm>
          <a:prstGeom prst="rect">
            <a:avLst/>
          </a:prstGeom>
          <a:noFill/>
        </p:spPr>
        <p:txBody>
          <a:bodyPr wrap="square" rtlCol="0">
            <a:spAutoFit/>
          </a:bodyPr>
          <a:lstStyle/>
          <a:p>
            <a:pPr algn="just"/>
            <a:r>
              <a:rPr lang="es-CO" sz="2400" dirty="0"/>
              <a:t>Dado que en un proceso de biorremediación se debe tener en cuenta el equilibrio de los sistemas, y para lograr éste proceso se necesita conocer, el metabolismo biológico e incorporación de los contaminantes en la cadena trófica vs tiempo. Los Ingenieros Ambientales deben categorizar los contaminantes a tratar y su afectación en el ambiente.</a:t>
            </a:r>
          </a:p>
        </p:txBody>
      </p:sp>
      <p:pic>
        <p:nvPicPr>
          <p:cNvPr id="5" name="Imagen 4">
            <a:extLst>
              <a:ext uri="{FF2B5EF4-FFF2-40B4-BE49-F238E27FC236}">
                <a16:creationId xmlns:a16="http://schemas.microsoft.com/office/drawing/2014/main" id="{637B68D7-75F2-4C25-9FCD-B4EB4299DF3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27895"/>
            <a:ext cx="7590988" cy="1323439"/>
          </a:xfrm>
          <a:prstGeom prst="rect">
            <a:avLst/>
          </a:prstGeom>
          <a:noFill/>
        </p:spPr>
        <p:txBody>
          <a:bodyPr wrap="square" rtlCol="0">
            <a:spAutoFit/>
          </a:bodyPr>
          <a:lstStyle/>
          <a:p>
            <a:pPr algn="just"/>
            <a:r>
              <a:rPr lang="es-CO" sz="2000" dirty="0"/>
              <a:t>Sí se tienen compuestos </a:t>
            </a:r>
            <a:r>
              <a:rPr lang="es-CO" sz="2000" dirty="0" err="1"/>
              <a:t>xenóbioticos</a:t>
            </a:r>
            <a:r>
              <a:rPr lang="es-CO" sz="2000" dirty="0"/>
              <a:t> contaminando un suelo determinado, persistente durante 60 años. Se estaría evidenciando un proceso biológico denominado:</a:t>
            </a:r>
          </a:p>
          <a:p>
            <a:pPr algn="just"/>
            <a:r>
              <a:rPr lang="es-CO" sz="2000" dirty="0"/>
              <a:t>porque:</a:t>
            </a:r>
          </a:p>
        </p:txBody>
      </p:sp>
      <p:sp>
        <p:nvSpPr>
          <p:cNvPr id="4" name="CuadroTexto 3"/>
          <p:cNvSpPr txBox="1"/>
          <p:nvPr/>
        </p:nvSpPr>
        <p:spPr>
          <a:xfrm>
            <a:off x="238562" y="229457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02211"/>
            <a:ext cx="7590988" cy="1631216"/>
          </a:xfrm>
          <a:prstGeom prst="rect">
            <a:avLst/>
          </a:prstGeom>
          <a:noFill/>
        </p:spPr>
        <p:txBody>
          <a:bodyPr wrap="square" rtlCol="0">
            <a:spAutoFit/>
          </a:bodyPr>
          <a:lstStyle/>
          <a:p>
            <a:pPr lvl="0"/>
            <a:r>
              <a:rPr lang="es-CO" sz="2000" dirty="0"/>
              <a:t>a. </a:t>
            </a:r>
            <a:r>
              <a:rPr lang="es-CO" sz="2000" dirty="0" err="1"/>
              <a:t>Biomagnificación</a:t>
            </a:r>
            <a:r>
              <a:rPr lang="es-CO" sz="2000" dirty="0"/>
              <a:t>.</a:t>
            </a:r>
          </a:p>
          <a:p>
            <a:pPr lvl="0"/>
            <a:r>
              <a:rPr lang="es-CO" sz="2000" dirty="0"/>
              <a:t>b. </a:t>
            </a:r>
            <a:r>
              <a:rPr lang="es-CO" sz="2000" dirty="0" err="1"/>
              <a:t>Bioacumulación</a:t>
            </a:r>
            <a:r>
              <a:rPr lang="es-CO" sz="2000" dirty="0"/>
              <a:t>.</a:t>
            </a:r>
          </a:p>
          <a:p>
            <a:pPr lvl="0"/>
            <a:r>
              <a:rPr lang="es-CO" sz="2000" dirty="0"/>
              <a:t>c. </a:t>
            </a:r>
            <a:r>
              <a:rPr lang="es-CO" sz="2000" dirty="0" err="1"/>
              <a:t>Biorremediación</a:t>
            </a:r>
            <a:r>
              <a:rPr lang="es-CO" sz="2000" dirty="0"/>
              <a:t>.</a:t>
            </a:r>
          </a:p>
          <a:p>
            <a:pPr lvl="0"/>
            <a:r>
              <a:rPr lang="es-CO" sz="2000" dirty="0"/>
              <a:t>d. Biodegradación.</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BB529215-EADF-4AA5-8186-5D2FE644FA5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836</Words>
  <Application>Microsoft Office PowerPoint</Application>
  <PresentationFormat>Presentación en pantalla (16:9)</PresentationFormat>
  <Paragraphs>62</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2022-01-12T16:06:45Z</dcterms:modified>
</cp:coreProperties>
</file>