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584775"/>
          </a:xfrm>
          <a:prstGeom prst="rect">
            <a:avLst/>
          </a:prstGeom>
          <a:noFill/>
        </p:spPr>
        <p:txBody>
          <a:bodyPr wrap="square" rtlCol="0">
            <a:spAutoFit/>
          </a:bodyPr>
          <a:lstStyle/>
          <a:p>
            <a:pPr algn="r"/>
            <a:r>
              <a:rPr lang="es-ES" sz="3200" b="1" dirty="0">
                <a:solidFill>
                  <a:schemeClr val="bg1"/>
                </a:solidFill>
              </a:rPr>
              <a:t>Bioquímica</a:t>
            </a:r>
            <a:endParaRPr lang="es-ES" sz="3200" dirty="0">
              <a:solidFill>
                <a:schemeClr val="bg1"/>
              </a:solidFill>
            </a:endParaRPr>
          </a:p>
        </p:txBody>
      </p:sp>
      <p:pic>
        <p:nvPicPr>
          <p:cNvPr id="7" name="Imagen 6">
            <a:extLst>
              <a:ext uri="{FF2B5EF4-FFF2-40B4-BE49-F238E27FC236}">
                <a16:creationId xmlns:a16="http://schemas.microsoft.com/office/drawing/2014/main" id="{9A51B2E2-6DC9-4B58-9304-5F5DE88D3F4D}"/>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2031325"/>
          </a:xfrm>
          <a:prstGeom prst="rect">
            <a:avLst/>
          </a:prstGeom>
          <a:noFill/>
        </p:spPr>
        <p:txBody>
          <a:bodyPr wrap="square" rtlCol="0">
            <a:spAutoFit/>
          </a:bodyPr>
          <a:lstStyle/>
          <a:p>
            <a:pPr algn="just"/>
            <a:r>
              <a:rPr lang="es-CO" dirty="0"/>
              <a:t>Dado que en un proceso bioquímico se debe tener en cuenta el equilibrio de los sistemas, y para lograr éste proceso se necesita conocer, el metabolismo biológico e incorporación de los mismos en la cadena trófica vs tiempo. Por lo tanto los Ingenieros Ambientales deben categorizar los metabolismos en el ambiente determinando la velocidad de reacción de los procesos de la vida, los cuales dependen de los diferentes factores ambientales que determinan la transformación de las biomoléculas.</a:t>
            </a:r>
          </a:p>
        </p:txBody>
      </p:sp>
      <p:pic>
        <p:nvPicPr>
          <p:cNvPr id="5" name="Imagen 4">
            <a:extLst>
              <a:ext uri="{FF2B5EF4-FFF2-40B4-BE49-F238E27FC236}">
                <a16:creationId xmlns:a16="http://schemas.microsoft.com/office/drawing/2014/main" id="{73923F66-0F97-4A15-BDAF-E2D7675A1DF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Cuál es reacción por medio de la cual se destruye la estructura secundaria, terciaria y cuaternaria de las proteínas:</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es-CO" sz="2000" dirty="0"/>
              <a:t>a. Precipitación.</a:t>
            </a:r>
          </a:p>
          <a:p>
            <a:pPr lvl="0"/>
            <a:r>
              <a:rPr lang="es-CO" sz="2000" dirty="0"/>
              <a:t>b. filtración.</a:t>
            </a:r>
          </a:p>
          <a:p>
            <a:pPr lvl="0"/>
            <a:r>
              <a:rPr lang="es-CO" sz="2000" dirty="0"/>
              <a:t>c. Decantación.</a:t>
            </a:r>
          </a:p>
          <a:p>
            <a:pPr lvl="0"/>
            <a:r>
              <a:rPr lang="es-CO" sz="2000" dirty="0"/>
              <a:t>d. Desnaturalización.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69D37D5C-ABE7-496C-8DE3-62ACD4EA4D3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2862322"/>
          </a:xfrm>
          <a:prstGeom prst="rect">
            <a:avLst/>
          </a:prstGeom>
          <a:noFill/>
        </p:spPr>
        <p:txBody>
          <a:bodyPr wrap="square" rtlCol="0">
            <a:spAutoFit/>
          </a:bodyPr>
          <a:lstStyle/>
          <a:p>
            <a:pPr algn="just"/>
            <a:r>
              <a:rPr lang="es-CO" sz="2000" dirty="0"/>
              <a:t>El grupo de Biólogos y Ecólogos de la subdirección de conservación natural del MINAMBIENTE, y que trabajan interdisciplinariamente con los Ingenieros ambientales, requieren identificar las transformaciones químicas que pueden realizar las diferentes enzimas participantes, como metabolitos primarios de la carga biótica de los suelos. Todo esto con el fin de </a:t>
            </a:r>
            <a:r>
              <a:rPr lang="es-CO" sz="2000" dirty="0" err="1"/>
              <a:t>bioaumentar</a:t>
            </a:r>
            <a:r>
              <a:rPr lang="es-CO" sz="2000" dirty="0"/>
              <a:t> el crecimiento celular que producen dichas enzimas protagonistas del tratamiento biológico conociendo las cargas iónicas que pueden afectar el buen funcionamiento celular como respuesta a los cambios ambientales.</a:t>
            </a:r>
          </a:p>
        </p:txBody>
      </p:sp>
      <p:pic>
        <p:nvPicPr>
          <p:cNvPr id="5" name="Imagen 4">
            <a:extLst>
              <a:ext uri="{FF2B5EF4-FFF2-40B4-BE49-F238E27FC236}">
                <a16:creationId xmlns:a16="http://schemas.microsoft.com/office/drawing/2014/main" id="{D63C17FA-85F7-46D0-A24C-E2D5CC4D1C9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27207"/>
            <a:ext cx="7590988" cy="707886"/>
          </a:xfrm>
          <a:prstGeom prst="rect">
            <a:avLst/>
          </a:prstGeom>
          <a:noFill/>
        </p:spPr>
        <p:txBody>
          <a:bodyPr wrap="square" rtlCol="0">
            <a:spAutoFit/>
          </a:bodyPr>
          <a:lstStyle/>
          <a:p>
            <a:pPr algn="just"/>
            <a:r>
              <a:rPr lang="es-CO" sz="2000" dirty="0"/>
              <a:t>Cuál es la propiedad de las membranas celulares proporcionada por conductos, bombas y receptores:</a:t>
            </a:r>
          </a:p>
        </p:txBody>
      </p:sp>
      <p:sp>
        <p:nvSpPr>
          <p:cNvPr id="4" name="CuadroTexto 3"/>
          <p:cNvSpPr txBox="1"/>
          <p:nvPr/>
        </p:nvSpPr>
        <p:spPr>
          <a:xfrm>
            <a:off x="141026" y="176612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41026" y="2227792"/>
            <a:ext cx="7590988" cy="1323439"/>
          </a:xfrm>
          <a:prstGeom prst="rect">
            <a:avLst/>
          </a:prstGeom>
          <a:noFill/>
        </p:spPr>
        <p:txBody>
          <a:bodyPr wrap="square" rtlCol="0">
            <a:spAutoFit/>
          </a:bodyPr>
          <a:lstStyle/>
          <a:p>
            <a:pPr lvl="0"/>
            <a:r>
              <a:rPr lang="es-CO" sz="2000" dirty="0"/>
              <a:t>a. Permeabilidad selectiva.</a:t>
            </a:r>
          </a:p>
          <a:p>
            <a:pPr lvl="0"/>
            <a:r>
              <a:rPr lang="es-CO" sz="2000" dirty="0"/>
              <a:t>b. Excitabilidad.</a:t>
            </a:r>
          </a:p>
          <a:p>
            <a:pPr lvl="0"/>
            <a:r>
              <a:rPr lang="es-CO" sz="2000" dirty="0"/>
              <a:t>c. Permeabilidad. </a:t>
            </a:r>
          </a:p>
          <a:p>
            <a:pPr lvl="0"/>
            <a:r>
              <a:rPr lang="es-CO" sz="2000" dirty="0"/>
              <a:t>d. Difusión facilitada.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ECDE63F2-7302-4629-B7A9-054095A06D2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23F07-1950-4F8D-A33E-27FDB3F0145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066241D-DD1B-4D0D-A01F-74D0ABC8C7B6}"/>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818871DE-DE73-4B6B-B7B2-6E2187F5E9D6}"/>
              </a:ext>
            </a:extLst>
          </p:cNvPr>
          <p:cNvPicPr>
            <a:picLocks noChangeAspect="1"/>
          </p:cNvPicPr>
          <p:nvPr/>
        </p:nvPicPr>
        <p:blipFill>
          <a:blip r:embed="rId2"/>
          <a:stretch>
            <a:fillRect/>
          </a:stretch>
        </p:blipFill>
        <p:spPr>
          <a:xfrm>
            <a:off x="0" y="0"/>
            <a:ext cx="9144000" cy="5146158"/>
          </a:xfrm>
          <a:prstGeom prst="rect">
            <a:avLst/>
          </a:prstGeom>
        </p:spPr>
      </p:pic>
    </p:spTree>
    <p:extLst>
      <p:ext uri="{BB962C8B-B14F-4D97-AF65-F5344CB8AC3E}">
        <p14:creationId xmlns:p14="http://schemas.microsoft.com/office/powerpoint/2010/main" val="306888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ABE2AEF5-90DE-42B2-9F8E-8333F836009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417588"/>
            <a:ext cx="7590988" cy="2308324"/>
          </a:xfrm>
          <a:prstGeom prst="rect">
            <a:avLst/>
          </a:prstGeom>
          <a:noFill/>
        </p:spPr>
        <p:txBody>
          <a:bodyPr wrap="square" rtlCol="0">
            <a:spAutoFit/>
          </a:bodyPr>
          <a:lstStyle/>
          <a:p>
            <a:pPr algn="just"/>
            <a:r>
              <a:rPr lang="es-CO" sz="2400" dirty="0"/>
              <a:t>Los Ingenieros Ambientales de la CAR, que trabajan con los procesos de recuperación de ecosistemas, necesitan plantear estrategias orgánicas. Por tal razón es importante conocer las diferentes estructuras de las sustancias químicas que se transforman en el proceso </a:t>
            </a:r>
            <a:r>
              <a:rPr lang="es-CO" sz="2400" dirty="0" err="1"/>
              <a:t>degradativo</a:t>
            </a:r>
            <a:r>
              <a:rPr lang="es-CO" sz="2400" dirty="0"/>
              <a:t> de la respiración para generar energía.</a:t>
            </a:r>
          </a:p>
        </p:txBody>
      </p:sp>
      <p:pic>
        <p:nvPicPr>
          <p:cNvPr id="5" name="Imagen 4">
            <a:extLst>
              <a:ext uri="{FF2B5EF4-FFF2-40B4-BE49-F238E27FC236}">
                <a16:creationId xmlns:a16="http://schemas.microsoft.com/office/drawing/2014/main" id="{EF7372BC-8FE3-4AE3-9D49-F1E9F8E7052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La molécula que se origina durante el proceso de la respiración celular es:</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lvl="0"/>
            <a:r>
              <a:rPr lang="it-IT" dirty="0"/>
              <a:t>a. El difosfato-glicerato.</a:t>
            </a:r>
          </a:p>
          <a:p>
            <a:pPr lvl="0"/>
            <a:r>
              <a:rPr lang="it-IT" dirty="0"/>
              <a:t>b. La clorofila.</a:t>
            </a:r>
          </a:p>
          <a:p>
            <a:pPr lvl="0"/>
            <a:r>
              <a:rPr lang="it-IT" dirty="0"/>
              <a:t>c.  ATP.</a:t>
            </a:r>
          </a:p>
          <a:p>
            <a:pPr lvl="0"/>
            <a:r>
              <a:rPr lang="it-IT" dirty="0"/>
              <a:t>d. Glucosa.</a:t>
            </a:r>
            <a:endParaRPr lang="es-CO"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320104EA-48CD-4D36-881E-8BD65D517377}"/>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algn="just"/>
            <a:r>
              <a:rPr lang="es-CO" sz="2400" dirty="0"/>
              <a:t>El Ingeniero Ambiental al ejecutar un procedimiento orgánico requiere la Identificación de las funciones biomoleculares y la interacción con los factores ambientales que obligan a la síntesis de las mismas, llegando a un acoplamiento equilibrado en la transformación energética de cada uno de los ecosistemas que conservan la biodiversidad.</a:t>
            </a:r>
          </a:p>
        </p:txBody>
      </p:sp>
      <p:pic>
        <p:nvPicPr>
          <p:cNvPr id="5" name="Imagen 4">
            <a:extLst>
              <a:ext uri="{FF2B5EF4-FFF2-40B4-BE49-F238E27FC236}">
                <a16:creationId xmlns:a16="http://schemas.microsoft.com/office/drawing/2014/main" id="{55E921DF-B92F-4BEC-9875-6DB4A8A85FC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Antes de la síntesis de una proteína como función específica en el ambiente, el RNAM debe sufrir un proceso de maduración denominado: </a:t>
            </a:r>
          </a:p>
        </p:txBody>
      </p:sp>
      <p:sp>
        <p:nvSpPr>
          <p:cNvPr id="4" name="CuadroTexto 3"/>
          <p:cNvSpPr txBox="1"/>
          <p:nvPr/>
        </p:nvSpPr>
        <p:spPr>
          <a:xfrm>
            <a:off x="238562" y="209609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62733"/>
            <a:ext cx="7590988" cy="1200329"/>
          </a:xfrm>
          <a:prstGeom prst="rect">
            <a:avLst/>
          </a:prstGeom>
          <a:noFill/>
        </p:spPr>
        <p:txBody>
          <a:bodyPr wrap="square" rtlCol="0">
            <a:spAutoFit/>
          </a:bodyPr>
          <a:lstStyle/>
          <a:p>
            <a:pPr lvl="0"/>
            <a:r>
              <a:rPr lang="es-CO" dirty="0"/>
              <a:t>a. Replicación.      </a:t>
            </a:r>
          </a:p>
          <a:p>
            <a:pPr lvl="0"/>
            <a:r>
              <a:rPr lang="es-CO" dirty="0"/>
              <a:t>b. </a:t>
            </a:r>
            <a:r>
              <a:rPr lang="es-CO" dirty="0" err="1"/>
              <a:t>Splicing</a:t>
            </a:r>
            <a:r>
              <a:rPr lang="es-CO" dirty="0"/>
              <a:t>.    </a:t>
            </a:r>
          </a:p>
          <a:p>
            <a:pPr lvl="0"/>
            <a:r>
              <a:rPr lang="es-CO" dirty="0"/>
              <a:t>c. Transcripción.</a:t>
            </a:r>
          </a:p>
          <a:p>
            <a:pPr lvl="0"/>
            <a:r>
              <a:rPr lang="es-CO" dirty="0"/>
              <a:t>d. Traducción.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FED09153-413A-45F9-B881-71087B47ADE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308324"/>
          </a:xfrm>
          <a:prstGeom prst="rect">
            <a:avLst/>
          </a:prstGeom>
          <a:noFill/>
        </p:spPr>
        <p:txBody>
          <a:bodyPr wrap="square" rtlCol="0">
            <a:spAutoFit/>
          </a:bodyPr>
          <a:lstStyle/>
          <a:p>
            <a:pPr algn="just"/>
            <a:r>
              <a:rPr lang="es-CO" sz="2400" dirty="0"/>
              <a:t>Los Ingenieros Ambientales de la CAR, que trabajan con los procesos de recuperación de ecosistemas, necesitan plantear estrategias orgánicas. Por tal razón es importante conocer las diferentes estructuras de las sustancias químicas que se transforman en el proceso </a:t>
            </a:r>
            <a:r>
              <a:rPr lang="es-CO" sz="2400" dirty="0" err="1"/>
              <a:t>degradativo</a:t>
            </a:r>
            <a:r>
              <a:rPr lang="es-CO" sz="2400" dirty="0"/>
              <a:t> de la respiración para generar energía.</a:t>
            </a:r>
          </a:p>
        </p:txBody>
      </p:sp>
      <p:pic>
        <p:nvPicPr>
          <p:cNvPr id="5" name="Imagen 4">
            <a:extLst>
              <a:ext uri="{FF2B5EF4-FFF2-40B4-BE49-F238E27FC236}">
                <a16:creationId xmlns:a16="http://schemas.microsoft.com/office/drawing/2014/main" id="{FD9D7480-C009-480B-838F-1F8F2E3E07C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En la vía de la glucólisis la primera reacción es la formación de Glucosa 6-P a partir de la glucosa, la cual está catalizada por la enzima:</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r>
              <a:rPr lang="pt-BR" sz="2000" dirty="0"/>
              <a:t>a. </a:t>
            </a:r>
            <a:r>
              <a:rPr lang="pt-BR" sz="2000" dirty="0" err="1"/>
              <a:t>Hexocinasa</a:t>
            </a:r>
            <a:r>
              <a:rPr lang="pt-BR" sz="2000" dirty="0"/>
              <a:t>.</a:t>
            </a:r>
          </a:p>
          <a:p>
            <a:pPr lvl="0"/>
            <a:r>
              <a:rPr lang="pt-BR" sz="2000" dirty="0"/>
              <a:t>b. </a:t>
            </a:r>
            <a:r>
              <a:rPr lang="pt-BR" sz="2000" dirty="0" err="1"/>
              <a:t>Fosfoglucomutasa</a:t>
            </a:r>
            <a:r>
              <a:rPr lang="pt-BR" sz="2000" dirty="0"/>
              <a:t>. </a:t>
            </a:r>
          </a:p>
          <a:p>
            <a:pPr lvl="0"/>
            <a:r>
              <a:rPr lang="pt-BR" sz="2000" dirty="0"/>
              <a:t>c. </a:t>
            </a:r>
            <a:r>
              <a:rPr lang="pt-BR" sz="2000" dirty="0" err="1"/>
              <a:t>Glucocinasa</a:t>
            </a:r>
            <a:r>
              <a:rPr lang="pt-BR" sz="2000" dirty="0"/>
              <a:t>.</a:t>
            </a:r>
          </a:p>
          <a:p>
            <a:pPr lvl="0"/>
            <a:r>
              <a:rPr lang="pt-BR" sz="2000" dirty="0"/>
              <a:t>d. </a:t>
            </a:r>
            <a:r>
              <a:rPr lang="pt-BR" sz="2000" dirty="0" err="1"/>
              <a:t>Glucosa</a:t>
            </a:r>
            <a:r>
              <a:rPr lang="pt-BR" sz="2000" dirty="0"/>
              <a:t> 6 </a:t>
            </a:r>
            <a:r>
              <a:rPr lang="pt-BR" sz="2000" dirty="0" err="1"/>
              <a:t>fosfatasa</a:t>
            </a:r>
            <a:r>
              <a:rPr lang="pt-BR" sz="2000" dirty="0"/>
              <a:t>.</a:t>
            </a:r>
            <a:endParaRPr lang="es-CO" sz="2000" dirty="0"/>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E5BA53F1-B754-44FE-B00E-775C81DBF09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655</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2022-01-12T16:05:00Z</dcterms:modified>
</cp:coreProperties>
</file>