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461665"/>
          </a:xfrm>
          <a:prstGeom prst="rect">
            <a:avLst/>
          </a:prstGeom>
          <a:noFill/>
        </p:spPr>
        <p:txBody>
          <a:bodyPr wrap="square" rtlCol="0">
            <a:spAutoFit/>
          </a:bodyPr>
          <a:lstStyle/>
          <a:p>
            <a:pPr algn="r"/>
            <a:r>
              <a:rPr lang="es-ES" sz="2400" b="1" dirty="0">
                <a:solidFill>
                  <a:schemeClr val="bg1"/>
                </a:solidFill>
              </a:rPr>
              <a:t>Aseguramiento de la Información</a:t>
            </a:r>
            <a:endParaRPr lang="es-ES" sz="2400" dirty="0">
              <a:solidFill>
                <a:schemeClr val="bg1"/>
              </a:solidFill>
            </a:endParaRPr>
          </a:p>
        </p:txBody>
      </p:sp>
      <p:pic>
        <p:nvPicPr>
          <p:cNvPr id="7" name="Imagen 6">
            <a:extLst>
              <a:ext uri="{FF2B5EF4-FFF2-40B4-BE49-F238E27FC236}">
                <a16:creationId xmlns:a16="http://schemas.microsoft.com/office/drawing/2014/main" id="{99DC5D4A-1E1B-440D-87AD-58DB169B3F2C}"/>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89E96AD3-FC88-4188-BF87-190EA0298BE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832812"/>
            <a:ext cx="7590988" cy="3477875"/>
          </a:xfrm>
          <a:prstGeom prst="rect">
            <a:avLst/>
          </a:prstGeom>
          <a:noFill/>
        </p:spPr>
        <p:txBody>
          <a:bodyPr wrap="square" rtlCol="0">
            <a:spAutoFit/>
          </a:bodyPr>
          <a:lstStyle/>
          <a:p>
            <a:pPr algn="just"/>
            <a:r>
              <a:rPr lang="es-ES" sz="2000" dirty="0"/>
              <a:t>Las afirmaciones contenidas en los estados financieros permiten determinar la veracidad y correcta valuación de saldos presentados en un informe por parte de una auditoria en una determinada fecha. Estas afirmaciones permiten identificar la existencia de activos, pasivos y patrimonio, la integridad de estos mismos, indica los derechos y obligaciones que tiene una compañía, y como se valúan y presentan.</a:t>
            </a:r>
          </a:p>
          <a:p>
            <a:pPr algn="just"/>
            <a:endParaRPr lang="es-ES" sz="2000" dirty="0"/>
          </a:p>
          <a:p>
            <a:pPr algn="just"/>
            <a:r>
              <a:rPr lang="es-ES" sz="2000" dirty="0"/>
              <a:t>Es muy probable que un auditor analice el índice de rotación del inventario para obtener evidencia acerca del cumplimiento de una de las afirmaciones efectuadas por la administración de la compañía que fueron precitadas en el párrafo anterior. </a:t>
            </a:r>
            <a:endParaRPr lang="es-CO" sz="2000" dirty="0"/>
          </a:p>
        </p:txBody>
      </p:sp>
      <p:pic>
        <p:nvPicPr>
          <p:cNvPr id="5" name="Imagen 4">
            <a:extLst>
              <a:ext uri="{FF2B5EF4-FFF2-40B4-BE49-F238E27FC236}">
                <a16:creationId xmlns:a16="http://schemas.microsoft.com/office/drawing/2014/main" id="{D6F42CC0-50FF-4959-99FB-28EE89C4AE1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461665"/>
          </a:xfrm>
          <a:prstGeom prst="rect">
            <a:avLst/>
          </a:prstGeom>
          <a:noFill/>
        </p:spPr>
        <p:txBody>
          <a:bodyPr wrap="square" rtlCol="0">
            <a:spAutoFit/>
          </a:bodyPr>
          <a:lstStyle/>
          <a:p>
            <a:r>
              <a:rPr lang="es-ES" sz="2400" dirty="0"/>
              <a:t>De acuerdo con lo planteado, ¿Cuál sería esa afirmación?:</a:t>
            </a:r>
            <a:endParaRPr lang="es-CO" sz="2400" dirty="0"/>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228006"/>
            <a:ext cx="7590988" cy="1323439"/>
          </a:xfrm>
          <a:prstGeom prst="rect">
            <a:avLst/>
          </a:prstGeom>
          <a:noFill/>
        </p:spPr>
        <p:txBody>
          <a:bodyPr wrap="square" rtlCol="0">
            <a:spAutoFit/>
          </a:bodyPr>
          <a:lstStyle/>
          <a:p>
            <a:pPr lvl="0"/>
            <a:r>
              <a:rPr lang="es-ES" sz="2000" dirty="0"/>
              <a:t>a. La existencia u ocurrencia.</a:t>
            </a:r>
          </a:p>
          <a:p>
            <a:pPr lvl="0"/>
            <a:r>
              <a:rPr lang="es-ES" sz="2000" dirty="0"/>
              <a:t>b. Derechos y obligaciones.</a:t>
            </a:r>
          </a:p>
          <a:p>
            <a:pPr lvl="0"/>
            <a:r>
              <a:rPr lang="es-ES" sz="2000" dirty="0"/>
              <a:t>c. La valoración o asignación.</a:t>
            </a:r>
          </a:p>
          <a:p>
            <a:pPr lvl="0"/>
            <a:r>
              <a:rPr lang="es-ES" sz="2000" dirty="0"/>
              <a:t>d. La presentación o revelación</a:t>
            </a:r>
            <a:r>
              <a:rPr lang="es-CO" sz="2000" dirty="0"/>
              <a:t>.</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6D30D54B-FC24-4059-9422-AF1E80ED508D}"/>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D0A3DA-C21B-469F-AD52-2A070F12E6E6}"/>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95960908-D7E9-40F6-8887-0F19C32BBA66}"/>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6246832A-AEA5-4992-B970-CA2F6427E7D0}"/>
              </a:ext>
            </a:extLst>
          </p:cNvPr>
          <p:cNvPicPr>
            <a:picLocks noChangeAspect="1"/>
          </p:cNvPicPr>
          <p:nvPr/>
        </p:nvPicPr>
        <p:blipFill>
          <a:blip r:embed="rId2"/>
          <a:stretch>
            <a:fillRect/>
          </a:stretch>
        </p:blipFill>
        <p:spPr>
          <a:xfrm>
            <a:off x="0" y="-5952"/>
            <a:ext cx="9179458" cy="5149452"/>
          </a:xfrm>
          <a:prstGeom prst="rect">
            <a:avLst/>
          </a:prstGeom>
        </p:spPr>
      </p:pic>
    </p:spTree>
    <p:extLst>
      <p:ext uri="{BB962C8B-B14F-4D97-AF65-F5344CB8AC3E}">
        <p14:creationId xmlns:p14="http://schemas.microsoft.com/office/powerpoint/2010/main" val="1040957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252</Words>
  <Application>Microsoft Office PowerPoint</Application>
  <PresentationFormat>Presentación en pantalla (16:9)</PresentationFormat>
  <Paragraphs>22</Paragraphs>
  <Slides>6</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2022-01-11T20:00:56Z</dcterms:modified>
</cp:coreProperties>
</file>