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0" r:id="rId2"/>
    <p:sldId id="258" r:id="rId3"/>
    <p:sldId id="262" r:id="rId4"/>
    <p:sldId id="273" r:id="rId5"/>
    <p:sldId id="263" r:id="rId6"/>
    <p:sldId id="280" r:id="rId7"/>
    <p:sldId id="281" r:id="rId8"/>
    <p:sldId id="274" r:id="rId9"/>
    <p:sldId id="275" r:id="rId10"/>
    <p:sldId id="276" r:id="rId11"/>
    <p:sldId id="277" r:id="rId12"/>
    <p:sldId id="278" r:id="rId13"/>
    <p:sldId id="279" r:id="rId14"/>
    <p:sldId id="282" r:id="rId15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2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Arquitectura de Computación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44CDFCE-49D2-4633-A443-6D8E73BF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97058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estudiante de ingeniería desea hacer un simulador de un procesador (CPU).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D1DB09-BCA0-4F76-AEC3-C26093BCF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Si se quiere simular cuando suceden alteraciones al ciclo básico, los eventos que el estudiante debería tener en cuenta para lograr esto: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a) Saltos, subrutinas, interrupciones e instrucciones no ejecutables.</a:t>
            </a:r>
          </a:p>
          <a:p>
            <a:pPr lvl="0" algn="just"/>
            <a:r>
              <a:rPr lang="es-CO" sz="2000" dirty="0"/>
              <a:t>b) Saltos, </a:t>
            </a:r>
            <a:r>
              <a:rPr lang="es-CO" sz="2000" dirty="0" err="1"/>
              <a:t>branches</a:t>
            </a:r>
            <a:r>
              <a:rPr lang="es-CO" sz="2000" dirty="0"/>
              <a:t>, cargas (Store) e instrucciones no ejecutables.</a:t>
            </a:r>
          </a:p>
          <a:p>
            <a:pPr lvl="0" algn="just"/>
            <a:r>
              <a:rPr lang="es-CO" sz="2000" dirty="0"/>
              <a:t>c) Saltos, subrutinas  y cargas y almacenamientos (Load y Store)</a:t>
            </a:r>
          </a:p>
          <a:p>
            <a:pPr lvl="0" algn="just"/>
            <a:r>
              <a:rPr lang="es-CO" sz="2000" dirty="0"/>
              <a:t>d) Decodificación, subrutinas, interrupciones e instrucciones no ejecutables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a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CC0FBB-3320-47DA-B999-D2A11CFC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Un equipo de diseño ha detectado que el diagrama espacio tiempo para el código abajo presentado es:</a:t>
            </a:r>
          </a:p>
        </p:txBody>
      </p:sp>
      <p:pic>
        <p:nvPicPr>
          <p:cNvPr id="5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56" y="1428894"/>
            <a:ext cx="3493196" cy="34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296BCA-C332-422E-9C9E-4FE3AF85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El equipo debería concluir que la función que cumple en el programa el valor almacenado en la posición de memoria 0x14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Ninguna de las funciones es adecuada para el valor en la posición.</a:t>
            </a:r>
          </a:p>
          <a:p>
            <a:pPr lvl="0" algn="just"/>
            <a:r>
              <a:rPr lang="es-CO" sz="2000" dirty="0"/>
              <a:t>b. Guarda le valor máximo del contador para poder salir del bucle (</a:t>
            </a:r>
            <a:r>
              <a:rPr lang="es-CO" sz="2000" dirty="0" err="1"/>
              <a:t>Loop</a:t>
            </a:r>
            <a:r>
              <a:rPr lang="es-CO" sz="2000" dirty="0"/>
              <a:t>).</a:t>
            </a:r>
          </a:p>
          <a:p>
            <a:pPr lvl="0" algn="just"/>
            <a:r>
              <a:rPr lang="es-CO" sz="2000" dirty="0"/>
              <a:t>c. Guarda le valor inicial del contador del bucle (</a:t>
            </a:r>
            <a:r>
              <a:rPr lang="es-CO" sz="2000" dirty="0" err="1"/>
              <a:t>Loop</a:t>
            </a:r>
            <a:r>
              <a:rPr lang="es-CO" sz="2000" dirty="0"/>
              <a:t>).</a:t>
            </a:r>
          </a:p>
          <a:p>
            <a:pPr lvl="0" algn="just"/>
            <a:r>
              <a:rPr lang="es-CO" sz="2000" dirty="0"/>
              <a:t>d. Es  un dato que usa para calcular el valor a almacenar en la posición 0x10 de memoria.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DA54F3-1226-4749-A6E3-EF5CD238F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19CEB4-30F9-486D-89D3-58CE0B44A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F13DB6-D72F-48D9-8430-E0DCEFC72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E636AE-73E4-48A3-BFC2-E753AB20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D51097-E853-41D9-822B-9163FB942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una práctica de laboratorio de circuitos digitales, se obtuvo la siguiente gráfica de tiempos de un procesador que está siendo estudiado 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2" y="2243328"/>
            <a:ext cx="7408046" cy="211767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D4E6978-3293-4B77-968B-23A64B3A4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Basados en esta información, una afirmación válida que pueden hacer los estudiantes es: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El procesador pone los datos en el DBUS en T1 y T4.</a:t>
            </a:r>
          </a:p>
          <a:p>
            <a:pPr lvl="0" algn="just"/>
            <a:r>
              <a:rPr lang="es-CO" dirty="0"/>
              <a:t>b. El procesador pone los datos en el DBUS en T1 y el dispositivo en T4.</a:t>
            </a:r>
          </a:p>
          <a:p>
            <a:pPr lvl="0" algn="just"/>
            <a:r>
              <a:rPr lang="es-CO" dirty="0"/>
              <a:t>c. El procesador pone los datos en el DBUS en T4 y el dispositivo en T1.</a:t>
            </a:r>
          </a:p>
          <a:p>
            <a:pPr lvl="0" algn="just"/>
            <a:r>
              <a:rPr lang="es-CO" dirty="0"/>
              <a:t>d. El dispositivo pone los datos en el DBUS en T1 y T4.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A199B05-F0B6-4E69-B1A0-B3BDC95F6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En el proceso de desarrollo de  un circuito secuencial, el cual se ha  decidido implementar con </a:t>
            </a:r>
            <a:r>
              <a:rPr lang="es-CO" sz="2000" dirty="0" err="1"/>
              <a:t>Flip</a:t>
            </a:r>
            <a:r>
              <a:rPr lang="es-CO" sz="2000" dirty="0"/>
              <a:t> </a:t>
            </a:r>
            <a:r>
              <a:rPr lang="es-CO" sz="2000" dirty="0" err="1"/>
              <a:t>Flops</a:t>
            </a:r>
            <a:r>
              <a:rPr lang="es-CO" sz="2000" dirty="0"/>
              <a:t> J-K,  se ha se ha elaborado la siguiente tabla de verdad:</a:t>
            </a:r>
          </a:p>
        </p:txBody>
      </p:sp>
      <p:pic>
        <p:nvPicPr>
          <p:cNvPr id="6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581" y="1690687"/>
            <a:ext cx="5038214" cy="284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971F06-5AB3-435F-A300-3617A839E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puede afirmar que la tabla de verdad: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a) Está correcta, no presenta errores</a:t>
            </a:r>
          </a:p>
          <a:p>
            <a:pPr lvl="0" algn="just"/>
            <a:r>
              <a:rPr lang="es-CO" dirty="0"/>
              <a:t>b) Tiene varios errores en la fila 6</a:t>
            </a:r>
          </a:p>
          <a:p>
            <a:pPr lvl="0" algn="just"/>
            <a:r>
              <a:rPr lang="es-CO" dirty="0"/>
              <a:t>c) Tiene 1 error, el valor de Ja en la fila 2</a:t>
            </a:r>
          </a:p>
          <a:p>
            <a:pPr lvl="0" algn="just"/>
            <a:r>
              <a:rPr lang="es-CO" dirty="0"/>
              <a:t>d) Están invertidos los valores de las columnas Ja y </a:t>
            </a:r>
            <a:r>
              <a:rPr lang="es-CO" dirty="0" err="1"/>
              <a:t>Ka</a:t>
            </a:r>
            <a:r>
              <a:rPr lang="es-CO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455A0D-BBA2-48A5-AEA5-F55ED7E5C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8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La empresa </a:t>
            </a:r>
            <a:r>
              <a:rPr lang="es-CO" sz="2000" dirty="0" err="1"/>
              <a:t>Softwarewara</a:t>
            </a:r>
            <a:r>
              <a:rPr lang="es-CO" sz="2000" dirty="0"/>
              <a:t> </a:t>
            </a:r>
            <a:r>
              <a:rPr lang="es-CO" sz="2000" dirty="0" err="1"/>
              <a:t>Inc</a:t>
            </a:r>
            <a:r>
              <a:rPr lang="es-CO" sz="2000" dirty="0"/>
              <a:t> está desarrollando una solución basada en microcontroladores, el siguiente trozo de código hace parte del desarrollo:</a:t>
            </a:r>
          </a:p>
          <a:p>
            <a:pPr algn="just"/>
            <a:endParaRPr lang="es-CO" sz="2000" dirty="0"/>
          </a:p>
          <a:p>
            <a:pPr algn="just"/>
            <a:r>
              <a:rPr lang="es-CO" sz="2000" dirty="0"/>
              <a:t> 200H   LD R1, #200   (Carga R1 con 0)</a:t>
            </a:r>
          </a:p>
          <a:p>
            <a:pPr algn="just"/>
            <a:r>
              <a:rPr lang="es-CO" sz="2000" dirty="0"/>
              <a:t> LOOP 201H…</a:t>
            </a:r>
          </a:p>
          <a:p>
            <a:pPr algn="just"/>
            <a:r>
              <a:rPr lang="es-CO" sz="2000" dirty="0"/>
              <a:t>223H    LD R2, 100 (Carga R1 con  dato en memoria)</a:t>
            </a:r>
          </a:p>
          <a:p>
            <a:pPr algn="just"/>
            <a:r>
              <a:rPr lang="es-CO" sz="2000" dirty="0"/>
              <a:t>224H    CMP R1, R2 </a:t>
            </a:r>
          </a:p>
          <a:p>
            <a:pPr algn="just"/>
            <a:r>
              <a:rPr lang="es-CO" sz="2000" dirty="0"/>
              <a:t>225H    BNE LOOP  (BRANCH si R1≠R2)</a:t>
            </a:r>
          </a:p>
          <a:p>
            <a:pPr algn="just"/>
            <a:r>
              <a:rPr lang="es-CO" sz="2000" dirty="0"/>
              <a:t> 226H      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6E2C9B-9767-4D8F-8905-F6096F989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 Se esperaría que Después de ejecutar la instrucción BE LOOP: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214231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1769009"/>
            <a:ext cx="75909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EL PC se carga con 201H si el contenido de R1 es igual al contenido en la posición 100 de memoria.</a:t>
            </a:r>
          </a:p>
          <a:p>
            <a:pPr lvl="0" algn="just"/>
            <a:r>
              <a:rPr lang="es-CO" dirty="0"/>
              <a:t>b. EL PC se carga con 226H si el contenido de R1 es igual al contenido en la posición 100 de memoria.</a:t>
            </a:r>
          </a:p>
          <a:p>
            <a:pPr lvl="0" algn="just"/>
            <a:r>
              <a:rPr lang="es-CO" dirty="0"/>
              <a:t>c. EL PC se carga con 226H si el contenido de R1 es igual a 100</a:t>
            </a:r>
          </a:p>
          <a:p>
            <a:pPr lvl="0" algn="just"/>
            <a:r>
              <a:rPr lang="es-CO" dirty="0"/>
              <a:t>d. EL SP se carga con 226H si el contenido de R1 es igual al contenido en la posición 100 de memoria.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5279DB6-564B-4B9D-A1DC-36109F7B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713</Words>
  <Application>Microsoft Office PowerPoint</Application>
  <PresentationFormat>Presentación en pantalla (16:9)</PresentationFormat>
  <Paragraphs>70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2022-01-13T04:55:16Z</dcterms:modified>
</cp:coreProperties>
</file>